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08" r:id="rId1"/>
    <p:sldMasterId id="2147483720" r:id="rId2"/>
    <p:sldMasterId id="2147483732" r:id="rId3"/>
    <p:sldMasterId id="2147483744" r:id="rId4"/>
    <p:sldMasterId id="2147483756" r:id="rId5"/>
  </p:sldMasterIdLst>
  <p:sldIdLst>
    <p:sldId id="257" r:id="rId6"/>
    <p:sldId id="263" r:id="rId7"/>
    <p:sldId id="261" r:id="rId8"/>
    <p:sldId id="265" r:id="rId9"/>
    <p:sldId id="260" r:id="rId10"/>
    <p:sldId id="262" r:id="rId11"/>
    <p:sldId id="264" r:id="rId12"/>
    <p:sldId id="266" r:id="rId13"/>
    <p:sldId id="267" r:id="rId14"/>
    <p:sldId id="268" r:id="rId15"/>
    <p:sldId id="269" r:id="rId16"/>
    <p:sldId id="270" r:id="rId17"/>
    <p:sldId id="271" r:id="rId18"/>
    <p:sldId id="272" r:id="rId19"/>
    <p:sldId id="273" r:id="rId20"/>
    <p:sldId id="274" r:id="rId21"/>
    <p:sldId id="315" r:id="rId22"/>
    <p:sldId id="275" r:id="rId23"/>
    <p:sldId id="276" r:id="rId24"/>
    <p:sldId id="277" r:id="rId25"/>
    <p:sldId id="278" r:id="rId26"/>
    <p:sldId id="279" r:id="rId27"/>
    <p:sldId id="318" r:id="rId28"/>
    <p:sldId id="319" r:id="rId29"/>
    <p:sldId id="320" r:id="rId30"/>
    <p:sldId id="280" r:id="rId31"/>
    <p:sldId id="281" r:id="rId32"/>
    <p:sldId id="282" r:id="rId33"/>
    <p:sldId id="283" r:id="rId34"/>
    <p:sldId id="284" r:id="rId35"/>
    <p:sldId id="285" r:id="rId36"/>
    <p:sldId id="316" r:id="rId37"/>
    <p:sldId id="286" r:id="rId38"/>
    <p:sldId id="287" r:id="rId39"/>
    <p:sldId id="288" r:id="rId40"/>
    <p:sldId id="323" r:id="rId41"/>
    <p:sldId id="289" r:id="rId42"/>
    <p:sldId id="321" r:id="rId43"/>
    <p:sldId id="317" r:id="rId44"/>
    <p:sldId id="290" r:id="rId45"/>
    <p:sldId id="331" r:id="rId46"/>
    <p:sldId id="291" r:id="rId47"/>
    <p:sldId id="292" r:id="rId48"/>
    <p:sldId id="293" r:id="rId49"/>
    <p:sldId id="294" r:id="rId50"/>
    <p:sldId id="295" r:id="rId51"/>
    <p:sldId id="327" r:id="rId52"/>
    <p:sldId id="296" r:id="rId53"/>
    <p:sldId id="297" r:id="rId54"/>
    <p:sldId id="298" r:id="rId55"/>
    <p:sldId id="299" r:id="rId56"/>
    <p:sldId id="324" r:id="rId57"/>
    <p:sldId id="300" r:id="rId58"/>
    <p:sldId id="301" r:id="rId59"/>
    <p:sldId id="302" r:id="rId60"/>
    <p:sldId id="303" r:id="rId61"/>
    <p:sldId id="325" r:id="rId62"/>
    <p:sldId id="304" r:id="rId63"/>
    <p:sldId id="326" r:id="rId64"/>
    <p:sldId id="328" r:id="rId65"/>
    <p:sldId id="329" r:id="rId66"/>
    <p:sldId id="305" r:id="rId67"/>
    <p:sldId id="306" r:id="rId68"/>
    <p:sldId id="307" r:id="rId69"/>
    <p:sldId id="308" r:id="rId70"/>
    <p:sldId id="309" r:id="rId71"/>
    <p:sldId id="310" r:id="rId72"/>
    <p:sldId id="311" r:id="rId73"/>
    <p:sldId id="322" r:id="rId74"/>
    <p:sldId id="330" r:id="rId75"/>
    <p:sldId id="313" r:id="rId76"/>
    <p:sldId id="314" r:id="rId77"/>
  </p:sldIdLst>
  <p:sldSz cx="9144000" cy="6858000" type="screen4x3"/>
  <p:notesSz cx="9144000" cy="6858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808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5000" autoAdjust="0"/>
    <p:restoredTop sz="94660"/>
  </p:normalViewPr>
  <p:slideViewPr>
    <p:cSldViewPr snapToGrid="0">
      <p:cViewPr varScale="1">
        <p:scale>
          <a:sx n="81" d="100"/>
          <a:sy n="81" d="100"/>
        </p:scale>
        <p:origin x="102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16" Type="http://schemas.openxmlformats.org/officeDocument/2006/relationships/slide" Target="slides/slide11.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viewProps" Target="viewProps.xml"/><Relationship Id="rId5" Type="http://schemas.openxmlformats.org/officeDocument/2006/relationships/slideMaster" Target="slideMasters/slideMaster5.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slide" Target="slides/slide72.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80"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7" Type="http://schemas.openxmlformats.org/officeDocument/2006/relationships/slide" Target="slides/slide2.xml"/><Relationship Id="rId71" Type="http://schemas.openxmlformats.org/officeDocument/2006/relationships/slide" Target="slides/slide66.xml"/><Relationship Id="rId2" Type="http://schemas.openxmlformats.org/officeDocument/2006/relationships/slideMaster" Target="slideMasters/slideMaster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50.wmf"/><Relationship Id="rId1" Type="http://schemas.openxmlformats.org/officeDocument/2006/relationships/image" Target="../media/image49.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image" Target="../media/image51.png"/></Relationships>
</file>

<file path=ppt/drawings/_rels/vmlDrawing3.vml.rels><?xml version="1.0" encoding="UTF-8" standalone="yes"?>
<Relationships xmlns="http://schemas.openxmlformats.org/package/2006/relationships"><Relationship Id="rId2" Type="http://schemas.openxmlformats.org/officeDocument/2006/relationships/image" Target="../media/image64.wmf"/><Relationship Id="rId1" Type="http://schemas.openxmlformats.org/officeDocument/2006/relationships/image" Target="../media/image63.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66.wmf"/><Relationship Id="rId1" Type="http://schemas.openxmlformats.org/officeDocument/2006/relationships/image" Target="../media/image65.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66.wmf"/><Relationship Id="rId1" Type="http://schemas.openxmlformats.org/officeDocument/2006/relationships/image" Target="../media/image65.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69.wmf"/><Relationship Id="rId1" Type="http://schemas.openxmlformats.org/officeDocument/2006/relationships/image" Target="../media/image68.w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72.wmf"/><Relationship Id="rId1" Type="http://schemas.openxmlformats.org/officeDocument/2006/relationships/image" Target="../media/image71.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75.wmf"/><Relationship Id="rId1" Type="http://schemas.openxmlformats.org/officeDocument/2006/relationships/image" Target="../media/image74.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78.wmf"/><Relationship Id="rId2" Type="http://schemas.openxmlformats.org/officeDocument/2006/relationships/image" Target="../media/image77.wmf"/><Relationship Id="rId1" Type="http://schemas.openxmlformats.org/officeDocument/2006/relationships/image" Target="../media/image76.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4"/>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178"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4" indent="0" algn="ctr">
              <a:buNone/>
              <a:defRPr sz="1600"/>
            </a:lvl7pPr>
            <a:lvl8pPr marL="3200240" indent="0" algn="ctr">
              <a:buNone/>
              <a:defRPr sz="1600"/>
            </a:lvl8pPr>
            <a:lvl9pPr marL="3657418"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2783C07-BBD4-4EA4-ADFE-9213E624490F}" type="datetimeFigureOut">
              <a:rPr lang="fa-IR" smtClean="0"/>
              <a:t>14/06/1440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D2D9F96-FDCE-4F78-94C3-122BD88D04C0}" type="slidenum">
              <a:rPr lang="fa-IR" smtClean="0"/>
              <a:t>‹#›</a:t>
            </a:fld>
            <a:endParaRPr lang="fa-IR"/>
          </a:p>
        </p:txBody>
      </p:sp>
    </p:spTree>
    <p:extLst>
      <p:ext uri="{BB962C8B-B14F-4D97-AF65-F5344CB8AC3E}">
        <p14:creationId xmlns:p14="http://schemas.microsoft.com/office/powerpoint/2010/main" val="9107885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2783C07-BBD4-4EA4-ADFE-9213E624490F}" type="datetimeFigureOut">
              <a:rPr lang="fa-IR" smtClean="0"/>
              <a:t>14/06/1440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D2D9F96-FDCE-4F78-94C3-122BD88D04C0}" type="slidenum">
              <a:rPr lang="fa-IR" smtClean="0"/>
              <a:t>‹#›</a:t>
            </a:fld>
            <a:endParaRPr lang="fa-IR"/>
          </a:p>
        </p:txBody>
      </p:sp>
    </p:spTree>
    <p:extLst>
      <p:ext uri="{BB962C8B-B14F-4D97-AF65-F5344CB8AC3E}">
        <p14:creationId xmlns:p14="http://schemas.microsoft.com/office/powerpoint/2010/main" val="23999203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90" y="1709743"/>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90" y="4589468"/>
            <a:ext cx="7886700" cy="1500187"/>
          </a:xfrm>
        </p:spPr>
        <p:txBody>
          <a:bodyPr/>
          <a:lstStyle>
            <a:lvl1pPr marL="0" indent="0">
              <a:buNone/>
              <a:defRPr sz="2400">
                <a:solidFill>
                  <a:schemeClr val="tx1"/>
                </a:solidFill>
              </a:defRPr>
            </a:lvl1pPr>
            <a:lvl2pPr marL="457178" indent="0">
              <a:buNone/>
              <a:defRPr sz="2000">
                <a:solidFill>
                  <a:schemeClr val="tx1">
                    <a:tint val="75000"/>
                  </a:schemeClr>
                </a:solidFill>
              </a:defRPr>
            </a:lvl2pPr>
            <a:lvl3pPr marL="914355" indent="0">
              <a:buNone/>
              <a:defRPr sz="1800">
                <a:solidFill>
                  <a:schemeClr val="tx1">
                    <a:tint val="75000"/>
                  </a:schemeClr>
                </a:solidFill>
              </a:defRPr>
            </a:lvl3pPr>
            <a:lvl4pPr marL="1371532" indent="0">
              <a:buNone/>
              <a:defRPr sz="1600">
                <a:solidFill>
                  <a:schemeClr val="tx1">
                    <a:tint val="75000"/>
                  </a:schemeClr>
                </a:solidFill>
              </a:defRPr>
            </a:lvl4pPr>
            <a:lvl5pPr marL="1828709" indent="0">
              <a:buNone/>
              <a:defRPr sz="1600">
                <a:solidFill>
                  <a:schemeClr val="tx1">
                    <a:tint val="75000"/>
                  </a:schemeClr>
                </a:solidFill>
              </a:defRPr>
            </a:lvl5pPr>
            <a:lvl6pPr marL="2285886" indent="0">
              <a:buNone/>
              <a:defRPr sz="1600">
                <a:solidFill>
                  <a:schemeClr val="tx1">
                    <a:tint val="75000"/>
                  </a:schemeClr>
                </a:solidFill>
              </a:defRPr>
            </a:lvl6pPr>
            <a:lvl7pPr marL="2743064" indent="0">
              <a:buNone/>
              <a:defRPr sz="1600">
                <a:solidFill>
                  <a:schemeClr val="tx1">
                    <a:tint val="75000"/>
                  </a:schemeClr>
                </a:solidFill>
              </a:defRPr>
            </a:lvl7pPr>
            <a:lvl8pPr marL="3200240" indent="0">
              <a:buNone/>
              <a:defRPr sz="1600">
                <a:solidFill>
                  <a:schemeClr val="tx1">
                    <a:tint val="75000"/>
                  </a:schemeClr>
                </a:solidFill>
              </a:defRPr>
            </a:lvl8pPr>
            <a:lvl9pPr marL="3657418"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2783C07-BBD4-4EA4-ADFE-9213E624490F}" type="datetimeFigureOut">
              <a:rPr lang="fa-IR" smtClean="0"/>
              <a:t>14/06/1440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D2D9F96-FDCE-4F78-94C3-122BD88D04C0}" type="slidenum">
              <a:rPr lang="fa-IR" smtClean="0"/>
              <a:t>‹#›</a:t>
            </a:fld>
            <a:endParaRPr lang="fa-IR"/>
          </a:p>
        </p:txBody>
      </p:sp>
    </p:spTree>
    <p:extLst>
      <p:ext uri="{BB962C8B-B14F-4D97-AF65-F5344CB8AC3E}">
        <p14:creationId xmlns:p14="http://schemas.microsoft.com/office/powerpoint/2010/main" val="28748213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1"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1"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2783C07-BBD4-4EA4-ADFE-9213E624490F}" type="datetimeFigureOut">
              <a:rPr lang="fa-IR" smtClean="0"/>
              <a:t>14/06/1440</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4D2D9F96-FDCE-4F78-94C3-122BD88D04C0}" type="slidenum">
              <a:rPr lang="fa-IR" smtClean="0"/>
              <a:t>‹#›</a:t>
            </a:fld>
            <a:endParaRPr lang="fa-IR"/>
          </a:p>
        </p:txBody>
      </p:sp>
    </p:spTree>
    <p:extLst>
      <p:ext uri="{BB962C8B-B14F-4D97-AF65-F5344CB8AC3E}">
        <p14:creationId xmlns:p14="http://schemas.microsoft.com/office/powerpoint/2010/main" val="24846400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3" y="365129"/>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4"/>
            <a:ext cx="3868340" cy="823912"/>
          </a:xfrm>
        </p:spPr>
        <p:txBody>
          <a:bodyPr anchor="b"/>
          <a:lstStyle>
            <a:lvl1pPr marL="0" indent="0">
              <a:buNone/>
              <a:defRPr sz="2400" b="1"/>
            </a:lvl1pPr>
            <a:lvl2pPr marL="457178" indent="0">
              <a:buNone/>
              <a:defRPr sz="2000" b="1"/>
            </a:lvl2pPr>
            <a:lvl3pPr marL="914355" indent="0">
              <a:buNone/>
              <a:defRPr sz="1800" b="1"/>
            </a:lvl3pPr>
            <a:lvl4pPr marL="1371532" indent="0">
              <a:buNone/>
              <a:defRPr sz="1600" b="1"/>
            </a:lvl4pPr>
            <a:lvl5pPr marL="1828709" indent="0">
              <a:buNone/>
              <a:defRPr sz="1600" b="1"/>
            </a:lvl5pPr>
            <a:lvl6pPr marL="2285886" indent="0">
              <a:buNone/>
              <a:defRPr sz="1600" b="1"/>
            </a:lvl6pPr>
            <a:lvl7pPr marL="2743064" indent="0">
              <a:buNone/>
              <a:defRPr sz="1600" b="1"/>
            </a:lvl7pPr>
            <a:lvl8pPr marL="3200240" indent="0">
              <a:buNone/>
              <a:defRPr sz="1600" b="1"/>
            </a:lvl8pPr>
            <a:lvl9pPr marL="3657418"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4" y="1681164"/>
            <a:ext cx="3887391" cy="823912"/>
          </a:xfrm>
        </p:spPr>
        <p:txBody>
          <a:bodyPr anchor="b"/>
          <a:lstStyle>
            <a:lvl1pPr marL="0" indent="0">
              <a:buNone/>
              <a:defRPr sz="2400" b="1"/>
            </a:lvl1pPr>
            <a:lvl2pPr marL="457178" indent="0">
              <a:buNone/>
              <a:defRPr sz="2000" b="1"/>
            </a:lvl2pPr>
            <a:lvl3pPr marL="914355" indent="0">
              <a:buNone/>
              <a:defRPr sz="1800" b="1"/>
            </a:lvl3pPr>
            <a:lvl4pPr marL="1371532" indent="0">
              <a:buNone/>
              <a:defRPr sz="1600" b="1"/>
            </a:lvl4pPr>
            <a:lvl5pPr marL="1828709" indent="0">
              <a:buNone/>
              <a:defRPr sz="1600" b="1"/>
            </a:lvl5pPr>
            <a:lvl6pPr marL="2285886" indent="0">
              <a:buNone/>
              <a:defRPr sz="1600" b="1"/>
            </a:lvl6pPr>
            <a:lvl7pPr marL="2743064" indent="0">
              <a:buNone/>
              <a:defRPr sz="1600" b="1"/>
            </a:lvl7pPr>
            <a:lvl8pPr marL="3200240" indent="0">
              <a:buNone/>
              <a:defRPr sz="1600" b="1"/>
            </a:lvl8pPr>
            <a:lvl9pPr marL="3657418"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4"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2783C07-BBD4-4EA4-ADFE-9213E624490F}" type="datetimeFigureOut">
              <a:rPr lang="fa-IR" smtClean="0"/>
              <a:t>14/06/1440</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4D2D9F96-FDCE-4F78-94C3-122BD88D04C0}" type="slidenum">
              <a:rPr lang="fa-IR" smtClean="0"/>
              <a:t>‹#›</a:t>
            </a:fld>
            <a:endParaRPr lang="fa-IR"/>
          </a:p>
        </p:txBody>
      </p:sp>
    </p:spTree>
    <p:extLst>
      <p:ext uri="{BB962C8B-B14F-4D97-AF65-F5344CB8AC3E}">
        <p14:creationId xmlns:p14="http://schemas.microsoft.com/office/powerpoint/2010/main" val="271310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2783C07-BBD4-4EA4-ADFE-9213E624490F}" type="datetimeFigureOut">
              <a:rPr lang="fa-IR" smtClean="0"/>
              <a:t>14/06/1440</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4D2D9F96-FDCE-4F78-94C3-122BD88D04C0}" type="slidenum">
              <a:rPr lang="fa-IR" smtClean="0"/>
              <a:t>‹#›</a:t>
            </a:fld>
            <a:endParaRPr lang="fa-IR"/>
          </a:p>
        </p:txBody>
      </p:sp>
    </p:spTree>
    <p:extLst>
      <p:ext uri="{BB962C8B-B14F-4D97-AF65-F5344CB8AC3E}">
        <p14:creationId xmlns:p14="http://schemas.microsoft.com/office/powerpoint/2010/main" val="2286759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6" name="Rectangle 19"/>
          <p:cNvSpPr>
            <a:spLocks noChangeArrowheads="1"/>
          </p:cNvSpPr>
          <p:nvPr/>
        </p:nvSpPr>
        <p:spPr bwMode="auto">
          <a:xfrm>
            <a:off x="0" y="6027005"/>
            <a:ext cx="9144000" cy="830997"/>
          </a:xfrm>
          <a:prstGeom prst="rect">
            <a:avLst/>
          </a:prstGeom>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shape">
              <a:fillToRect l="50000" t="50000" r="50000" b="50000"/>
            </a:path>
            <a:tileRect/>
          </a:gradFill>
          <a:ln w="9525">
            <a:noFill/>
            <a:miter lim="800000"/>
            <a:headEnd/>
            <a:tailEnd/>
          </a:ln>
          <a:effectLst/>
        </p:spPr>
        <p:txBody>
          <a:bodyPr>
            <a:spAutoFit/>
          </a:bodyPr>
          <a:lstStyle/>
          <a:p>
            <a:pPr algn="r">
              <a:defRPr/>
            </a:pPr>
            <a:endParaRPr lang="fa-IR" sz="1200" dirty="0">
              <a:latin typeface="Arial" charset="0"/>
              <a:cs typeface="B Lotus" pitchFamily="2" charset="-78"/>
            </a:endParaRPr>
          </a:p>
          <a:p>
            <a:pPr algn="ctr">
              <a:defRPr/>
            </a:pPr>
            <a:endParaRPr lang="fa-IR" sz="1200" dirty="0">
              <a:latin typeface="Arial" charset="0"/>
              <a:cs typeface="B Lotus" pitchFamily="2" charset="-78"/>
            </a:endParaRPr>
          </a:p>
          <a:p>
            <a:pPr algn="r" rtl="1">
              <a:defRPr/>
            </a:pPr>
            <a:r>
              <a:rPr lang="fa-IR" sz="1200" dirty="0">
                <a:latin typeface="Arial" charset="0"/>
                <a:cs typeface="B Lotus" pitchFamily="2" charset="-78"/>
              </a:rPr>
              <a:t>                                                             </a:t>
            </a:r>
            <a:endParaRPr lang="fa-IR" sz="1050" dirty="0">
              <a:latin typeface="Arial" charset="0"/>
              <a:cs typeface="B Lotus" pitchFamily="2" charset="-78"/>
            </a:endParaRPr>
          </a:p>
          <a:p>
            <a:pPr algn="r" rtl="1">
              <a:defRPr/>
            </a:pPr>
            <a:endParaRPr lang="en-US" sz="1200" dirty="0">
              <a:latin typeface="Arial" charset="0"/>
              <a:cs typeface="B Lotus" pitchFamily="2" charset="-78"/>
            </a:endParaRPr>
          </a:p>
        </p:txBody>
      </p:sp>
      <p:sp>
        <p:nvSpPr>
          <p:cNvPr id="5" name="Rectangle 19"/>
          <p:cNvSpPr>
            <a:spLocks noChangeArrowheads="1"/>
          </p:cNvSpPr>
          <p:nvPr/>
        </p:nvSpPr>
        <p:spPr bwMode="auto">
          <a:xfrm>
            <a:off x="0" y="3180"/>
            <a:ext cx="9144000" cy="646331"/>
          </a:xfrm>
          <a:prstGeom prst="rect">
            <a:avLst/>
          </a:prstGeom>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shape">
              <a:fillToRect l="50000" t="50000" r="50000" b="50000"/>
            </a:path>
            <a:tileRect/>
          </a:gradFill>
          <a:ln w="9525">
            <a:noFill/>
            <a:miter lim="800000"/>
            <a:headEnd/>
            <a:tailEnd/>
          </a:ln>
          <a:effectLst/>
        </p:spPr>
        <p:txBody>
          <a:bodyPr wrap="square">
            <a:spAutoFit/>
          </a:bodyPr>
          <a:lstStyle/>
          <a:p>
            <a:pPr algn="r">
              <a:defRPr/>
            </a:pPr>
            <a:endParaRPr lang="fa-IR" sz="900" dirty="0">
              <a:latin typeface="Arial" charset="0"/>
              <a:cs typeface="B Lotus" pitchFamily="2" charset="-78"/>
            </a:endParaRPr>
          </a:p>
          <a:p>
            <a:pPr algn="ctr">
              <a:defRPr/>
            </a:pPr>
            <a:endParaRPr lang="fa-IR" sz="900" dirty="0">
              <a:latin typeface="Arial" charset="0"/>
              <a:cs typeface="B Lotus" pitchFamily="2" charset="-78"/>
            </a:endParaRPr>
          </a:p>
          <a:p>
            <a:pPr algn="r" rtl="1">
              <a:defRPr/>
            </a:pPr>
            <a:r>
              <a:rPr lang="fa-IR" sz="900" dirty="0">
                <a:latin typeface="Arial" charset="0"/>
                <a:cs typeface="B Lotus" pitchFamily="2" charset="-78"/>
              </a:rPr>
              <a:t>                                                             </a:t>
            </a:r>
            <a:endParaRPr lang="fa-IR" sz="788" dirty="0">
              <a:latin typeface="Arial" charset="0"/>
              <a:cs typeface="B Lotus" pitchFamily="2" charset="-78"/>
            </a:endParaRPr>
          </a:p>
          <a:p>
            <a:pPr algn="r" rtl="1">
              <a:defRPr/>
            </a:pPr>
            <a:endParaRPr lang="en-US" sz="900" dirty="0">
              <a:latin typeface="Arial" charset="0"/>
              <a:cs typeface="B Lotus" pitchFamily="2" charset="-78"/>
            </a:endParaRPr>
          </a:p>
        </p:txBody>
      </p:sp>
      <p:sp>
        <p:nvSpPr>
          <p:cNvPr id="7" name="Rectangle 5"/>
          <p:cNvSpPr>
            <a:spLocks noChangeArrowheads="1"/>
          </p:cNvSpPr>
          <p:nvPr/>
        </p:nvSpPr>
        <p:spPr bwMode="auto">
          <a:xfrm>
            <a:off x="1292915" y="6296309"/>
            <a:ext cx="6743700" cy="292388"/>
          </a:xfrm>
          <a:prstGeom prst="rect">
            <a:avLst/>
          </a:prstGeom>
          <a:noFill/>
          <a:ln w="9525" cap="flat" cmpd="sng" algn="ctr">
            <a:noFill/>
            <a:prstDash val="solid"/>
            <a:miter lim="800000"/>
            <a:headEnd/>
            <a:tailEnd/>
          </a:ln>
          <a:effectLst/>
        </p:spPr>
        <p:txBody>
          <a:bodyPr anchor="ctr">
            <a:spAutoFit/>
          </a:bodyPr>
          <a:lstStyle/>
          <a:p>
            <a:pPr indent="288918" algn="ctr" rtl="1" eaLnBrk="0" hangingPunct="0">
              <a:defRPr/>
            </a:pPr>
            <a:r>
              <a:rPr lang="fa-IR" sz="1300" b="0" dirty="0" smtClean="0">
                <a:latin typeface="Times New Roman" pitchFamily="18" charset="0"/>
                <a:cs typeface="B Nazanin" panose="00000400000000000000" pitchFamily="2" charset="-78"/>
              </a:rPr>
              <a:t>ابزار اندازه </a:t>
            </a:r>
            <a:r>
              <a:rPr lang="fa-IR" sz="1300" b="0" dirty="0">
                <a:latin typeface="Times New Roman" pitchFamily="18" charset="0"/>
                <a:cs typeface="B Nazanin" panose="00000400000000000000" pitchFamily="2" charset="-78"/>
              </a:rPr>
              <a:t>گیری و سیستم های کنترل - گروه مهندسی بیوسیستم– </a:t>
            </a:r>
            <a:r>
              <a:rPr lang="fa-IR" sz="1300" b="0" dirty="0" smtClean="0">
                <a:latin typeface="Times New Roman" pitchFamily="18" charset="0"/>
                <a:cs typeface="B Nazanin" panose="00000400000000000000" pitchFamily="2" charset="-78"/>
              </a:rPr>
              <a:t>دانشگاه</a:t>
            </a:r>
            <a:r>
              <a:rPr lang="fa-IR" sz="1300" b="0" baseline="0" dirty="0" smtClean="0">
                <a:latin typeface="Times New Roman" pitchFamily="18" charset="0"/>
                <a:cs typeface="B Nazanin" panose="00000400000000000000" pitchFamily="2" charset="-78"/>
              </a:rPr>
              <a:t> جیرفت</a:t>
            </a:r>
            <a:endParaRPr lang="en-US" sz="1300" b="0" dirty="0">
              <a:latin typeface="Times New Roman" pitchFamily="18" charset="0"/>
              <a:cs typeface="B Nazanin" panose="00000400000000000000" pitchFamily="2" charset="-78"/>
            </a:endParaRPr>
          </a:p>
        </p:txBody>
      </p:sp>
      <p:sp>
        <p:nvSpPr>
          <p:cNvPr id="8" name="Oval 7"/>
          <p:cNvSpPr/>
          <p:nvPr/>
        </p:nvSpPr>
        <p:spPr bwMode="auto">
          <a:xfrm>
            <a:off x="22746" y="6193265"/>
            <a:ext cx="531812" cy="498475"/>
          </a:xfrm>
          <a:prstGeom prst="ellipse">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a:lstStyle/>
          <a:p>
            <a:pPr algn="r">
              <a:defRPr/>
            </a:pPr>
            <a:fld id="{DF4BC872-99D0-4AFF-80E5-6C62BB631F44}" type="slidenum">
              <a:rPr lang="fa-IR" sz="1800" smtClean="0">
                <a:latin typeface="Arial" charset="0"/>
                <a:cs typeface="B Lotus" pitchFamily="2" charset="-78"/>
              </a:rPr>
              <a:pPr algn="r">
                <a:defRPr/>
              </a:pPr>
              <a:t>‹#›</a:t>
            </a:fld>
            <a:endParaRPr lang="en-US" sz="1800" dirty="0">
              <a:solidFill>
                <a:schemeClr val="bg1"/>
              </a:solidFill>
            </a:endParaRPr>
          </a:p>
        </p:txBody>
      </p:sp>
      <p:sp>
        <p:nvSpPr>
          <p:cNvPr id="9" name="Rectangle 19"/>
          <p:cNvSpPr>
            <a:spLocks noChangeArrowheads="1"/>
          </p:cNvSpPr>
          <p:nvPr userDrawn="1"/>
        </p:nvSpPr>
        <p:spPr bwMode="auto">
          <a:xfrm>
            <a:off x="0" y="6027005"/>
            <a:ext cx="9144000" cy="830997"/>
          </a:xfrm>
          <a:prstGeom prst="rect">
            <a:avLst/>
          </a:prstGeom>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shape">
              <a:fillToRect l="50000" t="50000" r="50000" b="50000"/>
            </a:path>
            <a:tileRect/>
          </a:gradFill>
          <a:ln w="9525">
            <a:noFill/>
            <a:miter lim="800000"/>
            <a:headEnd/>
            <a:tailEnd/>
          </a:ln>
          <a:effectLst/>
        </p:spPr>
        <p:txBody>
          <a:bodyPr>
            <a:spAutoFit/>
          </a:bodyPr>
          <a:lstStyle/>
          <a:p>
            <a:pPr algn="r">
              <a:defRPr/>
            </a:pPr>
            <a:endParaRPr lang="fa-IR" sz="1200" dirty="0">
              <a:latin typeface="Arial" charset="0"/>
              <a:cs typeface="B Lotus" pitchFamily="2" charset="-78"/>
            </a:endParaRPr>
          </a:p>
          <a:p>
            <a:pPr algn="ctr">
              <a:defRPr/>
            </a:pPr>
            <a:endParaRPr lang="fa-IR" sz="1200" dirty="0">
              <a:latin typeface="Arial" charset="0"/>
              <a:cs typeface="B Lotus" pitchFamily="2" charset="-78"/>
            </a:endParaRPr>
          </a:p>
          <a:p>
            <a:pPr algn="r" rtl="1">
              <a:defRPr/>
            </a:pPr>
            <a:r>
              <a:rPr lang="fa-IR" sz="1200" dirty="0">
                <a:latin typeface="Arial" charset="0"/>
                <a:cs typeface="B Lotus" pitchFamily="2" charset="-78"/>
              </a:rPr>
              <a:t>                                                             </a:t>
            </a:r>
            <a:endParaRPr lang="fa-IR" sz="1050" dirty="0">
              <a:latin typeface="Arial" charset="0"/>
              <a:cs typeface="B Lotus" pitchFamily="2" charset="-78"/>
            </a:endParaRPr>
          </a:p>
          <a:p>
            <a:pPr algn="r" rtl="1">
              <a:defRPr/>
            </a:pPr>
            <a:endParaRPr lang="en-US" sz="1200" dirty="0">
              <a:latin typeface="Arial" charset="0"/>
              <a:cs typeface="B Lotus" pitchFamily="2" charset="-78"/>
            </a:endParaRPr>
          </a:p>
        </p:txBody>
      </p:sp>
      <p:sp>
        <p:nvSpPr>
          <p:cNvPr id="10" name="Rectangle 19"/>
          <p:cNvSpPr>
            <a:spLocks noChangeArrowheads="1"/>
          </p:cNvSpPr>
          <p:nvPr userDrawn="1"/>
        </p:nvSpPr>
        <p:spPr bwMode="auto">
          <a:xfrm>
            <a:off x="0" y="3180"/>
            <a:ext cx="9144000" cy="646331"/>
          </a:xfrm>
          <a:prstGeom prst="rect">
            <a:avLst/>
          </a:prstGeom>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shape">
              <a:fillToRect l="50000" t="50000" r="50000" b="50000"/>
            </a:path>
            <a:tileRect/>
          </a:gradFill>
          <a:ln w="9525">
            <a:noFill/>
            <a:miter lim="800000"/>
            <a:headEnd/>
            <a:tailEnd/>
          </a:ln>
          <a:effectLst/>
        </p:spPr>
        <p:txBody>
          <a:bodyPr wrap="square">
            <a:spAutoFit/>
          </a:bodyPr>
          <a:lstStyle/>
          <a:p>
            <a:pPr algn="r">
              <a:defRPr/>
            </a:pPr>
            <a:endParaRPr lang="fa-IR" sz="900" dirty="0">
              <a:latin typeface="Arial" charset="0"/>
              <a:cs typeface="B Lotus" pitchFamily="2" charset="-78"/>
            </a:endParaRPr>
          </a:p>
          <a:p>
            <a:pPr algn="ctr">
              <a:defRPr/>
            </a:pPr>
            <a:endParaRPr lang="fa-IR" sz="900" dirty="0">
              <a:latin typeface="Arial" charset="0"/>
              <a:cs typeface="B Lotus" pitchFamily="2" charset="-78"/>
            </a:endParaRPr>
          </a:p>
          <a:p>
            <a:pPr algn="r" rtl="1">
              <a:defRPr/>
            </a:pPr>
            <a:r>
              <a:rPr lang="fa-IR" sz="900" dirty="0">
                <a:latin typeface="Arial" charset="0"/>
                <a:cs typeface="B Lotus" pitchFamily="2" charset="-78"/>
              </a:rPr>
              <a:t>                                                             </a:t>
            </a:r>
            <a:endParaRPr lang="fa-IR" sz="788" dirty="0">
              <a:latin typeface="Arial" charset="0"/>
              <a:cs typeface="B Lotus" pitchFamily="2" charset="-78"/>
            </a:endParaRPr>
          </a:p>
          <a:p>
            <a:pPr algn="r" rtl="1">
              <a:defRPr/>
            </a:pPr>
            <a:endParaRPr lang="en-US" sz="900" dirty="0">
              <a:latin typeface="Arial" charset="0"/>
              <a:cs typeface="B Lotus" pitchFamily="2" charset="-78"/>
            </a:endParaRPr>
          </a:p>
        </p:txBody>
      </p:sp>
      <p:sp>
        <p:nvSpPr>
          <p:cNvPr id="11" name="Rectangle 5"/>
          <p:cNvSpPr>
            <a:spLocks noChangeArrowheads="1"/>
          </p:cNvSpPr>
          <p:nvPr userDrawn="1"/>
        </p:nvSpPr>
        <p:spPr bwMode="auto">
          <a:xfrm>
            <a:off x="1292915" y="6296309"/>
            <a:ext cx="6743700" cy="292388"/>
          </a:xfrm>
          <a:prstGeom prst="rect">
            <a:avLst/>
          </a:prstGeom>
          <a:noFill/>
          <a:ln w="9525" cap="flat" cmpd="sng" algn="ctr">
            <a:noFill/>
            <a:prstDash val="solid"/>
            <a:miter lim="800000"/>
            <a:headEnd/>
            <a:tailEnd/>
          </a:ln>
          <a:effectLst/>
        </p:spPr>
        <p:txBody>
          <a:bodyPr anchor="ctr">
            <a:spAutoFit/>
          </a:bodyPr>
          <a:lstStyle/>
          <a:p>
            <a:pPr indent="288918" algn="ctr" rtl="1" eaLnBrk="0" hangingPunct="0">
              <a:defRPr/>
            </a:pPr>
            <a:r>
              <a:rPr lang="fa-IR" sz="1300" b="0" dirty="0" smtClean="0">
                <a:latin typeface="Times New Roman" pitchFamily="18" charset="0"/>
                <a:cs typeface="B Nazanin" panose="00000400000000000000" pitchFamily="2" charset="-78"/>
              </a:rPr>
              <a:t>ابزار اندازه </a:t>
            </a:r>
            <a:r>
              <a:rPr lang="fa-IR" sz="1300" b="0" dirty="0">
                <a:latin typeface="Times New Roman" pitchFamily="18" charset="0"/>
                <a:cs typeface="B Nazanin" panose="00000400000000000000" pitchFamily="2" charset="-78"/>
              </a:rPr>
              <a:t>گیری و سیستم های کنترل - گروه مهندسی بیوسیستم– </a:t>
            </a:r>
            <a:r>
              <a:rPr lang="fa-IR" sz="1300" b="0" dirty="0" smtClean="0">
                <a:latin typeface="Times New Roman" pitchFamily="18" charset="0"/>
                <a:cs typeface="B Nazanin" panose="00000400000000000000" pitchFamily="2" charset="-78"/>
              </a:rPr>
              <a:t>دانشگاه</a:t>
            </a:r>
            <a:r>
              <a:rPr lang="fa-IR" sz="1300" b="0" baseline="0" dirty="0" smtClean="0">
                <a:latin typeface="Times New Roman" pitchFamily="18" charset="0"/>
                <a:cs typeface="B Nazanin" panose="00000400000000000000" pitchFamily="2" charset="-78"/>
              </a:rPr>
              <a:t> جیرفت</a:t>
            </a:r>
            <a:endParaRPr lang="en-US" sz="1300" b="0" dirty="0">
              <a:latin typeface="Times New Roman" pitchFamily="18" charset="0"/>
              <a:cs typeface="B Nazanin" panose="00000400000000000000" pitchFamily="2" charset="-78"/>
            </a:endParaRPr>
          </a:p>
        </p:txBody>
      </p:sp>
      <p:sp>
        <p:nvSpPr>
          <p:cNvPr id="12" name="Oval 11"/>
          <p:cNvSpPr/>
          <p:nvPr userDrawn="1"/>
        </p:nvSpPr>
        <p:spPr bwMode="auto">
          <a:xfrm>
            <a:off x="22746" y="6193265"/>
            <a:ext cx="531812" cy="498475"/>
          </a:xfrm>
          <a:prstGeom prst="ellipse">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a:lstStyle/>
          <a:p>
            <a:pPr algn="r">
              <a:defRPr/>
            </a:pPr>
            <a:fld id="{DF4BC872-99D0-4AFF-80E5-6C62BB631F44}" type="slidenum">
              <a:rPr lang="fa-IR" sz="1800" smtClean="0">
                <a:latin typeface="Arial" charset="0"/>
                <a:cs typeface="B Lotus" pitchFamily="2" charset="-78"/>
              </a:rPr>
              <a:pPr algn="r">
                <a:defRPr/>
              </a:pPr>
              <a:t>‹#›</a:t>
            </a:fld>
            <a:endParaRPr lang="en-US" sz="1800" dirty="0">
              <a:solidFill>
                <a:schemeClr val="bg1"/>
              </a:solidFill>
            </a:endParaRPr>
          </a:p>
        </p:txBody>
      </p:sp>
    </p:spTree>
    <p:extLst>
      <p:ext uri="{BB962C8B-B14F-4D97-AF65-F5344CB8AC3E}">
        <p14:creationId xmlns:p14="http://schemas.microsoft.com/office/powerpoint/2010/main" val="9581902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2" y="457200"/>
            <a:ext cx="2949179"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4" y="987430"/>
            <a:ext cx="4629151"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2" y="2057400"/>
            <a:ext cx="2949179" cy="3811588"/>
          </a:xfrm>
        </p:spPr>
        <p:txBody>
          <a:bodyPr/>
          <a:lstStyle>
            <a:lvl1pPr marL="0" indent="0">
              <a:buNone/>
              <a:defRPr sz="1600"/>
            </a:lvl1pPr>
            <a:lvl2pPr marL="457178" indent="0">
              <a:buNone/>
              <a:defRPr sz="1400"/>
            </a:lvl2pPr>
            <a:lvl3pPr marL="914355" indent="0">
              <a:buNone/>
              <a:defRPr sz="1200"/>
            </a:lvl3pPr>
            <a:lvl4pPr marL="1371532" indent="0">
              <a:buNone/>
              <a:defRPr sz="1000"/>
            </a:lvl4pPr>
            <a:lvl5pPr marL="1828709" indent="0">
              <a:buNone/>
              <a:defRPr sz="1000"/>
            </a:lvl5pPr>
            <a:lvl6pPr marL="2285886" indent="0">
              <a:buNone/>
              <a:defRPr sz="1000"/>
            </a:lvl6pPr>
            <a:lvl7pPr marL="2743064" indent="0">
              <a:buNone/>
              <a:defRPr sz="1000"/>
            </a:lvl7pPr>
            <a:lvl8pPr marL="3200240" indent="0">
              <a:buNone/>
              <a:defRPr sz="1000"/>
            </a:lvl8pPr>
            <a:lvl9pPr marL="3657418"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2783C07-BBD4-4EA4-ADFE-9213E624490F}" type="datetimeFigureOut">
              <a:rPr lang="fa-IR" smtClean="0"/>
              <a:t>14/06/1440</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4D2D9F96-FDCE-4F78-94C3-122BD88D04C0}" type="slidenum">
              <a:rPr lang="fa-IR" smtClean="0"/>
              <a:t>‹#›</a:t>
            </a:fld>
            <a:endParaRPr lang="fa-IR"/>
          </a:p>
        </p:txBody>
      </p:sp>
    </p:spTree>
    <p:extLst>
      <p:ext uri="{BB962C8B-B14F-4D97-AF65-F5344CB8AC3E}">
        <p14:creationId xmlns:p14="http://schemas.microsoft.com/office/powerpoint/2010/main" val="24455117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2" y="457200"/>
            <a:ext cx="2949179"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4" y="987430"/>
            <a:ext cx="4629151" cy="4873625"/>
          </a:xfrm>
        </p:spPr>
        <p:txBody>
          <a:bodyPr anchor="t"/>
          <a:lstStyle>
            <a:lvl1pPr marL="0" indent="0">
              <a:buNone/>
              <a:defRPr sz="3200"/>
            </a:lvl1pPr>
            <a:lvl2pPr marL="457178" indent="0">
              <a:buNone/>
              <a:defRPr sz="2800"/>
            </a:lvl2pPr>
            <a:lvl3pPr marL="914355" indent="0">
              <a:buNone/>
              <a:defRPr sz="2400"/>
            </a:lvl3pPr>
            <a:lvl4pPr marL="1371532" indent="0">
              <a:buNone/>
              <a:defRPr sz="2000"/>
            </a:lvl4pPr>
            <a:lvl5pPr marL="1828709" indent="0">
              <a:buNone/>
              <a:defRPr sz="2000"/>
            </a:lvl5pPr>
            <a:lvl6pPr marL="2285886" indent="0">
              <a:buNone/>
              <a:defRPr sz="2000"/>
            </a:lvl6pPr>
            <a:lvl7pPr marL="2743064" indent="0">
              <a:buNone/>
              <a:defRPr sz="2000"/>
            </a:lvl7pPr>
            <a:lvl8pPr marL="3200240" indent="0">
              <a:buNone/>
              <a:defRPr sz="2000"/>
            </a:lvl8pPr>
            <a:lvl9pPr marL="3657418"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2" y="2057400"/>
            <a:ext cx="2949179" cy="3811588"/>
          </a:xfrm>
        </p:spPr>
        <p:txBody>
          <a:bodyPr/>
          <a:lstStyle>
            <a:lvl1pPr marL="0" indent="0">
              <a:buNone/>
              <a:defRPr sz="1600"/>
            </a:lvl1pPr>
            <a:lvl2pPr marL="457178" indent="0">
              <a:buNone/>
              <a:defRPr sz="1400"/>
            </a:lvl2pPr>
            <a:lvl3pPr marL="914355" indent="0">
              <a:buNone/>
              <a:defRPr sz="1200"/>
            </a:lvl3pPr>
            <a:lvl4pPr marL="1371532" indent="0">
              <a:buNone/>
              <a:defRPr sz="1000"/>
            </a:lvl4pPr>
            <a:lvl5pPr marL="1828709" indent="0">
              <a:buNone/>
              <a:defRPr sz="1000"/>
            </a:lvl5pPr>
            <a:lvl6pPr marL="2285886" indent="0">
              <a:buNone/>
              <a:defRPr sz="1000"/>
            </a:lvl6pPr>
            <a:lvl7pPr marL="2743064" indent="0">
              <a:buNone/>
              <a:defRPr sz="1000"/>
            </a:lvl7pPr>
            <a:lvl8pPr marL="3200240" indent="0">
              <a:buNone/>
              <a:defRPr sz="1000"/>
            </a:lvl8pPr>
            <a:lvl9pPr marL="3657418"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2783C07-BBD4-4EA4-ADFE-9213E624490F}" type="datetimeFigureOut">
              <a:rPr lang="fa-IR" smtClean="0"/>
              <a:t>14/06/1440</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4D2D9F96-FDCE-4F78-94C3-122BD88D04C0}" type="slidenum">
              <a:rPr lang="fa-IR" smtClean="0"/>
              <a:t>‹#›</a:t>
            </a:fld>
            <a:endParaRPr lang="fa-IR"/>
          </a:p>
        </p:txBody>
      </p:sp>
    </p:spTree>
    <p:extLst>
      <p:ext uri="{BB962C8B-B14F-4D97-AF65-F5344CB8AC3E}">
        <p14:creationId xmlns:p14="http://schemas.microsoft.com/office/powerpoint/2010/main" val="8755376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2783C07-BBD4-4EA4-ADFE-9213E624490F}" type="datetimeFigureOut">
              <a:rPr lang="fa-IR" smtClean="0"/>
              <a:t>14/06/1440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D2D9F96-FDCE-4F78-94C3-122BD88D04C0}" type="slidenum">
              <a:rPr lang="fa-IR" smtClean="0"/>
              <a:t>‹#›</a:t>
            </a:fld>
            <a:endParaRPr lang="fa-IR"/>
          </a:p>
        </p:txBody>
      </p:sp>
    </p:spTree>
    <p:extLst>
      <p:ext uri="{BB962C8B-B14F-4D97-AF65-F5344CB8AC3E}">
        <p14:creationId xmlns:p14="http://schemas.microsoft.com/office/powerpoint/2010/main" val="25317636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7" y="365127"/>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2" y="365127"/>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2783C07-BBD4-4EA4-ADFE-9213E624490F}" type="datetimeFigureOut">
              <a:rPr lang="fa-IR" smtClean="0"/>
              <a:t>14/06/1440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D2D9F96-FDCE-4F78-94C3-122BD88D04C0}" type="slidenum">
              <a:rPr lang="fa-IR" smtClean="0"/>
              <a:t>‹#›</a:t>
            </a:fld>
            <a:endParaRPr lang="fa-IR"/>
          </a:p>
        </p:txBody>
      </p:sp>
    </p:spTree>
    <p:extLst>
      <p:ext uri="{BB962C8B-B14F-4D97-AF65-F5344CB8AC3E}">
        <p14:creationId xmlns:p14="http://schemas.microsoft.com/office/powerpoint/2010/main" val="9329671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685800" y="685800"/>
            <a:ext cx="7772400" cy="1143000"/>
          </a:xfrm>
        </p:spPr>
        <p:txBody>
          <a:bodyPr/>
          <a:lstStyle>
            <a:lvl1pPr>
              <a:defRPr/>
            </a:lvl1pPr>
          </a:lstStyle>
          <a:p>
            <a:pPr lvl="0"/>
            <a:r>
              <a:rPr lang="en-US" altLang="fa-IR" noProof="0" smtClean="0"/>
              <a:t>Click to edit Master title style</a:t>
            </a:r>
          </a:p>
        </p:txBody>
      </p:sp>
      <p:sp>
        <p:nvSpPr>
          <p:cNvPr id="3075"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pPr lvl="0"/>
            <a:r>
              <a:rPr lang="en-US" altLang="fa-IR" noProof="0" smtClean="0"/>
              <a:t>Click to edit Master subtitle style</a:t>
            </a:r>
          </a:p>
        </p:txBody>
      </p:sp>
      <p:sp>
        <p:nvSpPr>
          <p:cNvPr id="3076" name="Rectangle 4"/>
          <p:cNvSpPr>
            <a:spLocks noGrp="1" noChangeArrowheads="1"/>
          </p:cNvSpPr>
          <p:nvPr>
            <p:ph type="dt" sz="half" idx="2"/>
          </p:nvPr>
        </p:nvSpPr>
        <p:spPr>
          <a:xfrm>
            <a:off x="685800" y="6248400"/>
            <a:ext cx="1905000" cy="457200"/>
          </a:xfrm>
        </p:spPr>
        <p:txBody>
          <a:bodyPr/>
          <a:lstStyle>
            <a:lvl1pPr>
              <a:defRPr/>
            </a:lvl1pPr>
          </a:lstStyle>
          <a:p>
            <a:fld id="{E92D0A14-F924-4B3E-A803-58E4E173BD82}" type="datetime1">
              <a:rPr lang="en-US" smtClean="0">
                <a:solidFill>
                  <a:prstClr val="black">
                    <a:tint val="75000"/>
                  </a:prstClr>
                </a:solidFill>
              </a:rPr>
              <a:pPr/>
              <a:t>2/19/2019</a:t>
            </a:fld>
            <a:endParaRPr lang="en-US">
              <a:solidFill>
                <a:prstClr val="black">
                  <a:tint val="75000"/>
                </a:prstClr>
              </a:solidFill>
            </a:endParaRPr>
          </a:p>
        </p:txBody>
      </p:sp>
      <p:sp>
        <p:nvSpPr>
          <p:cNvPr id="3077" name="Rectangle 5"/>
          <p:cNvSpPr>
            <a:spLocks noGrp="1" noChangeArrowheads="1"/>
          </p:cNvSpPr>
          <p:nvPr>
            <p:ph type="ftr" sz="quarter" idx="3"/>
          </p:nvPr>
        </p:nvSpPr>
        <p:spPr>
          <a:xfrm>
            <a:off x="3124200" y="6248400"/>
            <a:ext cx="2895600" cy="457200"/>
          </a:xfrm>
        </p:spPr>
        <p:txBody>
          <a:bodyPr/>
          <a:lstStyle>
            <a:lvl1pPr>
              <a:defRPr/>
            </a:lvl1pPr>
          </a:lstStyle>
          <a:p>
            <a:endParaRPr lang="en-US">
              <a:solidFill>
                <a:prstClr val="black">
                  <a:tint val="75000"/>
                </a:prstClr>
              </a:solidFill>
            </a:endParaRPr>
          </a:p>
        </p:txBody>
      </p:sp>
      <p:sp>
        <p:nvSpPr>
          <p:cNvPr id="3078" name="Rectangle 6"/>
          <p:cNvSpPr>
            <a:spLocks noGrp="1" noChangeArrowheads="1"/>
          </p:cNvSpPr>
          <p:nvPr>
            <p:ph type="sldNum" sz="quarter" idx="4"/>
          </p:nvPr>
        </p:nvSpPr>
        <p:spPr>
          <a:xfrm>
            <a:off x="6553200" y="6248400"/>
            <a:ext cx="1905000" cy="457200"/>
          </a:xfrm>
        </p:spPr>
        <p:txBody>
          <a:bodyPr/>
          <a:lstStyle>
            <a:lvl1pPr>
              <a:defRPr/>
            </a:lvl1pPr>
          </a:lstStyle>
          <a:p>
            <a:fld id="{C429CE0F-052C-4DAA-9888-55E90E6F159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955883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fld id="{2FA72C0F-4E5D-4394-BCE9-30315B4EAABD}" type="datetime1">
              <a:rPr lang="en-US" smtClean="0">
                <a:solidFill>
                  <a:prstClr val="black">
                    <a:tint val="75000"/>
                  </a:prstClr>
                </a:solidFill>
              </a:rPr>
              <a:pPr/>
              <a:t>2/19/2019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C429CE0F-052C-4DAA-9888-55E90E6F159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928834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9" y="1709741"/>
            <a:ext cx="7886700" cy="2852737"/>
          </a:xfrm>
        </p:spPr>
        <p:txBody>
          <a:bodyPr anchor="b"/>
          <a:lstStyle>
            <a:lvl1pPr>
              <a:defRPr sz="6000"/>
            </a:lvl1pPr>
          </a:lstStyle>
          <a:p>
            <a:r>
              <a:rPr lang="en-US" smtClean="0"/>
              <a:t>Click to edit Master title style</a:t>
            </a:r>
            <a:endParaRPr lang="fa-IR"/>
          </a:p>
        </p:txBody>
      </p:sp>
      <p:sp>
        <p:nvSpPr>
          <p:cNvPr id="3" name="Text Placeholder 2"/>
          <p:cNvSpPr>
            <a:spLocks noGrp="1"/>
          </p:cNvSpPr>
          <p:nvPr>
            <p:ph type="body" idx="1"/>
          </p:nvPr>
        </p:nvSpPr>
        <p:spPr>
          <a:xfrm>
            <a:off x="623889" y="4589466"/>
            <a:ext cx="7886700" cy="1500187"/>
          </a:xfrm>
        </p:spPr>
        <p:txBody>
          <a:bodyPr/>
          <a:lstStyle>
            <a:lvl1pPr marL="0" indent="0">
              <a:buNone/>
              <a:defRPr sz="2400"/>
            </a:lvl1pPr>
            <a:lvl2pPr marL="457189" indent="0">
              <a:buNone/>
              <a:defRPr sz="2000"/>
            </a:lvl2pPr>
            <a:lvl3pPr marL="914378" indent="0">
              <a:buNone/>
              <a:defRPr sz="1800"/>
            </a:lvl3pPr>
            <a:lvl4pPr marL="1371566" indent="0">
              <a:buNone/>
              <a:defRPr sz="1600"/>
            </a:lvl4pPr>
            <a:lvl5pPr marL="1828754" indent="0">
              <a:buNone/>
              <a:defRPr sz="1600"/>
            </a:lvl5pPr>
            <a:lvl6pPr marL="2285943" indent="0">
              <a:buNone/>
              <a:defRPr sz="1600"/>
            </a:lvl6pPr>
            <a:lvl7pPr marL="2743132" indent="0">
              <a:buNone/>
              <a:defRPr sz="1600"/>
            </a:lvl7pPr>
            <a:lvl8pPr marL="3200320" indent="0">
              <a:buNone/>
              <a:defRPr sz="1600"/>
            </a:lvl8pPr>
            <a:lvl9pPr marL="3657509" indent="0">
              <a:buNone/>
              <a:defRPr sz="16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F4AE1C35-C11D-483A-9E32-2241C806D749}" type="datetime1">
              <a:rPr lang="en-US" smtClean="0">
                <a:solidFill>
                  <a:prstClr val="black">
                    <a:tint val="75000"/>
                  </a:prstClr>
                </a:solidFill>
              </a:rPr>
              <a:pPr/>
              <a:t>2/19/2019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C429CE0F-052C-4DAA-9888-55E90E6F159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774009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1524000" y="2438400"/>
            <a:ext cx="3429000" cy="2895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5105400" y="2438400"/>
            <a:ext cx="3429000" cy="2895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lvl1pPr>
              <a:defRPr/>
            </a:lvl1pPr>
          </a:lstStyle>
          <a:p>
            <a:fld id="{B2178FB9-312C-441A-B752-CE6EBE6A753C}" type="datetime1">
              <a:rPr lang="en-US" smtClean="0">
                <a:solidFill>
                  <a:prstClr val="black">
                    <a:tint val="75000"/>
                  </a:prstClr>
                </a:solidFill>
              </a:rPr>
              <a:pPr/>
              <a:t>2/19/2019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fld id="{C429CE0F-052C-4DAA-9888-55E90E6F159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201071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9" y="365128"/>
            <a:ext cx="7886700" cy="1325563"/>
          </a:xfrm>
        </p:spPr>
        <p:txBody>
          <a:bodyPr/>
          <a:lstStyle/>
          <a:p>
            <a:r>
              <a:rPr lang="en-US" smtClean="0"/>
              <a:t>Click to edit Master title style</a:t>
            </a:r>
            <a:endParaRPr lang="fa-IR"/>
          </a:p>
        </p:txBody>
      </p:sp>
      <p:sp>
        <p:nvSpPr>
          <p:cNvPr id="3" name="Text Placeholder 2"/>
          <p:cNvSpPr>
            <a:spLocks noGrp="1"/>
          </p:cNvSpPr>
          <p:nvPr>
            <p:ph type="body" idx="1"/>
          </p:nvPr>
        </p:nvSpPr>
        <p:spPr>
          <a:xfrm>
            <a:off x="630241" y="1681164"/>
            <a:ext cx="3868737" cy="823912"/>
          </a:xfrm>
        </p:spPr>
        <p:txBody>
          <a:bodyPr anchor="b"/>
          <a:lstStyle>
            <a:lvl1pPr marL="0" indent="0">
              <a:buNone/>
              <a:defRPr sz="2400" b="1"/>
            </a:lvl1pPr>
            <a:lvl2pPr marL="457189" indent="0">
              <a:buNone/>
              <a:defRPr sz="2000" b="1"/>
            </a:lvl2pPr>
            <a:lvl3pPr marL="914378" indent="0">
              <a:buNone/>
              <a:defRPr sz="1800" b="1"/>
            </a:lvl3pPr>
            <a:lvl4pPr marL="1371566" indent="0">
              <a:buNone/>
              <a:defRPr sz="1600" b="1"/>
            </a:lvl4pPr>
            <a:lvl5pPr marL="1828754" indent="0">
              <a:buNone/>
              <a:defRPr sz="1600" b="1"/>
            </a:lvl5pPr>
            <a:lvl6pPr marL="2285943" indent="0">
              <a:buNone/>
              <a:defRPr sz="1600" b="1"/>
            </a:lvl6pPr>
            <a:lvl7pPr marL="2743132" indent="0">
              <a:buNone/>
              <a:defRPr sz="1600" b="1"/>
            </a:lvl7pPr>
            <a:lvl8pPr marL="3200320" indent="0">
              <a:buNone/>
              <a:defRPr sz="1600" b="1"/>
            </a:lvl8pPr>
            <a:lvl9pPr marL="3657509"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241" y="2505075"/>
            <a:ext cx="386873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29152" y="1681164"/>
            <a:ext cx="3887788" cy="823912"/>
          </a:xfrm>
        </p:spPr>
        <p:txBody>
          <a:bodyPr anchor="b"/>
          <a:lstStyle>
            <a:lvl1pPr marL="0" indent="0">
              <a:buNone/>
              <a:defRPr sz="2400" b="1"/>
            </a:lvl1pPr>
            <a:lvl2pPr marL="457189" indent="0">
              <a:buNone/>
              <a:defRPr sz="2000" b="1"/>
            </a:lvl2pPr>
            <a:lvl3pPr marL="914378" indent="0">
              <a:buNone/>
              <a:defRPr sz="1800" b="1"/>
            </a:lvl3pPr>
            <a:lvl4pPr marL="1371566" indent="0">
              <a:buNone/>
              <a:defRPr sz="1600" b="1"/>
            </a:lvl4pPr>
            <a:lvl5pPr marL="1828754" indent="0">
              <a:buNone/>
              <a:defRPr sz="1600" b="1"/>
            </a:lvl5pPr>
            <a:lvl6pPr marL="2285943" indent="0">
              <a:buNone/>
              <a:defRPr sz="1600" b="1"/>
            </a:lvl6pPr>
            <a:lvl7pPr marL="2743132" indent="0">
              <a:buNone/>
              <a:defRPr sz="1600" b="1"/>
            </a:lvl7pPr>
            <a:lvl8pPr marL="3200320" indent="0">
              <a:buNone/>
              <a:defRPr sz="1600" b="1"/>
            </a:lvl8pPr>
            <a:lvl9pPr marL="3657509"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2" y="2505075"/>
            <a:ext cx="38877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lvl1pPr>
              <a:defRPr/>
            </a:lvl1pPr>
          </a:lstStyle>
          <a:p>
            <a:fld id="{A5F2F0AE-3DC1-4B00-A7D3-F0C4CFBAFA9B}" type="datetime1">
              <a:rPr lang="en-US" smtClean="0">
                <a:solidFill>
                  <a:prstClr val="black">
                    <a:tint val="75000"/>
                  </a:prstClr>
                </a:solidFill>
              </a:rPr>
              <a:pPr/>
              <a:t>2/19/2019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fld id="{C429CE0F-052C-4DAA-9888-55E90E6F159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463776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lvl1pPr>
              <a:defRPr/>
            </a:lvl1pPr>
          </a:lstStyle>
          <a:p>
            <a:fld id="{4A57087C-C2B6-4BDD-8F6F-910F9BFEFA30}" type="datetime1">
              <a:rPr lang="en-US" smtClean="0">
                <a:solidFill>
                  <a:prstClr val="black">
                    <a:tint val="75000"/>
                  </a:prstClr>
                </a:solidFill>
              </a:rPr>
              <a:pPr/>
              <a:t>2/19/2019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fld id="{C429CE0F-052C-4DAA-9888-55E90E6F159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1789710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75F1CD7-85E1-4FD3-A4B1-97D4B817D763}" type="datetime1">
              <a:rPr lang="en-US" smtClean="0">
                <a:solidFill>
                  <a:prstClr val="black">
                    <a:tint val="75000"/>
                  </a:prstClr>
                </a:solidFill>
              </a:rPr>
              <a:pPr/>
              <a:t>2/19/2019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fld id="{C429CE0F-052C-4DAA-9888-55E90E6F159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7930862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40" y="457200"/>
            <a:ext cx="2949575" cy="1600200"/>
          </a:xfrm>
        </p:spPr>
        <p:txBody>
          <a:bodyPr anchor="b"/>
          <a:lstStyle>
            <a:lvl1pPr>
              <a:defRPr sz="3200"/>
            </a:lvl1pPr>
          </a:lstStyle>
          <a:p>
            <a:r>
              <a:rPr lang="en-US" smtClean="0"/>
              <a:t>Click to edit Master title style</a:t>
            </a:r>
            <a:endParaRPr lang="fa-IR"/>
          </a:p>
        </p:txBody>
      </p:sp>
      <p:sp>
        <p:nvSpPr>
          <p:cNvPr id="3" name="Content Placeholder 2"/>
          <p:cNvSpPr>
            <a:spLocks noGrp="1"/>
          </p:cNvSpPr>
          <p:nvPr>
            <p:ph idx="1"/>
          </p:nvPr>
        </p:nvSpPr>
        <p:spPr>
          <a:xfrm>
            <a:off x="3887790" y="987428"/>
            <a:ext cx="4629151"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630240" y="2057400"/>
            <a:ext cx="2949575" cy="3811588"/>
          </a:xfrm>
        </p:spPr>
        <p:txBody>
          <a:bodyPr/>
          <a:lstStyle>
            <a:lvl1pPr marL="0" indent="0">
              <a:buNone/>
              <a:defRPr sz="1600"/>
            </a:lvl1pPr>
            <a:lvl2pPr marL="457189" indent="0">
              <a:buNone/>
              <a:defRPr sz="1400"/>
            </a:lvl2pPr>
            <a:lvl3pPr marL="914378" indent="0">
              <a:buNone/>
              <a:defRPr sz="1200"/>
            </a:lvl3pPr>
            <a:lvl4pPr marL="1371566" indent="0">
              <a:buNone/>
              <a:defRPr sz="1000"/>
            </a:lvl4pPr>
            <a:lvl5pPr marL="1828754" indent="0">
              <a:buNone/>
              <a:defRPr sz="1000"/>
            </a:lvl5pPr>
            <a:lvl6pPr marL="2285943" indent="0">
              <a:buNone/>
              <a:defRPr sz="1000"/>
            </a:lvl6pPr>
            <a:lvl7pPr marL="2743132" indent="0">
              <a:buNone/>
              <a:defRPr sz="1000"/>
            </a:lvl7pPr>
            <a:lvl8pPr marL="3200320" indent="0">
              <a:buNone/>
              <a:defRPr sz="1000"/>
            </a:lvl8pPr>
            <a:lvl9pPr marL="3657509"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6778D14E-8FDC-4EB7-A433-5DA127A6D168}" type="datetime1">
              <a:rPr lang="en-US" smtClean="0">
                <a:solidFill>
                  <a:prstClr val="black">
                    <a:tint val="75000"/>
                  </a:prstClr>
                </a:solidFill>
              </a:rPr>
              <a:pPr/>
              <a:t>2/19/2019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fld id="{C429CE0F-052C-4DAA-9888-55E90E6F159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5588713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40" y="457200"/>
            <a:ext cx="2949575" cy="1600200"/>
          </a:xfrm>
        </p:spPr>
        <p:txBody>
          <a:bodyPr anchor="b"/>
          <a:lstStyle>
            <a:lvl1pPr>
              <a:defRPr sz="3200"/>
            </a:lvl1pPr>
          </a:lstStyle>
          <a:p>
            <a:r>
              <a:rPr lang="en-US" smtClean="0"/>
              <a:t>Click to edit Master title style</a:t>
            </a:r>
            <a:endParaRPr lang="fa-IR"/>
          </a:p>
        </p:txBody>
      </p:sp>
      <p:sp>
        <p:nvSpPr>
          <p:cNvPr id="3" name="Picture Placeholder 2"/>
          <p:cNvSpPr>
            <a:spLocks noGrp="1"/>
          </p:cNvSpPr>
          <p:nvPr>
            <p:ph type="pic" idx="1"/>
          </p:nvPr>
        </p:nvSpPr>
        <p:spPr>
          <a:xfrm>
            <a:off x="3887790" y="987428"/>
            <a:ext cx="4629151" cy="4873625"/>
          </a:xfrm>
        </p:spPr>
        <p:txBody>
          <a:bodyPr/>
          <a:lstStyle>
            <a:lvl1pPr marL="0" indent="0">
              <a:buNone/>
              <a:defRPr sz="3200"/>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smtClean="0"/>
              <a:t>Click icon to add picture</a:t>
            </a:r>
            <a:endParaRPr lang="fa-IR"/>
          </a:p>
        </p:txBody>
      </p:sp>
      <p:sp>
        <p:nvSpPr>
          <p:cNvPr id="4" name="Text Placeholder 3"/>
          <p:cNvSpPr>
            <a:spLocks noGrp="1"/>
          </p:cNvSpPr>
          <p:nvPr>
            <p:ph type="body" sz="half" idx="2"/>
          </p:nvPr>
        </p:nvSpPr>
        <p:spPr>
          <a:xfrm>
            <a:off x="630240" y="2057400"/>
            <a:ext cx="2949575" cy="3811588"/>
          </a:xfrm>
        </p:spPr>
        <p:txBody>
          <a:bodyPr/>
          <a:lstStyle>
            <a:lvl1pPr marL="0" indent="0">
              <a:buNone/>
              <a:defRPr sz="1600"/>
            </a:lvl1pPr>
            <a:lvl2pPr marL="457189" indent="0">
              <a:buNone/>
              <a:defRPr sz="1400"/>
            </a:lvl2pPr>
            <a:lvl3pPr marL="914378" indent="0">
              <a:buNone/>
              <a:defRPr sz="1200"/>
            </a:lvl3pPr>
            <a:lvl4pPr marL="1371566" indent="0">
              <a:buNone/>
              <a:defRPr sz="1000"/>
            </a:lvl4pPr>
            <a:lvl5pPr marL="1828754" indent="0">
              <a:buNone/>
              <a:defRPr sz="1000"/>
            </a:lvl5pPr>
            <a:lvl6pPr marL="2285943" indent="0">
              <a:buNone/>
              <a:defRPr sz="1000"/>
            </a:lvl6pPr>
            <a:lvl7pPr marL="2743132" indent="0">
              <a:buNone/>
              <a:defRPr sz="1000"/>
            </a:lvl7pPr>
            <a:lvl8pPr marL="3200320" indent="0">
              <a:buNone/>
              <a:defRPr sz="1000"/>
            </a:lvl8pPr>
            <a:lvl9pPr marL="3657509"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E1CC281C-2550-432B-831B-22A7E7D14E96}" type="datetime1">
              <a:rPr lang="en-US" smtClean="0">
                <a:solidFill>
                  <a:prstClr val="black">
                    <a:tint val="75000"/>
                  </a:prstClr>
                </a:solidFill>
              </a:rPr>
              <a:pPr/>
              <a:t>2/19/2019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fld id="{C429CE0F-052C-4DAA-9888-55E90E6F159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5336734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fld id="{683F2647-4EF5-4005-9E98-E8230D8BBE59}" type="datetime1">
              <a:rPr lang="en-US" smtClean="0">
                <a:solidFill>
                  <a:prstClr val="black">
                    <a:tint val="75000"/>
                  </a:prstClr>
                </a:solidFill>
              </a:rPr>
              <a:pPr/>
              <a:t>2/19/2019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C429CE0F-052C-4DAA-9888-55E90E6F159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661091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1371600"/>
            <a:ext cx="1752600" cy="3962400"/>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1524000" y="1371600"/>
            <a:ext cx="5105400" cy="3962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fld id="{B87E7CA8-84F5-4117-BCFE-4BB3402C78F4}" type="datetime1">
              <a:rPr lang="en-US" smtClean="0">
                <a:solidFill>
                  <a:prstClr val="black">
                    <a:tint val="75000"/>
                  </a:prstClr>
                </a:solidFill>
              </a:rPr>
              <a:pPr/>
              <a:t>2/19/2019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C429CE0F-052C-4DAA-9888-55E90E6F159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477299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4"/>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178"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4" indent="0" algn="ctr">
              <a:buNone/>
              <a:defRPr sz="1600"/>
            </a:lvl7pPr>
            <a:lvl8pPr marL="3200240" indent="0" algn="ctr">
              <a:buNone/>
              <a:defRPr sz="1600"/>
            </a:lvl8pPr>
            <a:lvl9pPr marL="3657418"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2783C07-BBD4-4EA4-ADFE-9213E624490F}" type="datetimeFigureOut">
              <a:rPr lang="fa-IR" smtClean="0"/>
              <a:t>14/06/1440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D2D9F96-FDCE-4F78-94C3-122BD88D04C0}" type="slidenum">
              <a:rPr lang="fa-IR" smtClean="0"/>
              <a:t>‹#›</a:t>
            </a:fld>
            <a:endParaRPr lang="fa-IR"/>
          </a:p>
        </p:txBody>
      </p:sp>
    </p:spTree>
    <p:extLst>
      <p:ext uri="{BB962C8B-B14F-4D97-AF65-F5344CB8AC3E}">
        <p14:creationId xmlns:p14="http://schemas.microsoft.com/office/powerpoint/2010/main" val="5853535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2783C07-BBD4-4EA4-ADFE-9213E624490F}" type="datetimeFigureOut">
              <a:rPr lang="fa-IR" smtClean="0"/>
              <a:t>14/06/1440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D2D9F96-FDCE-4F78-94C3-122BD88D04C0}" type="slidenum">
              <a:rPr lang="fa-IR" smtClean="0"/>
              <a:t>‹#›</a:t>
            </a:fld>
            <a:endParaRPr lang="fa-IR"/>
          </a:p>
        </p:txBody>
      </p:sp>
    </p:spTree>
    <p:extLst>
      <p:ext uri="{BB962C8B-B14F-4D97-AF65-F5344CB8AC3E}">
        <p14:creationId xmlns:p14="http://schemas.microsoft.com/office/powerpoint/2010/main" val="221500644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90" y="1709743"/>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90" y="4589468"/>
            <a:ext cx="7886700" cy="1500187"/>
          </a:xfrm>
        </p:spPr>
        <p:txBody>
          <a:bodyPr/>
          <a:lstStyle>
            <a:lvl1pPr marL="0" indent="0">
              <a:buNone/>
              <a:defRPr sz="2400">
                <a:solidFill>
                  <a:schemeClr val="tx1"/>
                </a:solidFill>
              </a:defRPr>
            </a:lvl1pPr>
            <a:lvl2pPr marL="457178" indent="0">
              <a:buNone/>
              <a:defRPr sz="2000">
                <a:solidFill>
                  <a:schemeClr val="tx1">
                    <a:tint val="75000"/>
                  </a:schemeClr>
                </a:solidFill>
              </a:defRPr>
            </a:lvl2pPr>
            <a:lvl3pPr marL="914355" indent="0">
              <a:buNone/>
              <a:defRPr sz="1800">
                <a:solidFill>
                  <a:schemeClr val="tx1">
                    <a:tint val="75000"/>
                  </a:schemeClr>
                </a:solidFill>
              </a:defRPr>
            </a:lvl3pPr>
            <a:lvl4pPr marL="1371532" indent="0">
              <a:buNone/>
              <a:defRPr sz="1600">
                <a:solidFill>
                  <a:schemeClr val="tx1">
                    <a:tint val="75000"/>
                  </a:schemeClr>
                </a:solidFill>
              </a:defRPr>
            </a:lvl4pPr>
            <a:lvl5pPr marL="1828709" indent="0">
              <a:buNone/>
              <a:defRPr sz="1600">
                <a:solidFill>
                  <a:schemeClr val="tx1">
                    <a:tint val="75000"/>
                  </a:schemeClr>
                </a:solidFill>
              </a:defRPr>
            </a:lvl5pPr>
            <a:lvl6pPr marL="2285886" indent="0">
              <a:buNone/>
              <a:defRPr sz="1600">
                <a:solidFill>
                  <a:schemeClr val="tx1">
                    <a:tint val="75000"/>
                  </a:schemeClr>
                </a:solidFill>
              </a:defRPr>
            </a:lvl6pPr>
            <a:lvl7pPr marL="2743064" indent="0">
              <a:buNone/>
              <a:defRPr sz="1600">
                <a:solidFill>
                  <a:schemeClr val="tx1">
                    <a:tint val="75000"/>
                  </a:schemeClr>
                </a:solidFill>
              </a:defRPr>
            </a:lvl7pPr>
            <a:lvl8pPr marL="3200240" indent="0">
              <a:buNone/>
              <a:defRPr sz="1600">
                <a:solidFill>
                  <a:schemeClr val="tx1">
                    <a:tint val="75000"/>
                  </a:schemeClr>
                </a:solidFill>
              </a:defRPr>
            </a:lvl8pPr>
            <a:lvl9pPr marL="3657418"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2783C07-BBD4-4EA4-ADFE-9213E624490F}" type="datetimeFigureOut">
              <a:rPr lang="fa-IR" smtClean="0"/>
              <a:t>14/06/1440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D2D9F96-FDCE-4F78-94C3-122BD88D04C0}" type="slidenum">
              <a:rPr lang="fa-IR" smtClean="0"/>
              <a:t>‹#›</a:t>
            </a:fld>
            <a:endParaRPr lang="fa-IR"/>
          </a:p>
        </p:txBody>
      </p:sp>
    </p:spTree>
    <p:extLst>
      <p:ext uri="{BB962C8B-B14F-4D97-AF65-F5344CB8AC3E}">
        <p14:creationId xmlns:p14="http://schemas.microsoft.com/office/powerpoint/2010/main" val="409415129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1"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1"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2783C07-BBD4-4EA4-ADFE-9213E624490F}" type="datetimeFigureOut">
              <a:rPr lang="fa-IR" smtClean="0"/>
              <a:t>14/06/1440</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4D2D9F96-FDCE-4F78-94C3-122BD88D04C0}" type="slidenum">
              <a:rPr lang="fa-IR" smtClean="0"/>
              <a:t>‹#›</a:t>
            </a:fld>
            <a:endParaRPr lang="fa-IR"/>
          </a:p>
        </p:txBody>
      </p:sp>
    </p:spTree>
    <p:extLst>
      <p:ext uri="{BB962C8B-B14F-4D97-AF65-F5344CB8AC3E}">
        <p14:creationId xmlns:p14="http://schemas.microsoft.com/office/powerpoint/2010/main" val="174894274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3" y="365129"/>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4"/>
            <a:ext cx="3868340" cy="823912"/>
          </a:xfrm>
        </p:spPr>
        <p:txBody>
          <a:bodyPr anchor="b"/>
          <a:lstStyle>
            <a:lvl1pPr marL="0" indent="0">
              <a:buNone/>
              <a:defRPr sz="2400" b="1"/>
            </a:lvl1pPr>
            <a:lvl2pPr marL="457178" indent="0">
              <a:buNone/>
              <a:defRPr sz="2000" b="1"/>
            </a:lvl2pPr>
            <a:lvl3pPr marL="914355" indent="0">
              <a:buNone/>
              <a:defRPr sz="1800" b="1"/>
            </a:lvl3pPr>
            <a:lvl4pPr marL="1371532" indent="0">
              <a:buNone/>
              <a:defRPr sz="1600" b="1"/>
            </a:lvl4pPr>
            <a:lvl5pPr marL="1828709" indent="0">
              <a:buNone/>
              <a:defRPr sz="1600" b="1"/>
            </a:lvl5pPr>
            <a:lvl6pPr marL="2285886" indent="0">
              <a:buNone/>
              <a:defRPr sz="1600" b="1"/>
            </a:lvl6pPr>
            <a:lvl7pPr marL="2743064" indent="0">
              <a:buNone/>
              <a:defRPr sz="1600" b="1"/>
            </a:lvl7pPr>
            <a:lvl8pPr marL="3200240" indent="0">
              <a:buNone/>
              <a:defRPr sz="1600" b="1"/>
            </a:lvl8pPr>
            <a:lvl9pPr marL="3657418"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4" y="1681164"/>
            <a:ext cx="3887391" cy="823912"/>
          </a:xfrm>
        </p:spPr>
        <p:txBody>
          <a:bodyPr anchor="b"/>
          <a:lstStyle>
            <a:lvl1pPr marL="0" indent="0">
              <a:buNone/>
              <a:defRPr sz="2400" b="1"/>
            </a:lvl1pPr>
            <a:lvl2pPr marL="457178" indent="0">
              <a:buNone/>
              <a:defRPr sz="2000" b="1"/>
            </a:lvl2pPr>
            <a:lvl3pPr marL="914355" indent="0">
              <a:buNone/>
              <a:defRPr sz="1800" b="1"/>
            </a:lvl3pPr>
            <a:lvl4pPr marL="1371532" indent="0">
              <a:buNone/>
              <a:defRPr sz="1600" b="1"/>
            </a:lvl4pPr>
            <a:lvl5pPr marL="1828709" indent="0">
              <a:buNone/>
              <a:defRPr sz="1600" b="1"/>
            </a:lvl5pPr>
            <a:lvl6pPr marL="2285886" indent="0">
              <a:buNone/>
              <a:defRPr sz="1600" b="1"/>
            </a:lvl6pPr>
            <a:lvl7pPr marL="2743064" indent="0">
              <a:buNone/>
              <a:defRPr sz="1600" b="1"/>
            </a:lvl7pPr>
            <a:lvl8pPr marL="3200240" indent="0">
              <a:buNone/>
              <a:defRPr sz="1600" b="1"/>
            </a:lvl8pPr>
            <a:lvl9pPr marL="3657418"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4"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2783C07-BBD4-4EA4-ADFE-9213E624490F}" type="datetimeFigureOut">
              <a:rPr lang="fa-IR" smtClean="0"/>
              <a:t>14/06/1440</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4D2D9F96-FDCE-4F78-94C3-122BD88D04C0}" type="slidenum">
              <a:rPr lang="fa-IR" smtClean="0"/>
              <a:t>‹#›</a:t>
            </a:fld>
            <a:endParaRPr lang="fa-IR"/>
          </a:p>
        </p:txBody>
      </p:sp>
    </p:spTree>
    <p:extLst>
      <p:ext uri="{BB962C8B-B14F-4D97-AF65-F5344CB8AC3E}">
        <p14:creationId xmlns:p14="http://schemas.microsoft.com/office/powerpoint/2010/main" val="333305410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2783C07-BBD4-4EA4-ADFE-9213E624490F}" type="datetimeFigureOut">
              <a:rPr lang="fa-IR" smtClean="0"/>
              <a:t>14/06/1440</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4D2D9F96-FDCE-4F78-94C3-122BD88D04C0}" type="slidenum">
              <a:rPr lang="fa-IR" smtClean="0"/>
              <a:t>‹#›</a:t>
            </a:fld>
            <a:endParaRPr lang="fa-IR"/>
          </a:p>
        </p:txBody>
      </p:sp>
    </p:spTree>
    <p:extLst>
      <p:ext uri="{BB962C8B-B14F-4D97-AF65-F5344CB8AC3E}">
        <p14:creationId xmlns:p14="http://schemas.microsoft.com/office/powerpoint/2010/main" val="173344347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19"/>
          <p:cNvSpPr>
            <a:spLocks noChangeArrowheads="1"/>
          </p:cNvSpPr>
          <p:nvPr/>
        </p:nvSpPr>
        <p:spPr bwMode="auto">
          <a:xfrm>
            <a:off x="0" y="3"/>
            <a:ext cx="9144000" cy="646331"/>
          </a:xfrm>
          <a:prstGeom prst="rect">
            <a:avLst/>
          </a:prstGeom>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shape">
              <a:fillToRect l="50000" t="50000" r="50000" b="50000"/>
            </a:path>
            <a:tileRect/>
          </a:gradFill>
          <a:ln w="9525">
            <a:noFill/>
            <a:miter lim="800000"/>
            <a:headEnd/>
            <a:tailEnd/>
          </a:ln>
          <a:effectLst/>
        </p:spPr>
        <p:txBody>
          <a:bodyPr wrap="square">
            <a:spAutoFit/>
          </a:bodyPr>
          <a:lstStyle/>
          <a:p>
            <a:pPr algn="r">
              <a:defRPr/>
            </a:pPr>
            <a:endParaRPr lang="fa-IR" sz="1200" dirty="0">
              <a:latin typeface="Arial" charset="0"/>
              <a:cs typeface="B Lotus" pitchFamily="2" charset="-78"/>
            </a:endParaRPr>
          </a:p>
          <a:p>
            <a:pPr algn="r" rtl="1">
              <a:defRPr/>
            </a:pPr>
            <a:r>
              <a:rPr lang="fa-IR" sz="1200" dirty="0" smtClean="0">
                <a:latin typeface="Arial" charset="0"/>
                <a:cs typeface="B Lotus" pitchFamily="2" charset="-78"/>
              </a:rPr>
              <a:t>                                                           </a:t>
            </a:r>
            <a:endParaRPr lang="fa-IR" sz="1200" dirty="0">
              <a:latin typeface="Arial" charset="0"/>
              <a:cs typeface="B Lotus" pitchFamily="2" charset="-78"/>
            </a:endParaRPr>
          </a:p>
          <a:p>
            <a:pPr algn="r" rtl="1">
              <a:defRPr/>
            </a:pPr>
            <a:endParaRPr lang="en-US" sz="1200" dirty="0">
              <a:latin typeface="Arial" charset="0"/>
              <a:cs typeface="B Lotus" pitchFamily="2" charset="-78"/>
            </a:endParaRPr>
          </a:p>
        </p:txBody>
      </p:sp>
      <p:sp>
        <p:nvSpPr>
          <p:cNvPr id="7" name="Rectangle 5"/>
          <p:cNvSpPr>
            <a:spLocks noChangeArrowheads="1"/>
          </p:cNvSpPr>
          <p:nvPr/>
        </p:nvSpPr>
        <p:spPr bwMode="auto">
          <a:xfrm>
            <a:off x="1292915" y="6304004"/>
            <a:ext cx="6743700" cy="276999"/>
          </a:xfrm>
          <a:prstGeom prst="rect">
            <a:avLst/>
          </a:prstGeom>
          <a:noFill/>
          <a:ln w="9525" cap="flat" cmpd="sng" algn="ctr">
            <a:noFill/>
            <a:prstDash val="solid"/>
            <a:miter lim="800000"/>
            <a:headEnd/>
            <a:tailEnd/>
          </a:ln>
          <a:effectLst/>
        </p:spPr>
        <p:txBody>
          <a:bodyPr anchor="ctr">
            <a:spAutoFit/>
          </a:bodyPr>
          <a:lstStyle/>
          <a:p>
            <a:pPr indent="288918" algn="ctr" rtl="1" eaLnBrk="0" hangingPunct="0">
              <a:defRPr/>
            </a:pPr>
            <a:r>
              <a:rPr lang="fa-IR" sz="1200" b="0" dirty="0" smtClean="0">
                <a:latin typeface="Times New Roman" pitchFamily="18" charset="0"/>
                <a:cs typeface="B Nazanin" panose="00000400000000000000" pitchFamily="2" charset="-78"/>
              </a:rPr>
              <a:t>ابزار اندازه </a:t>
            </a:r>
            <a:r>
              <a:rPr lang="fa-IR" sz="1200" b="0" dirty="0">
                <a:latin typeface="Times New Roman" pitchFamily="18" charset="0"/>
                <a:cs typeface="B Nazanin" panose="00000400000000000000" pitchFamily="2" charset="-78"/>
              </a:rPr>
              <a:t>گیری و سیستم های کنترل - گروه مهندسی بیوسیستم– </a:t>
            </a:r>
            <a:r>
              <a:rPr lang="fa-IR" sz="1200" b="0" dirty="0" smtClean="0">
                <a:latin typeface="Times New Roman" pitchFamily="18" charset="0"/>
                <a:cs typeface="B Nazanin" panose="00000400000000000000" pitchFamily="2" charset="-78"/>
              </a:rPr>
              <a:t>دانشگاه</a:t>
            </a:r>
            <a:r>
              <a:rPr lang="fa-IR" sz="1200" b="0" baseline="0" dirty="0" smtClean="0">
                <a:latin typeface="Times New Roman" pitchFamily="18" charset="0"/>
                <a:cs typeface="B Nazanin" panose="00000400000000000000" pitchFamily="2" charset="-78"/>
              </a:rPr>
              <a:t> جیرفت</a:t>
            </a:r>
            <a:endParaRPr lang="en-US" sz="1200" b="0" dirty="0">
              <a:latin typeface="Times New Roman" pitchFamily="18" charset="0"/>
              <a:cs typeface="B Nazanin" panose="00000400000000000000" pitchFamily="2" charset="-78"/>
            </a:endParaRPr>
          </a:p>
        </p:txBody>
      </p:sp>
      <p:sp>
        <p:nvSpPr>
          <p:cNvPr id="9" name="Rectangle 19"/>
          <p:cNvSpPr>
            <a:spLocks noChangeArrowheads="1"/>
          </p:cNvSpPr>
          <p:nvPr userDrawn="1"/>
        </p:nvSpPr>
        <p:spPr bwMode="auto">
          <a:xfrm>
            <a:off x="0" y="6211669"/>
            <a:ext cx="9144000" cy="646331"/>
          </a:xfrm>
          <a:prstGeom prst="rect">
            <a:avLst/>
          </a:prstGeom>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shape">
              <a:fillToRect l="50000" t="50000" r="50000" b="50000"/>
            </a:path>
            <a:tileRect/>
          </a:gradFill>
          <a:ln w="9525">
            <a:noFill/>
            <a:miter lim="800000"/>
            <a:headEnd/>
            <a:tailEnd/>
          </a:ln>
          <a:effectLst/>
        </p:spPr>
        <p:txBody>
          <a:bodyPr>
            <a:spAutoFit/>
          </a:bodyPr>
          <a:lstStyle/>
          <a:p>
            <a:pPr algn="r">
              <a:defRPr/>
            </a:pPr>
            <a:endParaRPr lang="fa-IR" sz="1200" dirty="0">
              <a:latin typeface="Arial" charset="0"/>
              <a:cs typeface="B Lotus" pitchFamily="2" charset="-78"/>
            </a:endParaRPr>
          </a:p>
          <a:p>
            <a:pPr algn="r" rtl="1">
              <a:defRPr/>
            </a:pPr>
            <a:r>
              <a:rPr lang="fa-IR" sz="1200" dirty="0" smtClean="0">
                <a:latin typeface="Arial" charset="0"/>
                <a:cs typeface="B Lotus" pitchFamily="2" charset="-78"/>
              </a:rPr>
              <a:t>                                                             </a:t>
            </a:r>
            <a:endParaRPr lang="fa-IR" sz="1050" dirty="0">
              <a:latin typeface="Arial" charset="0"/>
              <a:cs typeface="B Lotus" pitchFamily="2" charset="-78"/>
            </a:endParaRPr>
          </a:p>
          <a:p>
            <a:pPr algn="r" rtl="1">
              <a:defRPr/>
            </a:pPr>
            <a:endParaRPr lang="en-US" sz="1200" dirty="0">
              <a:latin typeface="Arial" charset="0"/>
              <a:cs typeface="B Lotus" pitchFamily="2" charset="-78"/>
            </a:endParaRPr>
          </a:p>
        </p:txBody>
      </p:sp>
      <p:sp>
        <p:nvSpPr>
          <p:cNvPr id="11" name="Rectangle 5"/>
          <p:cNvSpPr>
            <a:spLocks noChangeArrowheads="1"/>
          </p:cNvSpPr>
          <p:nvPr userDrawn="1"/>
        </p:nvSpPr>
        <p:spPr bwMode="auto">
          <a:xfrm>
            <a:off x="1292915" y="6402120"/>
            <a:ext cx="6743700" cy="292388"/>
          </a:xfrm>
          <a:prstGeom prst="rect">
            <a:avLst/>
          </a:prstGeom>
          <a:noFill/>
          <a:ln w="9525" cap="flat" cmpd="sng" algn="ctr">
            <a:noFill/>
            <a:prstDash val="solid"/>
            <a:miter lim="800000"/>
            <a:headEnd/>
            <a:tailEnd/>
          </a:ln>
          <a:effectLst/>
        </p:spPr>
        <p:txBody>
          <a:bodyPr anchor="ctr">
            <a:spAutoFit/>
          </a:bodyPr>
          <a:lstStyle/>
          <a:p>
            <a:pPr indent="288918" algn="ctr" rtl="1" eaLnBrk="0" hangingPunct="0">
              <a:defRPr/>
            </a:pPr>
            <a:r>
              <a:rPr lang="fa-IR" sz="1300" b="0" dirty="0" smtClean="0">
                <a:latin typeface="Times New Roman" pitchFamily="18" charset="0"/>
                <a:cs typeface="B Nazanin" panose="00000400000000000000" pitchFamily="2" charset="-78"/>
              </a:rPr>
              <a:t>ابزار اندازه </a:t>
            </a:r>
            <a:r>
              <a:rPr lang="fa-IR" sz="1300" b="0" dirty="0">
                <a:latin typeface="Times New Roman" pitchFamily="18" charset="0"/>
                <a:cs typeface="B Nazanin" panose="00000400000000000000" pitchFamily="2" charset="-78"/>
              </a:rPr>
              <a:t>گیری و سیستم های کنترل - گروه مهندسی بیوسیستم– </a:t>
            </a:r>
            <a:r>
              <a:rPr lang="fa-IR" sz="1300" b="0" dirty="0" smtClean="0">
                <a:latin typeface="Times New Roman" pitchFamily="18" charset="0"/>
                <a:cs typeface="B Nazanin" panose="00000400000000000000" pitchFamily="2" charset="-78"/>
              </a:rPr>
              <a:t>دانشگاه</a:t>
            </a:r>
            <a:r>
              <a:rPr lang="fa-IR" sz="1300" b="0" baseline="0" dirty="0" smtClean="0">
                <a:latin typeface="Times New Roman" pitchFamily="18" charset="0"/>
                <a:cs typeface="B Nazanin" panose="00000400000000000000" pitchFamily="2" charset="-78"/>
              </a:rPr>
              <a:t> جیرفت</a:t>
            </a:r>
            <a:endParaRPr lang="en-US" sz="1300" b="0" dirty="0">
              <a:latin typeface="Times New Roman" pitchFamily="18" charset="0"/>
              <a:cs typeface="B Nazanin" panose="00000400000000000000" pitchFamily="2" charset="-78"/>
            </a:endParaRPr>
          </a:p>
        </p:txBody>
      </p:sp>
      <p:sp>
        <p:nvSpPr>
          <p:cNvPr id="12" name="Oval 11"/>
          <p:cNvSpPr/>
          <p:nvPr userDrawn="1"/>
        </p:nvSpPr>
        <p:spPr bwMode="auto">
          <a:xfrm>
            <a:off x="0" y="6285424"/>
            <a:ext cx="539302" cy="494770"/>
          </a:xfrm>
          <a:prstGeom prst="ellipse">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a:lstStyle/>
          <a:p>
            <a:pPr marL="33338" indent="-33338" algn="ctr" rtl="0">
              <a:defRPr/>
            </a:pPr>
            <a:fld id="{DF4BC872-99D0-4AFF-80E5-6C62BB631F44}" type="slidenum">
              <a:rPr lang="fa-IR" sz="1800" smtClean="0">
                <a:latin typeface="Arial" charset="0"/>
                <a:cs typeface="B Lotus" pitchFamily="2" charset="-78"/>
              </a:rPr>
              <a:pPr marL="33338" indent="-33338" algn="ctr" rtl="0">
                <a:defRPr/>
              </a:pPr>
              <a:t>‹#›</a:t>
            </a:fld>
            <a:endParaRPr lang="en-US" sz="1800" dirty="0">
              <a:solidFill>
                <a:schemeClr val="bg1"/>
              </a:solidFill>
            </a:endParaRPr>
          </a:p>
        </p:txBody>
      </p:sp>
    </p:spTree>
    <p:extLst>
      <p:ext uri="{BB962C8B-B14F-4D97-AF65-F5344CB8AC3E}">
        <p14:creationId xmlns:p14="http://schemas.microsoft.com/office/powerpoint/2010/main" val="136582901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2" y="457200"/>
            <a:ext cx="2949179"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4" y="987430"/>
            <a:ext cx="4629151"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2" y="2057400"/>
            <a:ext cx="2949179" cy="3811588"/>
          </a:xfrm>
        </p:spPr>
        <p:txBody>
          <a:bodyPr/>
          <a:lstStyle>
            <a:lvl1pPr marL="0" indent="0">
              <a:buNone/>
              <a:defRPr sz="1600"/>
            </a:lvl1pPr>
            <a:lvl2pPr marL="457178" indent="0">
              <a:buNone/>
              <a:defRPr sz="1400"/>
            </a:lvl2pPr>
            <a:lvl3pPr marL="914355" indent="0">
              <a:buNone/>
              <a:defRPr sz="1200"/>
            </a:lvl3pPr>
            <a:lvl4pPr marL="1371532" indent="0">
              <a:buNone/>
              <a:defRPr sz="1000"/>
            </a:lvl4pPr>
            <a:lvl5pPr marL="1828709" indent="0">
              <a:buNone/>
              <a:defRPr sz="1000"/>
            </a:lvl5pPr>
            <a:lvl6pPr marL="2285886" indent="0">
              <a:buNone/>
              <a:defRPr sz="1000"/>
            </a:lvl6pPr>
            <a:lvl7pPr marL="2743064" indent="0">
              <a:buNone/>
              <a:defRPr sz="1000"/>
            </a:lvl7pPr>
            <a:lvl8pPr marL="3200240" indent="0">
              <a:buNone/>
              <a:defRPr sz="1000"/>
            </a:lvl8pPr>
            <a:lvl9pPr marL="3657418"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2783C07-BBD4-4EA4-ADFE-9213E624490F}" type="datetimeFigureOut">
              <a:rPr lang="fa-IR" smtClean="0"/>
              <a:t>14/06/1440</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4D2D9F96-FDCE-4F78-94C3-122BD88D04C0}" type="slidenum">
              <a:rPr lang="fa-IR" smtClean="0"/>
              <a:t>‹#›</a:t>
            </a:fld>
            <a:endParaRPr lang="fa-IR"/>
          </a:p>
        </p:txBody>
      </p:sp>
    </p:spTree>
    <p:extLst>
      <p:ext uri="{BB962C8B-B14F-4D97-AF65-F5344CB8AC3E}">
        <p14:creationId xmlns:p14="http://schemas.microsoft.com/office/powerpoint/2010/main" val="115685072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2" y="457200"/>
            <a:ext cx="2949179"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4" y="987430"/>
            <a:ext cx="4629151" cy="4873625"/>
          </a:xfrm>
        </p:spPr>
        <p:txBody>
          <a:bodyPr anchor="t"/>
          <a:lstStyle>
            <a:lvl1pPr marL="0" indent="0">
              <a:buNone/>
              <a:defRPr sz="3200"/>
            </a:lvl1pPr>
            <a:lvl2pPr marL="457178" indent="0">
              <a:buNone/>
              <a:defRPr sz="2800"/>
            </a:lvl2pPr>
            <a:lvl3pPr marL="914355" indent="0">
              <a:buNone/>
              <a:defRPr sz="2400"/>
            </a:lvl3pPr>
            <a:lvl4pPr marL="1371532" indent="0">
              <a:buNone/>
              <a:defRPr sz="2000"/>
            </a:lvl4pPr>
            <a:lvl5pPr marL="1828709" indent="0">
              <a:buNone/>
              <a:defRPr sz="2000"/>
            </a:lvl5pPr>
            <a:lvl6pPr marL="2285886" indent="0">
              <a:buNone/>
              <a:defRPr sz="2000"/>
            </a:lvl6pPr>
            <a:lvl7pPr marL="2743064" indent="0">
              <a:buNone/>
              <a:defRPr sz="2000"/>
            </a:lvl7pPr>
            <a:lvl8pPr marL="3200240" indent="0">
              <a:buNone/>
              <a:defRPr sz="2000"/>
            </a:lvl8pPr>
            <a:lvl9pPr marL="3657418"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2" y="2057400"/>
            <a:ext cx="2949179" cy="3811588"/>
          </a:xfrm>
        </p:spPr>
        <p:txBody>
          <a:bodyPr/>
          <a:lstStyle>
            <a:lvl1pPr marL="0" indent="0">
              <a:buNone/>
              <a:defRPr sz="1600"/>
            </a:lvl1pPr>
            <a:lvl2pPr marL="457178" indent="0">
              <a:buNone/>
              <a:defRPr sz="1400"/>
            </a:lvl2pPr>
            <a:lvl3pPr marL="914355" indent="0">
              <a:buNone/>
              <a:defRPr sz="1200"/>
            </a:lvl3pPr>
            <a:lvl4pPr marL="1371532" indent="0">
              <a:buNone/>
              <a:defRPr sz="1000"/>
            </a:lvl4pPr>
            <a:lvl5pPr marL="1828709" indent="0">
              <a:buNone/>
              <a:defRPr sz="1000"/>
            </a:lvl5pPr>
            <a:lvl6pPr marL="2285886" indent="0">
              <a:buNone/>
              <a:defRPr sz="1000"/>
            </a:lvl6pPr>
            <a:lvl7pPr marL="2743064" indent="0">
              <a:buNone/>
              <a:defRPr sz="1000"/>
            </a:lvl7pPr>
            <a:lvl8pPr marL="3200240" indent="0">
              <a:buNone/>
              <a:defRPr sz="1000"/>
            </a:lvl8pPr>
            <a:lvl9pPr marL="3657418"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2783C07-BBD4-4EA4-ADFE-9213E624490F}" type="datetimeFigureOut">
              <a:rPr lang="fa-IR" smtClean="0"/>
              <a:t>14/06/1440</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4D2D9F96-FDCE-4F78-94C3-122BD88D04C0}" type="slidenum">
              <a:rPr lang="fa-IR" smtClean="0"/>
              <a:t>‹#›</a:t>
            </a:fld>
            <a:endParaRPr lang="fa-IR"/>
          </a:p>
        </p:txBody>
      </p:sp>
    </p:spTree>
    <p:extLst>
      <p:ext uri="{BB962C8B-B14F-4D97-AF65-F5344CB8AC3E}">
        <p14:creationId xmlns:p14="http://schemas.microsoft.com/office/powerpoint/2010/main" val="47216178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2783C07-BBD4-4EA4-ADFE-9213E624490F}" type="datetimeFigureOut">
              <a:rPr lang="fa-IR" smtClean="0"/>
              <a:t>14/06/1440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D2D9F96-FDCE-4F78-94C3-122BD88D04C0}" type="slidenum">
              <a:rPr lang="fa-IR" smtClean="0"/>
              <a:t>‹#›</a:t>
            </a:fld>
            <a:endParaRPr lang="fa-IR"/>
          </a:p>
        </p:txBody>
      </p:sp>
    </p:spTree>
    <p:extLst>
      <p:ext uri="{BB962C8B-B14F-4D97-AF65-F5344CB8AC3E}">
        <p14:creationId xmlns:p14="http://schemas.microsoft.com/office/powerpoint/2010/main" val="355370159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7" y="365127"/>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2" y="365127"/>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2783C07-BBD4-4EA4-ADFE-9213E624490F}" type="datetimeFigureOut">
              <a:rPr lang="fa-IR" smtClean="0"/>
              <a:t>14/06/1440</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D2D9F96-FDCE-4F78-94C3-122BD88D04C0}" type="slidenum">
              <a:rPr lang="fa-IR" smtClean="0"/>
              <a:t>‹#›</a:t>
            </a:fld>
            <a:endParaRPr lang="fa-IR"/>
          </a:p>
        </p:txBody>
      </p:sp>
    </p:spTree>
    <p:extLst>
      <p:ext uri="{BB962C8B-B14F-4D97-AF65-F5344CB8AC3E}">
        <p14:creationId xmlns:p14="http://schemas.microsoft.com/office/powerpoint/2010/main" val="258043451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685800" y="685800"/>
            <a:ext cx="7772400" cy="1143000"/>
          </a:xfrm>
        </p:spPr>
        <p:txBody>
          <a:bodyPr/>
          <a:lstStyle>
            <a:lvl1pPr>
              <a:defRPr/>
            </a:lvl1pPr>
          </a:lstStyle>
          <a:p>
            <a:pPr lvl="0"/>
            <a:r>
              <a:rPr lang="en-US" altLang="fa-IR" noProof="0" smtClean="0"/>
              <a:t>Click to edit Master title style</a:t>
            </a:r>
          </a:p>
        </p:txBody>
      </p:sp>
      <p:sp>
        <p:nvSpPr>
          <p:cNvPr id="3075"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pPr lvl="0"/>
            <a:r>
              <a:rPr lang="en-US" altLang="fa-IR" noProof="0" smtClean="0"/>
              <a:t>Click to edit Master subtitle style</a:t>
            </a:r>
          </a:p>
        </p:txBody>
      </p:sp>
      <p:sp>
        <p:nvSpPr>
          <p:cNvPr id="3076" name="Rectangle 4"/>
          <p:cNvSpPr>
            <a:spLocks noGrp="1" noChangeArrowheads="1"/>
          </p:cNvSpPr>
          <p:nvPr>
            <p:ph type="dt" sz="half" idx="2"/>
          </p:nvPr>
        </p:nvSpPr>
        <p:spPr>
          <a:xfrm>
            <a:off x="685800" y="6248400"/>
            <a:ext cx="1905000" cy="457200"/>
          </a:xfrm>
        </p:spPr>
        <p:txBody>
          <a:bodyPr/>
          <a:lstStyle>
            <a:lvl1pPr>
              <a:defRPr/>
            </a:lvl1pPr>
          </a:lstStyle>
          <a:p>
            <a:fld id="{E92D0A14-F924-4B3E-A803-58E4E173BD82}" type="datetime1">
              <a:rPr lang="en-US" smtClean="0">
                <a:solidFill>
                  <a:prstClr val="black">
                    <a:tint val="75000"/>
                  </a:prstClr>
                </a:solidFill>
              </a:rPr>
              <a:pPr/>
              <a:t>2/19/2019</a:t>
            </a:fld>
            <a:endParaRPr lang="en-US">
              <a:solidFill>
                <a:prstClr val="black">
                  <a:tint val="75000"/>
                </a:prstClr>
              </a:solidFill>
            </a:endParaRPr>
          </a:p>
        </p:txBody>
      </p:sp>
      <p:sp>
        <p:nvSpPr>
          <p:cNvPr id="3077" name="Rectangle 5"/>
          <p:cNvSpPr>
            <a:spLocks noGrp="1" noChangeArrowheads="1"/>
          </p:cNvSpPr>
          <p:nvPr>
            <p:ph type="ftr" sz="quarter" idx="3"/>
          </p:nvPr>
        </p:nvSpPr>
        <p:spPr>
          <a:xfrm>
            <a:off x="3124200" y="6248400"/>
            <a:ext cx="2895600" cy="457200"/>
          </a:xfrm>
        </p:spPr>
        <p:txBody>
          <a:bodyPr/>
          <a:lstStyle>
            <a:lvl1pPr>
              <a:defRPr/>
            </a:lvl1pPr>
          </a:lstStyle>
          <a:p>
            <a:endParaRPr lang="en-US">
              <a:solidFill>
                <a:prstClr val="black">
                  <a:tint val="75000"/>
                </a:prstClr>
              </a:solidFill>
            </a:endParaRPr>
          </a:p>
        </p:txBody>
      </p:sp>
      <p:sp>
        <p:nvSpPr>
          <p:cNvPr id="3078" name="Rectangle 6"/>
          <p:cNvSpPr>
            <a:spLocks noGrp="1" noChangeArrowheads="1"/>
          </p:cNvSpPr>
          <p:nvPr>
            <p:ph type="sldNum" sz="quarter" idx="4"/>
          </p:nvPr>
        </p:nvSpPr>
        <p:spPr>
          <a:xfrm>
            <a:off x="6553200" y="6248400"/>
            <a:ext cx="1905000" cy="457200"/>
          </a:xfrm>
        </p:spPr>
        <p:txBody>
          <a:bodyPr/>
          <a:lstStyle>
            <a:lvl1pPr>
              <a:defRPr/>
            </a:lvl1pPr>
          </a:lstStyle>
          <a:p>
            <a:fld id="{C429CE0F-052C-4DAA-9888-55E90E6F159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6654242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fld id="{2FA72C0F-4E5D-4394-BCE9-30315B4EAABD}" type="datetime1">
              <a:rPr lang="en-US" smtClean="0">
                <a:solidFill>
                  <a:prstClr val="black">
                    <a:tint val="75000"/>
                  </a:prstClr>
                </a:solidFill>
              </a:rPr>
              <a:pPr/>
              <a:t>2/19/2019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C429CE0F-052C-4DAA-9888-55E90E6F159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1362082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9" y="1709741"/>
            <a:ext cx="7886700" cy="2852737"/>
          </a:xfrm>
        </p:spPr>
        <p:txBody>
          <a:bodyPr anchor="b"/>
          <a:lstStyle>
            <a:lvl1pPr>
              <a:defRPr sz="6000"/>
            </a:lvl1pPr>
          </a:lstStyle>
          <a:p>
            <a:r>
              <a:rPr lang="en-US" smtClean="0"/>
              <a:t>Click to edit Master title style</a:t>
            </a:r>
            <a:endParaRPr lang="fa-IR"/>
          </a:p>
        </p:txBody>
      </p:sp>
      <p:sp>
        <p:nvSpPr>
          <p:cNvPr id="3" name="Text Placeholder 2"/>
          <p:cNvSpPr>
            <a:spLocks noGrp="1"/>
          </p:cNvSpPr>
          <p:nvPr>
            <p:ph type="body" idx="1"/>
          </p:nvPr>
        </p:nvSpPr>
        <p:spPr>
          <a:xfrm>
            <a:off x="623889" y="4589466"/>
            <a:ext cx="7886700" cy="1500187"/>
          </a:xfrm>
        </p:spPr>
        <p:txBody>
          <a:bodyPr/>
          <a:lstStyle>
            <a:lvl1pPr marL="0" indent="0">
              <a:buNone/>
              <a:defRPr sz="2400"/>
            </a:lvl1pPr>
            <a:lvl2pPr marL="457189" indent="0">
              <a:buNone/>
              <a:defRPr sz="2000"/>
            </a:lvl2pPr>
            <a:lvl3pPr marL="914378" indent="0">
              <a:buNone/>
              <a:defRPr sz="1800"/>
            </a:lvl3pPr>
            <a:lvl4pPr marL="1371566" indent="0">
              <a:buNone/>
              <a:defRPr sz="1600"/>
            </a:lvl4pPr>
            <a:lvl5pPr marL="1828754" indent="0">
              <a:buNone/>
              <a:defRPr sz="1600"/>
            </a:lvl5pPr>
            <a:lvl6pPr marL="2285943" indent="0">
              <a:buNone/>
              <a:defRPr sz="1600"/>
            </a:lvl6pPr>
            <a:lvl7pPr marL="2743132" indent="0">
              <a:buNone/>
              <a:defRPr sz="1600"/>
            </a:lvl7pPr>
            <a:lvl8pPr marL="3200320" indent="0">
              <a:buNone/>
              <a:defRPr sz="1600"/>
            </a:lvl8pPr>
            <a:lvl9pPr marL="3657509" indent="0">
              <a:buNone/>
              <a:defRPr sz="16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F4AE1C35-C11D-483A-9E32-2241C806D749}" type="datetime1">
              <a:rPr lang="en-US" smtClean="0">
                <a:solidFill>
                  <a:prstClr val="black">
                    <a:tint val="75000"/>
                  </a:prstClr>
                </a:solidFill>
              </a:rPr>
              <a:pPr/>
              <a:t>2/19/2019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C429CE0F-052C-4DAA-9888-55E90E6F159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5629216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1524000" y="2438400"/>
            <a:ext cx="3429000" cy="2895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5105400" y="2438400"/>
            <a:ext cx="3429000" cy="2895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lvl1pPr>
              <a:defRPr/>
            </a:lvl1pPr>
          </a:lstStyle>
          <a:p>
            <a:fld id="{B2178FB9-312C-441A-B752-CE6EBE6A753C}" type="datetime1">
              <a:rPr lang="en-US" smtClean="0">
                <a:solidFill>
                  <a:prstClr val="black">
                    <a:tint val="75000"/>
                  </a:prstClr>
                </a:solidFill>
              </a:rPr>
              <a:pPr/>
              <a:t>2/19/2019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fld id="{C429CE0F-052C-4DAA-9888-55E90E6F159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0284584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9" y="365128"/>
            <a:ext cx="7886700" cy="1325563"/>
          </a:xfrm>
        </p:spPr>
        <p:txBody>
          <a:bodyPr/>
          <a:lstStyle/>
          <a:p>
            <a:r>
              <a:rPr lang="en-US" smtClean="0"/>
              <a:t>Click to edit Master title style</a:t>
            </a:r>
            <a:endParaRPr lang="fa-IR"/>
          </a:p>
        </p:txBody>
      </p:sp>
      <p:sp>
        <p:nvSpPr>
          <p:cNvPr id="3" name="Text Placeholder 2"/>
          <p:cNvSpPr>
            <a:spLocks noGrp="1"/>
          </p:cNvSpPr>
          <p:nvPr>
            <p:ph type="body" idx="1"/>
          </p:nvPr>
        </p:nvSpPr>
        <p:spPr>
          <a:xfrm>
            <a:off x="630241" y="1681164"/>
            <a:ext cx="3868737" cy="823912"/>
          </a:xfrm>
        </p:spPr>
        <p:txBody>
          <a:bodyPr anchor="b"/>
          <a:lstStyle>
            <a:lvl1pPr marL="0" indent="0">
              <a:buNone/>
              <a:defRPr sz="2400" b="1"/>
            </a:lvl1pPr>
            <a:lvl2pPr marL="457189" indent="0">
              <a:buNone/>
              <a:defRPr sz="2000" b="1"/>
            </a:lvl2pPr>
            <a:lvl3pPr marL="914378" indent="0">
              <a:buNone/>
              <a:defRPr sz="1800" b="1"/>
            </a:lvl3pPr>
            <a:lvl4pPr marL="1371566" indent="0">
              <a:buNone/>
              <a:defRPr sz="1600" b="1"/>
            </a:lvl4pPr>
            <a:lvl5pPr marL="1828754" indent="0">
              <a:buNone/>
              <a:defRPr sz="1600" b="1"/>
            </a:lvl5pPr>
            <a:lvl6pPr marL="2285943" indent="0">
              <a:buNone/>
              <a:defRPr sz="1600" b="1"/>
            </a:lvl6pPr>
            <a:lvl7pPr marL="2743132" indent="0">
              <a:buNone/>
              <a:defRPr sz="1600" b="1"/>
            </a:lvl7pPr>
            <a:lvl8pPr marL="3200320" indent="0">
              <a:buNone/>
              <a:defRPr sz="1600" b="1"/>
            </a:lvl8pPr>
            <a:lvl9pPr marL="3657509"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241" y="2505075"/>
            <a:ext cx="386873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29152" y="1681164"/>
            <a:ext cx="3887788" cy="823912"/>
          </a:xfrm>
        </p:spPr>
        <p:txBody>
          <a:bodyPr anchor="b"/>
          <a:lstStyle>
            <a:lvl1pPr marL="0" indent="0">
              <a:buNone/>
              <a:defRPr sz="2400" b="1"/>
            </a:lvl1pPr>
            <a:lvl2pPr marL="457189" indent="0">
              <a:buNone/>
              <a:defRPr sz="2000" b="1"/>
            </a:lvl2pPr>
            <a:lvl3pPr marL="914378" indent="0">
              <a:buNone/>
              <a:defRPr sz="1800" b="1"/>
            </a:lvl3pPr>
            <a:lvl4pPr marL="1371566" indent="0">
              <a:buNone/>
              <a:defRPr sz="1600" b="1"/>
            </a:lvl4pPr>
            <a:lvl5pPr marL="1828754" indent="0">
              <a:buNone/>
              <a:defRPr sz="1600" b="1"/>
            </a:lvl5pPr>
            <a:lvl6pPr marL="2285943" indent="0">
              <a:buNone/>
              <a:defRPr sz="1600" b="1"/>
            </a:lvl6pPr>
            <a:lvl7pPr marL="2743132" indent="0">
              <a:buNone/>
              <a:defRPr sz="1600" b="1"/>
            </a:lvl7pPr>
            <a:lvl8pPr marL="3200320" indent="0">
              <a:buNone/>
              <a:defRPr sz="1600" b="1"/>
            </a:lvl8pPr>
            <a:lvl9pPr marL="3657509"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2" y="2505075"/>
            <a:ext cx="38877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lvl1pPr>
              <a:defRPr/>
            </a:lvl1pPr>
          </a:lstStyle>
          <a:p>
            <a:fld id="{A5F2F0AE-3DC1-4B00-A7D3-F0C4CFBAFA9B}" type="datetime1">
              <a:rPr lang="en-US" smtClean="0">
                <a:solidFill>
                  <a:prstClr val="black">
                    <a:tint val="75000"/>
                  </a:prstClr>
                </a:solidFill>
              </a:rPr>
              <a:pPr/>
              <a:t>2/19/2019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fld id="{C429CE0F-052C-4DAA-9888-55E90E6F159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2223931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lvl1pPr>
              <a:defRPr/>
            </a:lvl1pPr>
          </a:lstStyle>
          <a:p>
            <a:fld id="{4A57087C-C2B6-4BDD-8F6F-910F9BFEFA30}" type="datetime1">
              <a:rPr lang="en-US" smtClean="0">
                <a:solidFill>
                  <a:prstClr val="black">
                    <a:tint val="75000"/>
                  </a:prstClr>
                </a:solidFill>
              </a:rPr>
              <a:pPr/>
              <a:t>2/19/2019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fld id="{C429CE0F-052C-4DAA-9888-55E90E6F159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8196667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75F1CD7-85E1-4FD3-A4B1-97D4B817D763}" type="datetime1">
              <a:rPr lang="en-US" smtClean="0">
                <a:solidFill>
                  <a:prstClr val="black">
                    <a:tint val="75000"/>
                  </a:prstClr>
                </a:solidFill>
              </a:rPr>
              <a:pPr/>
              <a:t>2/19/2019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fld id="{C429CE0F-052C-4DAA-9888-55E90E6F159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4104828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40" y="457200"/>
            <a:ext cx="2949575" cy="1600200"/>
          </a:xfrm>
        </p:spPr>
        <p:txBody>
          <a:bodyPr anchor="b"/>
          <a:lstStyle>
            <a:lvl1pPr>
              <a:defRPr sz="3200"/>
            </a:lvl1pPr>
          </a:lstStyle>
          <a:p>
            <a:r>
              <a:rPr lang="en-US" smtClean="0"/>
              <a:t>Click to edit Master title style</a:t>
            </a:r>
            <a:endParaRPr lang="fa-IR"/>
          </a:p>
        </p:txBody>
      </p:sp>
      <p:sp>
        <p:nvSpPr>
          <p:cNvPr id="3" name="Content Placeholder 2"/>
          <p:cNvSpPr>
            <a:spLocks noGrp="1"/>
          </p:cNvSpPr>
          <p:nvPr>
            <p:ph idx="1"/>
          </p:nvPr>
        </p:nvSpPr>
        <p:spPr>
          <a:xfrm>
            <a:off x="3887790" y="987428"/>
            <a:ext cx="4629151"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630240" y="2057400"/>
            <a:ext cx="2949575" cy="3811588"/>
          </a:xfrm>
        </p:spPr>
        <p:txBody>
          <a:bodyPr/>
          <a:lstStyle>
            <a:lvl1pPr marL="0" indent="0">
              <a:buNone/>
              <a:defRPr sz="1600"/>
            </a:lvl1pPr>
            <a:lvl2pPr marL="457189" indent="0">
              <a:buNone/>
              <a:defRPr sz="1400"/>
            </a:lvl2pPr>
            <a:lvl3pPr marL="914378" indent="0">
              <a:buNone/>
              <a:defRPr sz="1200"/>
            </a:lvl3pPr>
            <a:lvl4pPr marL="1371566" indent="0">
              <a:buNone/>
              <a:defRPr sz="1000"/>
            </a:lvl4pPr>
            <a:lvl5pPr marL="1828754" indent="0">
              <a:buNone/>
              <a:defRPr sz="1000"/>
            </a:lvl5pPr>
            <a:lvl6pPr marL="2285943" indent="0">
              <a:buNone/>
              <a:defRPr sz="1000"/>
            </a:lvl6pPr>
            <a:lvl7pPr marL="2743132" indent="0">
              <a:buNone/>
              <a:defRPr sz="1000"/>
            </a:lvl7pPr>
            <a:lvl8pPr marL="3200320" indent="0">
              <a:buNone/>
              <a:defRPr sz="1000"/>
            </a:lvl8pPr>
            <a:lvl9pPr marL="3657509"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6778D14E-8FDC-4EB7-A433-5DA127A6D168}" type="datetime1">
              <a:rPr lang="en-US" smtClean="0">
                <a:solidFill>
                  <a:prstClr val="black">
                    <a:tint val="75000"/>
                  </a:prstClr>
                </a:solidFill>
              </a:rPr>
              <a:pPr/>
              <a:t>2/19/2019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fld id="{C429CE0F-052C-4DAA-9888-55E90E6F159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444560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40" y="457200"/>
            <a:ext cx="2949575" cy="1600200"/>
          </a:xfrm>
        </p:spPr>
        <p:txBody>
          <a:bodyPr anchor="b"/>
          <a:lstStyle>
            <a:lvl1pPr>
              <a:defRPr sz="3200"/>
            </a:lvl1pPr>
          </a:lstStyle>
          <a:p>
            <a:r>
              <a:rPr lang="en-US" smtClean="0"/>
              <a:t>Click to edit Master title style</a:t>
            </a:r>
            <a:endParaRPr lang="fa-IR"/>
          </a:p>
        </p:txBody>
      </p:sp>
      <p:sp>
        <p:nvSpPr>
          <p:cNvPr id="3" name="Picture Placeholder 2"/>
          <p:cNvSpPr>
            <a:spLocks noGrp="1"/>
          </p:cNvSpPr>
          <p:nvPr>
            <p:ph type="pic" idx="1"/>
          </p:nvPr>
        </p:nvSpPr>
        <p:spPr>
          <a:xfrm>
            <a:off x="3887790" y="987428"/>
            <a:ext cx="4629151" cy="4873625"/>
          </a:xfrm>
        </p:spPr>
        <p:txBody>
          <a:bodyPr/>
          <a:lstStyle>
            <a:lvl1pPr marL="0" indent="0">
              <a:buNone/>
              <a:defRPr sz="3200"/>
            </a:lvl1pPr>
            <a:lvl2pPr marL="457189" indent="0">
              <a:buNone/>
              <a:defRPr sz="2800"/>
            </a:lvl2pPr>
            <a:lvl3pPr marL="914378" indent="0">
              <a:buNone/>
              <a:defRPr sz="2400"/>
            </a:lvl3pPr>
            <a:lvl4pPr marL="1371566" indent="0">
              <a:buNone/>
              <a:defRPr sz="2000"/>
            </a:lvl4pPr>
            <a:lvl5pPr marL="1828754" indent="0">
              <a:buNone/>
              <a:defRPr sz="2000"/>
            </a:lvl5pPr>
            <a:lvl6pPr marL="2285943" indent="0">
              <a:buNone/>
              <a:defRPr sz="2000"/>
            </a:lvl6pPr>
            <a:lvl7pPr marL="2743132" indent="0">
              <a:buNone/>
              <a:defRPr sz="2000"/>
            </a:lvl7pPr>
            <a:lvl8pPr marL="3200320" indent="0">
              <a:buNone/>
              <a:defRPr sz="2000"/>
            </a:lvl8pPr>
            <a:lvl9pPr marL="3657509" indent="0">
              <a:buNone/>
              <a:defRPr sz="2000"/>
            </a:lvl9pPr>
          </a:lstStyle>
          <a:p>
            <a:r>
              <a:rPr lang="en-US" smtClean="0"/>
              <a:t>Click icon to add picture</a:t>
            </a:r>
            <a:endParaRPr lang="fa-IR"/>
          </a:p>
        </p:txBody>
      </p:sp>
      <p:sp>
        <p:nvSpPr>
          <p:cNvPr id="4" name="Text Placeholder 3"/>
          <p:cNvSpPr>
            <a:spLocks noGrp="1"/>
          </p:cNvSpPr>
          <p:nvPr>
            <p:ph type="body" sz="half" idx="2"/>
          </p:nvPr>
        </p:nvSpPr>
        <p:spPr>
          <a:xfrm>
            <a:off x="630240" y="2057400"/>
            <a:ext cx="2949575" cy="3811588"/>
          </a:xfrm>
        </p:spPr>
        <p:txBody>
          <a:bodyPr/>
          <a:lstStyle>
            <a:lvl1pPr marL="0" indent="0">
              <a:buNone/>
              <a:defRPr sz="1600"/>
            </a:lvl1pPr>
            <a:lvl2pPr marL="457189" indent="0">
              <a:buNone/>
              <a:defRPr sz="1400"/>
            </a:lvl2pPr>
            <a:lvl3pPr marL="914378" indent="0">
              <a:buNone/>
              <a:defRPr sz="1200"/>
            </a:lvl3pPr>
            <a:lvl4pPr marL="1371566" indent="0">
              <a:buNone/>
              <a:defRPr sz="1000"/>
            </a:lvl4pPr>
            <a:lvl5pPr marL="1828754" indent="0">
              <a:buNone/>
              <a:defRPr sz="1000"/>
            </a:lvl5pPr>
            <a:lvl6pPr marL="2285943" indent="0">
              <a:buNone/>
              <a:defRPr sz="1000"/>
            </a:lvl6pPr>
            <a:lvl7pPr marL="2743132" indent="0">
              <a:buNone/>
              <a:defRPr sz="1000"/>
            </a:lvl7pPr>
            <a:lvl8pPr marL="3200320" indent="0">
              <a:buNone/>
              <a:defRPr sz="1000"/>
            </a:lvl8pPr>
            <a:lvl9pPr marL="3657509"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E1CC281C-2550-432B-831B-22A7E7D14E96}" type="datetime1">
              <a:rPr lang="en-US" smtClean="0">
                <a:solidFill>
                  <a:prstClr val="black">
                    <a:tint val="75000"/>
                  </a:prstClr>
                </a:solidFill>
              </a:rPr>
              <a:pPr/>
              <a:t>2/19/2019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fld id="{C429CE0F-052C-4DAA-9888-55E90E6F159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9811010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fld id="{683F2647-4EF5-4005-9E98-E8230D8BBE59}" type="datetime1">
              <a:rPr lang="en-US" smtClean="0">
                <a:solidFill>
                  <a:prstClr val="black">
                    <a:tint val="75000"/>
                  </a:prstClr>
                </a:solidFill>
              </a:rPr>
              <a:pPr/>
              <a:t>2/19/2019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C429CE0F-052C-4DAA-9888-55E90E6F159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3364198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1371600"/>
            <a:ext cx="1752600" cy="3962400"/>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1524000" y="1371600"/>
            <a:ext cx="5105400" cy="3962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fld id="{B87E7CA8-84F5-4117-BCFE-4BB3402C78F4}" type="datetime1">
              <a:rPr lang="en-US" smtClean="0">
                <a:solidFill>
                  <a:prstClr val="black">
                    <a:tint val="75000"/>
                  </a:prstClr>
                </a:solidFill>
              </a:rPr>
              <a:pPr/>
              <a:t>2/19/2019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C429CE0F-052C-4DAA-9888-55E90E6F159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099225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42418" y="2514602"/>
            <a:ext cx="6600451"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942418" y="4777383"/>
            <a:ext cx="6600451" cy="1126283"/>
          </a:xfrm>
        </p:spPr>
        <p:txBody>
          <a:bodyPr anchor="t"/>
          <a:lstStyle>
            <a:lvl1pPr marL="0" indent="0" algn="l">
              <a:buNone/>
              <a:defRPr>
                <a:solidFill>
                  <a:schemeClr val="tx1">
                    <a:lumMod val="65000"/>
                    <a:lumOff val="35000"/>
                  </a:schemeClr>
                </a:solidFill>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92D0A14-F924-4B3E-A803-58E4E173BD82}" type="datetime1">
              <a:rPr lang="en-US" smtClean="0">
                <a:solidFill>
                  <a:prstClr val="black">
                    <a:tint val="75000"/>
                  </a:prstClr>
                </a:solidFill>
              </a:rPr>
              <a:pPr/>
              <a:t>2/19/2019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9" name="Freeform 8"/>
          <p:cNvSpPr/>
          <p:nvPr/>
        </p:nvSpPr>
        <p:spPr bwMode="auto">
          <a:xfrm>
            <a:off x="-31717" y="4321161"/>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4"/>
            <a:ext cx="584979" cy="365125"/>
          </a:xfrm>
        </p:spPr>
        <p:txBody>
          <a:bodyPr/>
          <a:lstStyle/>
          <a:p>
            <a:fld id="{C429CE0F-052C-4DAA-9888-55E90E6F159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4404629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5203" y="624111"/>
            <a:ext cx="6589199"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1942418" y="2133600"/>
            <a:ext cx="6591985"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FA72C0F-4E5D-4394-BCE9-30315B4EAABD}" type="datetime1">
              <a:rPr lang="en-US" smtClean="0">
                <a:solidFill>
                  <a:prstClr val="black">
                    <a:tint val="75000"/>
                  </a:prstClr>
                </a:solidFill>
              </a:rPr>
              <a:pPr/>
              <a:t>2/19/2019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10" name="Freeform 11"/>
          <p:cNvSpPr/>
          <p:nvPr/>
        </p:nvSpPr>
        <p:spPr bwMode="auto">
          <a:xfrm flipV="1">
            <a:off x="60"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429CE0F-052C-4DAA-9888-55E90E6F159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1370455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42418" y="2074562"/>
            <a:ext cx="6591985"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942418" y="3581400"/>
            <a:ext cx="6591985" cy="860400"/>
          </a:xfrm>
        </p:spPr>
        <p:txBody>
          <a:bodyPr anchor="t"/>
          <a:lstStyle>
            <a:lvl1pPr marL="0" indent="0" algn="l">
              <a:buNone/>
              <a:defRPr sz="2000">
                <a:solidFill>
                  <a:schemeClr val="tx1">
                    <a:lumMod val="65000"/>
                    <a:lumOff val="35000"/>
                  </a:schemeClr>
                </a:solidFill>
              </a:defRPr>
            </a:lvl1pPr>
            <a:lvl2pPr marL="457189" indent="0">
              <a:buNone/>
              <a:defRPr sz="1800">
                <a:solidFill>
                  <a:schemeClr val="tx1">
                    <a:tint val="75000"/>
                  </a:schemeClr>
                </a:solidFill>
              </a:defRPr>
            </a:lvl2pPr>
            <a:lvl3pPr marL="914378"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2"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4AE1C35-C11D-483A-9E32-2241C806D749}" type="datetime1">
              <a:rPr lang="en-US" smtClean="0">
                <a:solidFill>
                  <a:prstClr val="black">
                    <a:tint val="75000"/>
                  </a:prstClr>
                </a:solidFill>
              </a:rPr>
              <a:pPr/>
              <a:t>2/19/2019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11" name="Freeform 11"/>
          <p:cNvSpPr/>
          <p:nvPr/>
        </p:nvSpPr>
        <p:spPr bwMode="auto">
          <a:xfrm flipV="1">
            <a:off x="60" y="316653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9" y="3244143"/>
            <a:ext cx="584979" cy="365125"/>
          </a:xfrm>
        </p:spPr>
        <p:txBody>
          <a:bodyPr/>
          <a:lstStyle/>
          <a:p>
            <a:fld id="{C429CE0F-052C-4DAA-9888-55E90E6F159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7841115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942418" y="2136709"/>
            <a:ext cx="3197531" cy="376739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337309" y="2136709"/>
            <a:ext cx="3197093" cy="376739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2178FB9-312C-441A-B752-CE6EBE6A753C}" type="datetime1">
              <a:rPr lang="en-US" smtClean="0">
                <a:solidFill>
                  <a:prstClr val="black">
                    <a:tint val="75000"/>
                  </a:prstClr>
                </a:solidFill>
              </a:rPr>
              <a:pPr/>
              <a:t>2/19/2019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9" name="Freeform 11"/>
          <p:cNvSpPr/>
          <p:nvPr/>
        </p:nvSpPr>
        <p:spPr bwMode="auto">
          <a:xfrm flipV="1">
            <a:off x="60"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9" y="787785"/>
            <a:ext cx="584979" cy="365125"/>
          </a:xfrm>
        </p:spPr>
        <p:txBody>
          <a:bodyPr/>
          <a:lstStyle/>
          <a:p>
            <a:fld id="{C429CE0F-052C-4DAA-9888-55E90E6F159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582548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265354" y="2226627"/>
            <a:ext cx="2874596" cy="576262"/>
          </a:xfrm>
        </p:spPr>
        <p:txBody>
          <a:bodyPr anchor="b">
            <a:noAutofit/>
          </a:bodyPr>
          <a:lstStyle>
            <a:lvl1pPr marL="0" indent="0">
              <a:buNone/>
              <a:defRPr sz="2400" b="0"/>
            </a:lvl1pPr>
            <a:lvl2pPr marL="457189" indent="0">
              <a:buNone/>
              <a:defRPr sz="2000" b="1"/>
            </a:lvl2pPr>
            <a:lvl3pPr marL="914378" indent="0">
              <a:buNone/>
              <a:defRPr sz="1800" b="1"/>
            </a:lvl3pPr>
            <a:lvl4pPr marL="1371566" indent="0">
              <a:buNone/>
              <a:defRPr sz="1600" b="1"/>
            </a:lvl4pPr>
            <a:lvl5pPr marL="1828754" indent="0">
              <a:buNone/>
              <a:defRPr sz="1600" b="1"/>
            </a:lvl5pPr>
            <a:lvl6pPr marL="2285943" indent="0">
              <a:buNone/>
              <a:defRPr sz="1600" b="1"/>
            </a:lvl6pPr>
            <a:lvl7pPr marL="2743132" indent="0">
              <a:buNone/>
              <a:defRPr sz="1600" b="1"/>
            </a:lvl7pPr>
            <a:lvl8pPr marL="3200320" indent="0">
              <a:buNone/>
              <a:defRPr sz="1600" b="1"/>
            </a:lvl8pPr>
            <a:lvl9pPr marL="3657509"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942415" y="2802891"/>
            <a:ext cx="3197532" cy="3105703"/>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6156" y="2223399"/>
            <a:ext cx="2873239" cy="576262"/>
          </a:xfrm>
        </p:spPr>
        <p:txBody>
          <a:bodyPr anchor="b">
            <a:noAutofit/>
          </a:bodyPr>
          <a:lstStyle>
            <a:lvl1pPr marL="0" indent="0">
              <a:buNone/>
              <a:defRPr sz="2400" b="0"/>
            </a:lvl1pPr>
            <a:lvl2pPr marL="457189" indent="0">
              <a:buNone/>
              <a:defRPr sz="2000" b="1"/>
            </a:lvl2pPr>
            <a:lvl3pPr marL="914378" indent="0">
              <a:buNone/>
              <a:defRPr sz="1800" b="1"/>
            </a:lvl3pPr>
            <a:lvl4pPr marL="1371566" indent="0">
              <a:buNone/>
              <a:defRPr sz="1600" b="1"/>
            </a:lvl4pPr>
            <a:lvl5pPr marL="1828754" indent="0">
              <a:buNone/>
              <a:defRPr sz="1600" b="1"/>
            </a:lvl5pPr>
            <a:lvl6pPr marL="2285943" indent="0">
              <a:buNone/>
              <a:defRPr sz="1600" b="1"/>
            </a:lvl6pPr>
            <a:lvl7pPr marL="2743132" indent="0">
              <a:buNone/>
              <a:defRPr sz="1600" b="1"/>
            </a:lvl7pPr>
            <a:lvl8pPr marL="3200320" indent="0">
              <a:buNone/>
              <a:defRPr sz="1600" b="1"/>
            </a:lvl8pPr>
            <a:lvl9pPr marL="3657509"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333716" y="2799663"/>
            <a:ext cx="3195680" cy="3105703"/>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5F2F0AE-3DC1-4B00-A7D3-F0C4CFBAFA9B}" type="datetime1">
              <a:rPr lang="en-US" smtClean="0">
                <a:solidFill>
                  <a:prstClr val="black">
                    <a:tint val="75000"/>
                  </a:prstClr>
                </a:solidFill>
              </a:rPr>
              <a:pPr/>
              <a:t>2/19/2019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11" name="Freeform 11"/>
          <p:cNvSpPr/>
          <p:nvPr/>
        </p:nvSpPr>
        <p:spPr bwMode="auto">
          <a:xfrm flipV="1">
            <a:off x="60"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9" y="787785"/>
            <a:ext cx="584979" cy="365125"/>
          </a:xfrm>
        </p:spPr>
        <p:txBody>
          <a:bodyPr/>
          <a:lstStyle/>
          <a:p>
            <a:fld id="{C429CE0F-052C-4DAA-9888-55E90E6F159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0612251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1"/>
            <a:ext cx="6589200" cy="128089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A57087C-C2B6-4BDD-8F6F-910F9BFEFA30}" type="datetime1">
              <a:rPr lang="en-US" smtClean="0">
                <a:solidFill>
                  <a:prstClr val="black">
                    <a:tint val="75000"/>
                  </a:prstClr>
                </a:solidFill>
              </a:rPr>
              <a:pPr/>
              <a:t>2/19/2019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8" name="Freeform 11"/>
          <p:cNvSpPr/>
          <p:nvPr/>
        </p:nvSpPr>
        <p:spPr bwMode="auto">
          <a:xfrm flipV="1">
            <a:off x="60"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C429CE0F-052C-4DAA-9888-55E90E6F159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4913496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5F1CD7-85E1-4FD3-A4B1-97D4B817D763}" type="datetime1">
              <a:rPr lang="en-US" smtClean="0">
                <a:solidFill>
                  <a:prstClr val="black">
                    <a:tint val="75000"/>
                  </a:prstClr>
                </a:solidFill>
              </a:rPr>
              <a:pPr/>
              <a:t>2/19/2019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6" name="Freeform 11"/>
          <p:cNvSpPr/>
          <p:nvPr/>
        </p:nvSpPr>
        <p:spPr bwMode="auto">
          <a:xfrm flipV="1">
            <a:off x="60"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C429CE0F-052C-4DAA-9888-55E90E6F159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9238756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4743494" y="446092"/>
            <a:ext cx="3790907"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189" indent="0">
              <a:buNone/>
              <a:defRPr sz="1200"/>
            </a:lvl2pPr>
            <a:lvl3pPr marL="914378" indent="0">
              <a:buNone/>
              <a:defRPr sz="1000"/>
            </a:lvl3pPr>
            <a:lvl4pPr marL="1371566" indent="0">
              <a:buNone/>
              <a:defRPr sz="900"/>
            </a:lvl4pPr>
            <a:lvl5pPr marL="1828754" indent="0">
              <a:buNone/>
              <a:defRPr sz="900"/>
            </a:lvl5pPr>
            <a:lvl6pPr marL="2285943" indent="0">
              <a:buNone/>
              <a:defRPr sz="900"/>
            </a:lvl6pPr>
            <a:lvl7pPr marL="2743132" indent="0">
              <a:buNone/>
              <a:defRPr sz="900"/>
            </a:lvl7pPr>
            <a:lvl8pPr marL="3200320" indent="0">
              <a:buNone/>
              <a:defRPr sz="900"/>
            </a:lvl8pPr>
            <a:lvl9pPr marL="3657509"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778D14E-8FDC-4EB7-A433-5DA127A6D168}" type="datetime1">
              <a:rPr lang="en-US" smtClean="0">
                <a:solidFill>
                  <a:prstClr val="black">
                    <a:tint val="75000"/>
                  </a:prstClr>
                </a:solidFill>
              </a:rPr>
              <a:pPr/>
              <a:t>2/19/2019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10" name="Freeform 11"/>
          <p:cNvSpPr/>
          <p:nvPr/>
        </p:nvSpPr>
        <p:spPr bwMode="auto">
          <a:xfrm flipV="1">
            <a:off x="60"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C429CE0F-052C-4DAA-9888-55E90E6F159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0347489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8" y="4800601"/>
            <a:ext cx="6591985"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942418" y="634965"/>
            <a:ext cx="6591985" cy="3854970"/>
          </a:xfrm>
        </p:spPr>
        <p:txBody>
          <a:bodyPr anchor="t">
            <a:normAutofit/>
          </a:bodyPr>
          <a:lstStyle>
            <a:lvl1pPr marL="0" indent="0" algn="ctr">
              <a:buNone/>
              <a:defRPr sz="1600"/>
            </a:lvl1pPr>
            <a:lvl2pPr marL="457189" indent="0">
              <a:buNone/>
              <a:defRPr sz="1600"/>
            </a:lvl2pPr>
            <a:lvl3pPr marL="914378" indent="0">
              <a:buNone/>
              <a:defRPr sz="1600"/>
            </a:lvl3pPr>
            <a:lvl4pPr marL="1371566" indent="0">
              <a:buNone/>
              <a:defRPr sz="1600"/>
            </a:lvl4pPr>
            <a:lvl5pPr marL="1828754" indent="0">
              <a:buNone/>
              <a:defRPr sz="1600"/>
            </a:lvl5pPr>
            <a:lvl6pPr marL="2285943" indent="0">
              <a:buNone/>
              <a:defRPr sz="1600"/>
            </a:lvl6pPr>
            <a:lvl7pPr marL="2743132" indent="0">
              <a:buNone/>
              <a:defRPr sz="1600"/>
            </a:lvl7pPr>
            <a:lvl8pPr marL="3200320" indent="0">
              <a:buNone/>
              <a:defRPr sz="1600"/>
            </a:lvl8pPr>
            <a:lvl9pPr marL="3657509"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942418" y="5367339"/>
            <a:ext cx="6591985" cy="493712"/>
          </a:xfrm>
        </p:spPr>
        <p:txBody>
          <a:bodyPr>
            <a:normAutofit/>
          </a:bodyPr>
          <a:lstStyle>
            <a:lvl1pPr marL="0" indent="0">
              <a:buNone/>
              <a:defRPr sz="1200"/>
            </a:lvl1pPr>
            <a:lvl2pPr marL="457189" indent="0">
              <a:buNone/>
              <a:defRPr sz="1200"/>
            </a:lvl2pPr>
            <a:lvl3pPr marL="914378" indent="0">
              <a:buNone/>
              <a:defRPr sz="1000"/>
            </a:lvl3pPr>
            <a:lvl4pPr marL="1371566" indent="0">
              <a:buNone/>
              <a:defRPr sz="900"/>
            </a:lvl4pPr>
            <a:lvl5pPr marL="1828754" indent="0">
              <a:buNone/>
              <a:defRPr sz="900"/>
            </a:lvl5pPr>
            <a:lvl6pPr marL="2285943" indent="0">
              <a:buNone/>
              <a:defRPr sz="900"/>
            </a:lvl6pPr>
            <a:lvl7pPr marL="2743132" indent="0">
              <a:buNone/>
              <a:defRPr sz="900"/>
            </a:lvl7pPr>
            <a:lvl8pPr marL="3200320" indent="0">
              <a:buNone/>
              <a:defRPr sz="900"/>
            </a:lvl8pPr>
            <a:lvl9pPr marL="3657509"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1CC281C-2550-432B-831B-22A7E7D14E96}" type="datetime1">
              <a:rPr lang="en-US" smtClean="0">
                <a:solidFill>
                  <a:prstClr val="black">
                    <a:tint val="75000"/>
                  </a:prstClr>
                </a:solidFill>
              </a:rPr>
              <a:pPr/>
              <a:t>2/19/2019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10" name="Freeform 11"/>
          <p:cNvSpPr/>
          <p:nvPr/>
        </p:nvSpPr>
        <p:spPr bwMode="auto">
          <a:xfrm flipV="1">
            <a:off x="60" y="4910662"/>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9" y="4983091"/>
            <a:ext cx="584979" cy="365125"/>
          </a:xfrm>
        </p:spPr>
        <p:txBody>
          <a:bodyPr/>
          <a:lstStyle/>
          <a:p>
            <a:fld id="{C429CE0F-052C-4DAA-9888-55E90E6F159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4298245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8" y="609600"/>
            <a:ext cx="6591985"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942418" y="4354047"/>
            <a:ext cx="6591985" cy="1555864"/>
          </a:xfrm>
        </p:spPr>
        <p:txBody>
          <a:bodyPr anchor="ctr">
            <a:normAutofit/>
          </a:bodyPr>
          <a:lstStyle>
            <a:lvl1pPr marL="0" indent="0" algn="l">
              <a:buNone/>
              <a:defRPr sz="1800">
                <a:solidFill>
                  <a:schemeClr val="tx1">
                    <a:lumMod val="65000"/>
                    <a:lumOff val="35000"/>
                  </a:schemeClr>
                </a:solidFill>
              </a:defRPr>
            </a:lvl1pPr>
            <a:lvl2pPr marL="457189" indent="0">
              <a:buNone/>
              <a:defRPr sz="1800">
                <a:solidFill>
                  <a:schemeClr val="tx1">
                    <a:tint val="75000"/>
                  </a:schemeClr>
                </a:solidFill>
              </a:defRPr>
            </a:lvl2pPr>
            <a:lvl3pPr marL="914378"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2"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2783C07-BBD4-4EA4-ADFE-9213E624490F}" type="datetimeFigureOut">
              <a:rPr lang="fa-IR" smtClean="0"/>
              <a:t>14/06/1440</a:t>
            </a:fld>
            <a:endParaRPr lang="fa-IR"/>
          </a:p>
        </p:txBody>
      </p:sp>
      <p:sp>
        <p:nvSpPr>
          <p:cNvPr id="5" name="Footer Placeholder 4"/>
          <p:cNvSpPr>
            <a:spLocks noGrp="1"/>
          </p:cNvSpPr>
          <p:nvPr>
            <p:ph type="ftr" sz="quarter" idx="11"/>
          </p:nvPr>
        </p:nvSpPr>
        <p:spPr/>
        <p:txBody>
          <a:bodyPr/>
          <a:lstStyle/>
          <a:p>
            <a:endParaRPr lang="fa-IR"/>
          </a:p>
        </p:txBody>
      </p:sp>
      <p:sp>
        <p:nvSpPr>
          <p:cNvPr id="10" name="Freeform 11"/>
          <p:cNvSpPr/>
          <p:nvPr/>
        </p:nvSpPr>
        <p:spPr bwMode="auto">
          <a:xfrm flipV="1">
            <a:off x="60" y="316653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9" y="3244143"/>
            <a:ext cx="584979" cy="365125"/>
          </a:xfrm>
        </p:spPr>
        <p:txBody>
          <a:bodyPr/>
          <a:lstStyle/>
          <a:p>
            <a:fld id="{4D2D9F96-FDCE-4F78-94C3-122BD88D04C0}" type="slidenum">
              <a:rPr lang="fa-IR" smtClean="0"/>
              <a:t>‹#›</a:t>
            </a:fld>
            <a:endParaRPr lang="fa-IR"/>
          </a:p>
        </p:txBody>
      </p:sp>
    </p:spTree>
    <p:extLst>
      <p:ext uri="{BB962C8B-B14F-4D97-AF65-F5344CB8AC3E}">
        <p14:creationId xmlns:p14="http://schemas.microsoft.com/office/powerpoint/2010/main" val="86026334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88124" y="609600"/>
            <a:ext cx="6109587"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189" indent="0">
              <a:buFontTx/>
              <a:buNone/>
              <a:defRPr/>
            </a:lvl2pPr>
            <a:lvl3pPr marL="914378" indent="0">
              <a:buFontTx/>
              <a:buNone/>
              <a:defRPr/>
            </a:lvl3pPr>
            <a:lvl4pPr marL="1371566" indent="0">
              <a:buFontTx/>
              <a:buNone/>
              <a:defRPr/>
            </a:lvl4pPr>
            <a:lvl5pPr marL="1828754"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942418" y="4354047"/>
            <a:ext cx="6591985" cy="1555864"/>
          </a:xfrm>
        </p:spPr>
        <p:txBody>
          <a:bodyPr anchor="ctr">
            <a:normAutofit/>
          </a:bodyPr>
          <a:lstStyle>
            <a:lvl1pPr marL="0" indent="0" algn="l">
              <a:buNone/>
              <a:defRPr sz="1800">
                <a:solidFill>
                  <a:schemeClr val="tx1">
                    <a:lumMod val="65000"/>
                    <a:lumOff val="35000"/>
                  </a:schemeClr>
                </a:solidFill>
              </a:defRPr>
            </a:lvl1pPr>
            <a:lvl2pPr marL="457189" indent="0">
              <a:buNone/>
              <a:defRPr sz="1800">
                <a:solidFill>
                  <a:schemeClr val="tx1">
                    <a:tint val="75000"/>
                  </a:schemeClr>
                </a:solidFill>
              </a:defRPr>
            </a:lvl2pPr>
            <a:lvl3pPr marL="914378"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2"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2783C07-BBD4-4EA4-ADFE-9213E624490F}" type="datetimeFigureOut">
              <a:rPr lang="fa-IR" smtClean="0"/>
              <a:t>14/06/1440</a:t>
            </a:fld>
            <a:endParaRPr lang="fa-IR"/>
          </a:p>
        </p:txBody>
      </p:sp>
      <p:sp>
        <p:nvSpPr>
          <p:cNvPr id="5" name="Footer Placeholder 4"/>
          <p:cNvSpPr>
            <a:spLocks noGrp="1"/>
          </p:cNvSpPr>
          <p:nvPr>
            <p:ph type="ftr" sz="quarter" idx="11"/>
          </p:nvPr>
        </p:nvSpPr>
        <p:spPr/>
        <p:txBody>
          <a:bodyPr/>
          <a:lstStyle/>
          <a:p>
            <a:endParaRPr lang="fa-IR"/>
          </a:p>
        </p:txBody>
      </p:sp>
      <p:sp>
        <p:nvSpPr>
          <p:cNvPr id="19" name="Freeform 11"/>
          <p:cNvSpPr/>
          <p:nvPr/>
        </p:nvSpPr>
        <p:spPr bwMode="auto">
          <a:xfrm flipV="1">
            <a:off x="60" y="316653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9" y="3244143"/>
            <a:ext cx="584979" cy="365125"/>
          </a:xfrm>
        </p:spPr>
        <p:txBody>
          <a:bodyPr/>
          <a:lstStyle/>
          <a:p>
            <a:fld id="{4D2D9F96-FDCE-4F78-94C3-122BD88D04C0}" type="slidenum">
              <a:rPr lang="fa-IR" smtClean="0"/>
              <a:t>‹#›</a:t>
            </a:fld>
            <a:endParaRPr lang="fa-IR"/>
          </a:p>
        </p:txBody>
      </p:sp>
      <p:sp>
        <p:nvSpPr>
          <p:cNvPr id="14" name="TextBox 13"/>
          <p:cNvSpPr txBox="1"/>
          <p:nvPr/>
        </p:nvSpPr>
        <p:spPr>
          <a:xfrm>
            <a:off x="1808319" y="6480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5" y="2905307"/>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57377838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942418" y="2438403"/>
            <a:ext cx="6591985"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1942418"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E2783C07-BBD4-4EA4-ADFE-9213E624490F}" type="datetimeFigureOut">
              <a:rPr lang="fa-IR" smtClean="0"/>
              <a:t>14/06/1440</a:t>
            </a:fld>
            <a:endParaRPr lang="fa-IR"/>
          </a:p>
        </p:txBody>
      </p:sp>
      <p:sp>
        <p:nvSpPr>
          <p:cNvPr id="6" name="Footer Placeholder 5"/>
          <p:cNvSpPr>
            <a:spLocks noGrp="1"/>
          </p:cNvSpPr>
          <p:nvPr>
            <p:ph type="ftr" sz="quarter" idx="11"/>
          </p:nvPr>
        </p:nvSpPr>
        <p:spPr/>
        <p:txBody>
          <a:bodyPr/>
          <a:lstStyle/>
          <a:p>
            <a:endParaRPr lang="fa-IR"/>
          </a:p>
        </p:txBody>
      </p:sp>
      <p:sp>
        <p:nvSpPr>
          <p:cNvPr id="11" name="Freeform 11"/>
          <p:cNvSpPr/>
          <p:nvPr/>
        </p:nvSpPr>
        <p:spPr bwMode="auto">
          <a:xfrm flipV="1">
            <a:off x="60" y="4910662"/>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9" y="4983091"/>
            <a:ext cx="584979" cy="365125"/>
          </a:xfrm>
        </p:spPr>
        <p:txBody>
          <a:bodyPr/>
          <a:lstStyle/>
          <a:p>
            <a:fld id="{4D2D9F96-FDCE-4F78-94C3-122BD88D04C0}" type="slidenum">
              <a:rPr lang="fa-IR" smtClean="0"/>
              <a:t>‹#›</a:t>
            </a:fld>
            <a:endParaRPr lang="fa-IR"/>
          </a:p>
        </p:txBody>
      </p:sp>
    </p:spTree>
    <p:extLst>
      <p:ext uri="{BB962C8B-B14F-4D97-AF65-F5344CB8AC3E}">
        <p14:creationId xmlns:p14="http://schemas.microsoft.com/office/powerpoint/2010/main" val="308532744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itle 1"/>
          <p:cNvSpPr>
            <a:spLocks noGrp="1"/>
          </p:cNvSpPr>
          <p:nvPr>
            <p:ph type="title"/>
          </p:nvPr>
        </p:nvSpPr>
        <p:spPr>
          <a:xfrm>
            <a:off x="2188124" y="609600"/>
            <a:ext cx="6109587"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1942416" y="4343400"/>
            <a:ext cx="6688292" cy="838200"/>
          </a:xfrm>
        </p:spPr>
        <p:txBody>
          <a:bodyPr anchor="b">
            <a:noAutofit/>
          </a:bodyPr>
          <a:lstStyle>
            <a:lvl1pPr marL="0" indent="0">
              <a:buFontTx/>
              <a:buNone/>
              <a:defRPr sz="2400">
                <a:solidFill>
                  <a:schemeClr val="accent1"/>
                </a:solidFill>
              </a:defRPr>
            </a:lvl1pPr>
            <a:lvl2pPr marL="457189" indent="0">
              <a:buFontTx/>
              <a:buNone/>
              <a:defRPr/>
            </a:lvl2pPr>
            <a:lvl3pPr marL="914378" indent="0">
              <a:buFontTx/>
              <a:buNone/>
              <a:defRPr/>
            </a:lvl3pPr>
            <a:lvl4pPr marL="1371566" indent="0">
              <a:buFontTx/>
              <a:buNone/>
              <a:defRPr/>
            </a:lvl4pPr>
            <a:lvl5pPr marL="1828754"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1942416"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E2783C07-BBD4-4EA4-ADFE-9213E624490F}" type="datetimeFigureOut">
              <a:rPr lang="fa-IR" smtClean="0"/>
              <a:t>14/06/1440</a:t>
            </a:fld>
            <a:endParaRPr lang="fa-IR"/>
          </a:p>
        </p:txBody>
      </p:sp>
      <p:sp>
        <p:nvSpPr>
          <p:cNvPr id="6" name="Footer Placeholder 5"/>
          <p:cNvSpPr>
            <a:spLocks noGrp="1"/>
          </p:cNvSpPr>
          <p:nvPr>
            <p:ph type="ftr" sz="quarter" idx="11"/>
          </p:nvPr>
        </p:nvSpPr>
        <p:spPr/>
        <p:txBody>
          <a:bodyPr/>
          <a:lstStyle/>
          <a:p>
            <a:endParaRPr lang="fa-IR"/>
          </a:p>
        </p:txBody>
      </p:sp>
      <p:sp>
        <p:nvSpPr>
          <p:cNvPr id="20" name="Freeform 11"/>
          <p:cNvSpPr/>
          <p:nvPr/>
        </p:nvSpPr>
        <p:spPr bwMode="auto">
          <a:xfrm flipV="1">
            <a:off x="60" y="4910662"/>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9" y="4983091"/>
            <a:ext cx="584979" cy="365125"/>
          </a:xfrm>
        </p:spPr>
        <p:txBody>
          <a:bodyPr/>
          <a:lstStyle/>
          <a:p>
            <a:fld id="{4D2D9F96-FDCE-4F78-94C3-122BD88D04C0}" type="slidenum">
              <a:rPr lang="fa-IR" smtClean="0"/>
              <a:t>‹#›</a:t>
            </a:fld>
            <a:endParaRPr lang="fa-IR"/>
          </a:p>
        </p:txBody>
      </p:sp>
      <p:sp>
        <p:nvSpPr>
          <p:cNvPr id="11" name="TextBox 10"/>
          <p:cNvSpPr txBox="1"/>
          <p:nvPr/>
        </p:nvSpPr>
        <p:spPr>
          <a:xfrm>
            <a:off x="1808319" y="6480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5" y="2905307"/>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26820283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8"/>
            <a:ext cx="6591984"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1942418" y="4343400"/>
            <a:ext cx="6591985" cy="838200"/>
          </a:xfrm>
        </p:spPr>
        <p:txBody>
          <a:bodyPr anchor="b">
            <a:noAutofit/>
          </a:bodyPr>
          <a:lstStyle>
            <a:lvl1pPr marL="0" indent="0">
              <a:buFontTx/>
              <a:buNone/>
              <a:defRPr sz="2400">
                <a:solidFill>
                  <a:schemeClr val="accent1"/>
                </a:solidFill>
              </a:defRPr>
            </a:lvl1pPr>
            <a:lvl2pPr marL="457189" indent="0">
              <a:buFontTx/>
              <a:buNone/>
              <a:defRPr/>
            </a:lvl2pPr>
            <a:lvl3pPr marL="914378" indent="0">
              <a:buFontTx/>
              <a:buNone/>
              <a:defRPr/>
            </a:lvl3pPr>
            <a:lvl4pPr marL="1371566" indent="0">
              <a:buFontTx/>
              <a:buNone/>
              <a:defRPr/>
            </a:lvl4pPr>
            <a:lvl5pPr marL="1828754"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1942418"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E2783C07-BBD4-4EA4-ADFE-9213E624490F}" type="datetimeFigureOut">
              <a:rPr lang="fa-IR" smtClean="0"/>
              <a:t>14/06/1440</a:t>
            </a:fld>
            <a:endParaRPr lang="fa-IR"/>
          </a:p>
        </p:txBody>
      </p:sp>
      <p:sp>
        <p:nvSpPr>
          <p:cNvPr id="6" name="Footer Placeholder 5"/>
          <p:cNvSpPr>
            <a:spLocks noGrp="1"/>
          </p:cNvSpPr>
          <p:nvPr>
            <p:ph type="ftr" sz="quarter" idx="11"/>
          </p:nvPr>
        </p:nvSpPr>
        <p:spPr/>
        <p:txBody>
          <a:bodyPr/>
          <a:lstStyle/>
          <a:p>
            <a:endParaRPr lang="fa-IR"/>
          </a:p>
        </p:txBody>
      </p:sp>
      <p:sp>
        <p:nvSpPr>
          <p:cNvPr id="10" name="Freeform 11"/>
          <p:cNvSpPr/>
          <p:nvPr/>
        </p:nvSpPr>
        <p:spPr bwMode="auto">
          <a:xfrm flipV="1">
            <a:off x="60" y="4910662"/>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9" y="4983091"/>
            <a:ext cx="584979" cy="365125"/>
          </a:xfrm>
        </p:spPr>
        <p:txBody>
          <a:bodyPr/>
          <a:lstStyle/>
          <a:p>
            <a:fld id="{4D2D9F96-FDCE-4F78-94C3-122BD88D04C0}" type="slidenum">
              <a:rPr lang="fa-IR" smtClean="0"/>
              <a:t>‹#›</a:t>
            </a:fld>
            <a:endParaRPr lang="fa-IR"/>
          </a:p>
        </p:txBody>
      </p:sp>
    </p:spTree>
    <p:extLst>
      <p:ext uri="{BB962C8B-B14F-4D97-AF65-F5344CB8AC3E}">
        <p14:creationId xmlns:p14="http://schemas.microsoft.com/office/powerpoint/2010/main" val="169620127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83F2647-4EF5-4005-9E98-E8230D8BBE59}" type="datetime1">
              <a:rPr lang="en-US" smtClean="0">
                <a:solidFill>
                  <a:prstClr val="black">
                    <a:tint val="75000"/>
                  </a:prstClr>
                </a:solidFill>
              </a:rPr>
              <a:pPr/>
              <a:t>2/19/2019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10" name="Freeform 11"/>
          <p:cNvSpPr/>
          <p:nvPr/>
        </p:nvSpPr>
        <p:spPr bwMode="auto">
          <a:xfrm flipV="1">
            <a:off x="60"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429CE0F-052C-4DAA-9888-55E90E6F159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8165082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9"/>
            <a:ext cx="1656132"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942417" y="627409"/>
            <a:ext cx="4716348"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87E7CA8-84F5-4117-BCFE-4BB3402C78F4}" type="datetime1">
              <a:rPr lang="en-US" smtClean="0">
                <a:solidFill>
                  <a:prstClr val="black">
                    <a:tint val="75000"/>
                  </a:prstClr>
                </a:solidFill>
              </a:rPr>
              <a:pPr/>
              <a:t>2/19/2019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10" name="Freeform 11"/>
          <p:cNvSpPr/>
          <p:nvPr/>
        </p:nvSpPr>
        <p:spPr bwMode="auto">
          <a:xfrm flipV="1">
            <a:off x="60"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429CE0F-052C-4DAA-9888-55E90E6F159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060844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slideLayout" Target="../slideLayouts/slideLayout57.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slideLayout" Target="../slideLayouts/slideLayout56.xml"/><Relationship Id="rId17" Type="http://schemas.openxmlformats.org/officeDocument/2006/relationships/theme" Target="../theme/theme5.xml"/><Relationship Id="rId2" Type="http://schemas.openxmlformats.org/officeDocument/2006/relationships/slideLayout" Target="../slideLayouts/slideLayout46.xml"/><Relationship Id="rId16" Type="http://schemas.openxmlformats.org/officeDocument/2006/relationships/slideLayout" Target="../slideLayouts/slideLayout60.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5" Type="http://schemas.openxmlformats.org/officeDocument/2006/relationships/slideLayout" Target="../slideLayouts/slideLayout5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slideLayout" Target="../slideLayouts/slideLayout5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1" y="365129"/>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1"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1" y="6356355"/>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783C07-BBD4-4EA4-ADFE-9213E624490F}" type="datetimeFigureOut">
              <a:rPr lang="fa-IR" smtClean="0"/>
              <a:t>14/06/1440</a:t>
            </a:fld>
            <a:endParaRPr lang="fa-IR"/>
          </a:p>
        </p:txBody>
      </p:sp>
      <p:sp>
        <p:nvSpPr>
          <p:cNvPr id="5" name="Footer Placeholder 4"/>
          <p:cNvSpPr>
            <a:spLocks noGrp="1"/>
          </p:cNvSpPr>
          <p:nvPr>
            <p:ph type="ftr" sz="quarter" idx="3"/>
          </p:nvPr>
        </p:nvSpPr>
        <p:spPr>
          <a:xfrm>
            <a:off x="3028951" y="6356355"/>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6457951" y="6356355"/>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2D9F96-FDCE-4F78-94C3-122BD88D04C0}" type="slidenum">
              <a:rPr lang="fa-IR" smtClean="0"/>
              <a:t>‹#›</a:t>
            </a:fld>
            <a:endParaRPr lang="fa-IR"/>
          </a:p>
        </p:txBody>
      </p:sp>
    </p:spTree>
    <p:extLst>
      <p:ext uri="{BB962C8B-B14F-4D97-AF65-F5344CB8AC3E}">
        <p14:creationId xmlns:p14="http://schemas.microsoft.com/office/powerpoint/2010/main" val="2680449651"/>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355"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588" indent="-228588" algn="r" defTabSz="914355"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66" indent="-228588" algn="r" defTabSz="914355"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44" indent="-228588" algn="r" defTabSz="914355"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20"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97"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474"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355" rtl="1" eaLnBrk="1" latinLnBrk="0" hangingPunct="1">
        <a:defRPr sz="1800" kern="1200">
          <a:solidFill>
            <a:schemeClr val="tx1"/>
          </a:solidFill>
          <a:latin typeface="+mn-lt"/>
          <a:ea typeface="+mn-ea"/>
          <a:cs typeface="+mn-cs"/>
        </a:defRPr>
      </a:lvl1pPr>
      <a:lvl2pPr marL="457178" algn="r" defTabSz="914355" rtl="1" eaLnBrk="1" latinLnBrk="0" hangingPunct="1">
        <a:defRPr sz="1800" kern="1200">
          <a:solidFill>
            <a:schemeClr val="tx1"/>
          </a:solidFill>
          <a:latin typeface="+mn-lt"/>
          <a:ea typeface="+mn-ea"/>
          <a:cs typeface="+mn-cs"/>
        </a:defRPr>
      </a:lvl2pPr>
      <a:lvl3pPr marL="914355" algn="r" defTabSz="914355" rtl="1" eaLnBrk="1" latinLnBrk="0" hangingPunct="1">
        <a:defRPr sz="1800" kern="1200">
          <a:solidFill>
            <a:schemeClr val="tx1"/>
          </a:solidFill>
          <a:latin typeface="+mn-lt"/>
          <a:ea typeface="+mn-ea"/>
          <a:cs typeface="+mn-cs"/>
        </a:defRPr>
      </a:lvl3pPr>
      <a:lvl4pPr marL="1371532" algn="r" defTabSz="914355" rtl="1" eaLnBrk="1" latinLnBrk="0" hangingPunct="1">
        <a:defRPr sz="1800" kern="1200">
          <a:solidFill>
            <a:schemeClr val="tx1"/>
          </a:solidFill>
          <a:latin typeface="+mn-lt"/>
          <a:ea typeface="+mn-ea"/>
          <a:cs typeface="+mn-cs"/>
        </a:defRPr>
      </a:lvl4pPr>
      <a:lvl5pPr marL="1828709" algn="r" defTabSz="914355" rtl="1" eaLnBrk="1" latinLnBrk="0" hangingPunct="1">
        <a:defRPr sz="1800" kern="1200">
          <a:solidFill>
            <a:schemeClr val="tx1"/>
          </a:solidFill>
          <a:latin typeface="+mn-lt"/>
          <a:ea typeface="+mn-ea"/>
          <a:cs typeface="+mn-cs"/>
        </a:defRPr>
      </a:lvl5pPr>
      <a:lvl6pPr marL="2285886" algn="r" defTabSz="914355" rtl="1" eaLnBrk="1" latinLnBrk="0" hangingPunct="1">
        <a:defRPr sz="1800" kern="1200">
          <a:solidFill>
            <a:schemeClr val="tx1"/>
          </a:solidFill>
          <a:latin typeface="+mn-lt"/>
          <a:ea typeface="+mn-ea"/>
          <a:cs typeface="+mn-cs"/>
        </a:defRPr>
      </a:lvl6pPr>
      <a:lvl7pPr marL="2743064" algn="r" defTabSz="914355" rtl="1" eaLnBrk="1" latinLnBrk="0" hangingPunct="1">
        <a:defRPr sz="1800" kern="1200">
          <a:solidFill>
            <a:schemeClr val="tx1"/>
          </a:solidFill>
          <a:latin typeface="+mn-lt"/>
          <a:ea typeface="+mn-ea"/>
          <a:cs typeface="+mn-cs"/>
        </a:defRPr>
      </a:lvl7pPr>
      <a:lvl8pPr marL="3200240" algn="r" defTabSz="914355" rtl="1" eaLnBrk="1" latinLnBrk="0" hangingPunct="1">
        <a:defRPr sz="1800" kern="1200">
          <a:solidFill>
            <a:schemeClr val="tx1"/>
          </a:solidFill>
          <a:latin typeface="+mn-lt"/>
          <a:ea typeface="+mn-ea"/>
          <a:cs typeface="+mn-cs"/>
        </a:defRPr>
      </a:lvl8pPr>
      <a:lvl9pPr marL="3657418" algn="r" defTabSz="914355"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524000" y="1371600"/>
            <a:ext cx="7010400" cy="83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fa-IR" smtClean="0"/>
              <a:t>Click to edit Master title style</a:t>
            </a:r>
          </a:p>
        </p:txBody>
      </p:sp>
      <p:sp>
        <p:nvSpPr>
          <p:cNvPr id="1027" name="Rectangle 3"/>
          <p:cNvSpPr>
            <a:spLocks noGrp="1" noChangeArrowheads="1"/>
          </p:cNvSpPr>
          <p:nvPr>
            <p:ph type="body" idx="1"/>
          </p:nvPr>
        </p:nvSpPr>
        <p:spPr bwMode="auto">
          <a:xfrm>
            <a:off x="1524000" y="2438400"/>
            <a:ext cx="7010400" cy="289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fa-IR" smtClean="0"/>
              <a:t>Click to edit Master text styles</a:t>
            </a:r>
          </a:p>
          <a:p>
            <a:pPr lvl="1"/>
            <a:r>
              <a:rPr lang="en-US" altLang="fa-IR" smtClean="0"/>
              <a:t>Second level</a:t>
            </a:r>
          </a:p>
          <a:p>
            <a:pPr lvl="2"/>
            <a:r>
              <a:rPr lang="en-US" altLang="fa-IR" smtClean="0"/>
              <a:t>Third level</a:t>
            </a:r>
          </a:p>
          <a:p>
            <a:pPr lvl="3"/>
            <a:r>
              <a:rPr lang="en-US" altLang="fa-IR" smtClean="0"/>
              <a:t>Fourth level</a:t>
            </a:r>
          </a:p>
          <a:p>
            <a:pPr lvl="4"/>
            <a:r>
              <a:rPr lang="en-US" altLang="fa-IR" smtClean="0"/>
              <a:t>Fifth level</a:t>
            </a:r>
          </a:p>
        </p:txBody>
      </p:sp>
      <p:sp>
        <p:nvSpPr>
          <p:cNvPr id="1028" name="Rectangle 4"/>
          <p:cNvSpPr>
            <a:spLocks noGrp="1" noChangeArrowheads="1"/>
          </p:cNvSpPr>
          <p:nvPr>
            <p:ph type="dt" sz="half" idx="2"/>
          </p:nvPr>
        </p:nvSpPr>
        <p:spPr bwMode="auto">
          <a:xfrm>
            <a:off x="8382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fld id="{E2783C07-BBD4-4EA4-ADFE-9213E624490F}" type="datetimeFigureOut">
              <a:rPr lang="fa-IR" smtClean="0"/>
              <a:t>14/06/1440</a:t>
            </a:fld>
            <a:endParaRPr lang="fa-IR"/>
          </a:p>
        </p:txBody>
      </p:sp>
      <p:sp>
        <p:nvSpPr>
          <p:cNvPr id="1029" name="Rectangle 5"/>
          <p:cNvSpPr>
            <a:spLocks noGrp="1" noChangeArrowheads="1"/>
          </p:cNvSpPr>
          <p:nvPr>
            <p:ph type="ftr" sz="quarter" idx="3"/>
          </p:nvPr>
        </p:nvSpPr>
        <p:spPr bwMode="auto">
          <a:xfrm>
            <a:off x="32766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fa-IR"/>
          </a:p>
        </p:txBody>
      </p:sp>
      <p:sp>
        <p:nvSpPr>
          <p:cNvPr id="1030" name="Rectangle 6"/>
          <p:cNvSpPr>
            <a:spLocks noGrp="1" noChangeArrowheads="1"/>
          </p:cNvSpPr>
          <p:nvPr>
            <p:ph type="sldNum" sz="quarter" idx="4"/>
          </p:nvPr>
        </p:nvSpPr>
        <p:spPr bwMode="auto">
          <a:xfrm>
            <a:off x="67056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4D2D9F96-FDCE-4F78-94C3-122BD88D04C0}" type="slidenum">
              <a:rPr lang="fa-IR" smtClean="0"/>
              <a:t>‹#›</a:t>
            </a:fld>
            <a:endParaRPr lang="fa-IR"/>
          </a:p>
        </p:txBody>
      </p:sp>
    </p:spTree>
    <p:extLst>
      <p:ext uri="{BB962C8B-B14F-4D97-AF65-F5344CB8AC3E}">
        <p14:creationId xmlns:p14="http://schemas.microsoft.com/office/powerpoint/2010/main" val="1120299470"/>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rtl="1" eaLnBrk="1" fontAlgn="base" hangingPunct="1">
        <a:spcBef>
          <a:spcPct val="0"/>
        </a:spcBef>
        <a:spcAft>
          <a:spcPct val="0"/>
        </a:spcAft>
        <a:defRPr sz="4400" kern="1200">
          <a:solidFill>
            <a:schemeClr val="tx2"/>
          </a:solidFill>
          <a:latin typeface="+mj-lt"/>
          <a:ea typeface="+mj-ea"/>
          <a:cs typeface="+mj-cs"/>
        </a:defRPr>
      </a:lvl1pPr>
      <a:lvl2pPr algn="ctr" rtl="1" eaLnBrk="1" fontAlgn="base" hangingPunct="1">
        <a:spcBef>
          <a:spcPct val="0"/>
        </a:spcBef>
        <a:spcAft>
          <a:spcPct val="0"/>
        </a:spcAft>
        <a:defRPr sz="4400">
          <a:solidFill>
            <a:schemeClr val="tx2"/>
          </a:solidFill>
          <a:latin typeface="Times New Roman" panose="02020603050405020304" pitchFamily="18" charset="0"/>
        </a:defRPr>
      </a:lvl2pPr>
      <a:lvl3pPr algn="ctr" rtl="1" eaLnBrk="1" fontAlgn="base" hangingPunct="1">
        <a:spcBef>
          <a:spcPct val="0"/>
        </a:spcBef>
        <a:spcAft>
          <a:spcPct val="0"/>
        </a:spcAft>
        <a:defRPr sz="4400">
          <a:solidFill>
            <a:schemeClr val="tx2"/>
          </a:solidFill>
          <a:latin typeface="Times New Roman" panose="02020603050405020304" pitchFamily="18" charset="0"/>
        </a:defRPr>
      </a:lvl3pPr>
      <a:lvl4pPr algn="ctr" rtl="1" eaLnBrk="1" fontAlgn="base" hangingPunct="1">
        <a:spcBef>
          <a:spcPct val="0"/>
        </a:spcBef>
        <a:spcAft>
          <a:spcPct val="0"/>
        </a:spcAft>
        <a:defRPr sz="4400">
          <a:solidFill>
            <a:schemeClr val="tx2"/>
          </a:solidFill>
          <a:latin typeface="Times New Roman" panose="02020603050405020304" pitchFamily="18" charset="0"/>
        </a:defRPr>
      </a:lvl4pPr>
      <a:lvl5pPr algn="ctr" rtl="1" eaLnBrk="1" fontAlgn="base" hangingPunct="1">
        <a:spcBef>
          <a:spcPct val="0"/>
        </a:spcBef>
        <a:spcAft>
          <a:spcPct val="0"/>
        </a:spcAft>
        <a:defRPr sz="4400">
          <a:solidFill>
            <a:schemeClr val="tx2"/>
          </a:solidFill>
          <a:latin typeface="Times New Roman" panose="02020603050405020304" pitchFamily="18" charset="0"/>
        </a:defRPr>
      </a:lvl5pPr>
      <a:lvl6pPr marL="457189" algn="ctr" rtl="1" eaLnBrk="1" fontAlgn="base" hangingPunct="1">
        <a:spcBef>
          <a:spcPct val="0"/>
        </a:spcBef>
        <a:spcAft>
          <a:spcPct val="0"/>
        </a:spcAft>
        <a:defRPr sz="4400">
          <a:solidFill>
            <a:schemeClr val="tx2"/>
          </a:solidFill>
          <a:latin typeface="Times New Roman" panose="02020603050405020304" pitchFamily="18" charset="0"/>
        </a:defRPr>
      </a:lvl6pPr>
      <a:lvl7pPr marL="914378" algn="ctr" rtl="1" eaLnBrk="1" fontAlgn="base" hangingPunct="1">
        <a:spcBef>
          <a:spcPct val="0"/>
        </a:spcBef>
        <a:spcAft>
          <a:spcPct val="0"/>
        </a:spcAft>
        <a:defRPr sz="4400">
          <a:solidFill>
            <a:schemeClr val="tx2"/>
          </a:solidFill>
          <a:latin typeface="Times New Roman" panose="02020603050405020304" pitchFamily="18" charset="0"/>
        </a:defRPr>
      </a:lvl7pPr>
      <a:lvl8pPr marL="1371566" algn="ctr" rtl="1" eaLnBrk="1" fontAlgn="base" hangingPunct="1">
        <a:spcBef>
          <a:spcPct val="0"/>
        </a:spcBef>
        <a:spcAft>
          <a:spcPct val="0"/>
        </a:spcAft>
        <a:defRPr sz="4400">
          <a:solidFill>
            <a:schemeClr val="tx2"/>
          </a:solidFill>
          <a:latin typeface="Times New Roman" panose="02020603050405020304" pitchFamily="18" charset="0"/>
        </a:defRPr>
      </a:lvl8pPr>
      <a:lvl9pPr marL="1828754" algn="ctr" rtl="1" eaLnBrk="1" fontAlgn="base" hangingPunct="1">
        <a:spcBef>
          <a:spcPct val="0"/>
        </a:spcBef>
        <a:spcAft>
          <a:spcPct val="0"/>
        </a:spcAft>
        <a:defRPr sz="4400">
          <a:solidFill>
            <a:schemeClr val="tx2"/>
          </a:solidFill>
          <a:latin typeface="Times New Roman" panose="02020603050405020304" pitchFamily="18" charset="0"/>
        </a:defRPr>
      </a:lvl9pPr>
    </p:titleStyle>
    <p:bodyStyle>
      <a:lvl1pPr marL="342892" indent="-342892" algn="r" rtl="1" eaLnBrk="1" fontAlgn="base" hangingPunct="1">
        <a:spcBef>
          <a:spcPct val="20000"/>
        </a:spcBef>
        <a:spcAft>
          <a:spcPct val="0"/>
        </a:spcAft>
        <a:buChar char="•"/>
        <a:defRPr sz="3200" kern="1200">
          <a:solidFill>
            <a:schemeClr val="tx1"/>
          </a:solidFill>
          <a:latin typeface="+mn-lt"/>
          <a:ea typeface="+mn-ea"/>
          <a:cs typeface="+mn-cs"/>
        </a:defRPr>
      </a:lvl1pPr>
      <a:lvl2pPr marL="742931" indent="-285743" algn="r" rtl="1" eaLnBrk="1" fontAlgn="base" hangingPunct="1">
        <a:spcBef>
          <a:spcPct val="20000"/>
        </a:spcBef>
        <a:spcAft>
          <a:spcPct val="0"/>
        </a:spcAft>
        <a:buChar char="–"/>
        <a:defRPr sz="2800" kern="1200">
          <a:solidFill>
            <a:schemeClr val="tx1"/>
          </a:solidFill>
          <a:latin typeface="+mn-lt"/>
          <a:ea typeface="+mn-ea"/>
          <a:cs typeface="+mn-cs"/>
        </a:defRPr>
      </a:lvl2pPr>
      <a:lvl3pPr marL="1142972" indent="-228594" algn="r" rtl="1" eaLnBrk="1" fontAlgn="base" hangingPunct="1">
        <a:spcBef>
          <a:spcPct val="20000"/>
        </a:spcBef>
        <a:spcAft>
          <a:spcPct val="0"/>
        </a:spcAft>
        <a:buChar char="•"/>
        <a:defRPr sz="2400" kern="1200">
          <a:solidFill>
            <a:schemeClr val="tx1"/>
          </a:solidFill>
          <a:latin typeface="+mn-lt"/>
          <a:ea typeface="+mn-ea"/>
          <a:cs typeface="+mn-cs"/>
        </a:defRPr>
      </a:lvl3pPr>
      <a:lvl4pPr marL="1600160" indent="-228594" algn="r" rtl="1" eaLnBrk="1" fontAlgn="base" hangingPunct="1">
        <a:spcBef>
          <a:spcPct val="20000"/>
        </a:spcBef>
        <a:spcAft>
          <a:spcPct val="0"/>
        </a:spcAft>
        <a:buChar char="–"/>
        <a:defRPr sz="2000" kern="1200">
          <a:solidFill>
            <a:schemeClr val="tx1"/>
          </a:solidFill>
          <a:latin typeface="+mn-lt"/>
          <a:ea typeface="+mn-ea"/>
          <a:cs typeface="+mn-cs"/>
        </a:defRPr>
      </a:lvl4pPr>
      <a:lvl5pPr marL="2057348" indent="-228594" algn="r" rtl="1" eaLnBrk="1" fontAlgn="base" hangingPunct="1">
        <a:spcBef>
          <a:spcPct val="20000"/>
        </a:spcBef>
        <a:spcAft>
          <a:spcPct val="0"/>
        </a:spcAft>
        <a:buChar char="»"/>
        <a:defRPr sz="2000" kern="1200">
          <a:solidFill>
            <a:schemeClr val="tx1"/>
          </a:solidFill>
          <a:latin typeface="+mn-lt"/>
          <a:ea typeface="+mn-ea"/>
          <a:cs typeface="+mn-cs"/>
        </a:defRPr>
      </a:lvl5pPr>
      <a:lvl6pPr marL="2514537" indent="-228594" algn="r" defTabSz="914378"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r" defTabSz="914378"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5" indent="-228594" algn="r" defTabSz="914378"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r" defTabSz="914378"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a-IR"/>
      </a:defPPr>
      <a:lvl1pPr marL="0" algn="r" defTabSz="914378" rtl="1" eaLnBrk="1" latinLnBrk="0" hangingPunct="1">
        <a:defRPr sz="1800" kern="1200">
          <a:solidFill>
            <a:schemeClr val="tx1"/>
          </a:solidFill>
          <a:latin typeface="+mn-lt"/>
          <a:ea typeface="+mn-ea"/>
          <a:cs typeface="+mn-cs"/>
        </a:defRPr>
      </a:lvl1pPr>
      <a:lvl2pPr marL="457189" algn="r" defTabSz="914378" rtl="1" eaLnBrk="1" latinLnBrk="0" hangingPunct="1">
        <a:defRPr sz="1800" kern="1200">
          <a:solidFill>
            <a:schemeClr val="tx1"/>
          </a:solidFill>
          <a:latin typeface="+mn-lt"/>
          <a:ea typeface="+mn-ea"/>
          <a:cs typeface="+mn-cs"/>
        </a:defRPr>
      </a:lvl2pPr>
      <a:lvl3pPr marL="914378" algn="r" defTabSz="914378" rtl="1" eaLnBrk="1" latinLnBrk="0" hangingPunct="1">
        <a:defRPr sz="1800" kern="1200">
          <a:solidFill>
            <a:schemeClr val="tx1"/>
          </a:solidFill>
          <a:latin typeface="+mn-lt"/>
          <a:ea typeface="+mn-ea"/>
          <a:cs typeface="+mn-cs"/>
        </a:defRPr>
      </a:lvl3pPr>
      <a:lvl4pPr marL="1371566" algn="r" defTabSz="914378" rtl="1" eaLnBrk="1" latinLnBrk="0" hangingPunct="1">
        <a:defRPr sz="1800" kern="1200">
          <a:solidFill>
            <a:schemeClr val="tx1"/>
          </a:solidFill>
          <a:latin typeface="+mn-lt"/>
          <a:ea typeface="+mn-ea"/>
          <a:cs typeface="+mn-cs"/>
        </a:defRPr>
      </a:lvl4pPr>
      <a:lvl5pPr marL="1828754" algn="r" defTabSz="914378" rtl="1" eaLnBrk="1" latinLnBrk="0" hangingPunct="1">
        <a:defRPr sz="1800" kern="1200">
          <a:solidFill>
            <a:schemeClr val="tx1"/>
          </a:solidFill>
          <a:latin typeface="+mn-lt"/>
          <a:ea typeface="+mn-ea"/>
          <a:cs typeface="+mn-cs"/>
        </a:defRPr>
      </a:lvl5pPr>
      <a:lvl6pPr marL="2285943" algn="r" defTabSz="914378" rtl="1" eaLnBrk="1" latinLnBrk="0" hangingPunct="1">
        <a:defRPr sz="1800" kern="1200">
          <a:solidFill>
            <a:schemeClr val="tx1"/>
          </a:solidFill>
          <a:latin typeface="+mn-lt"/>
          <a:ea typeface="+mn-ea"/>
          <a:cs typeface="+mn-cs"/>
        </a:defRPr>
      </a:lvl6pPr>
      <a:lvl7pPr marL="2743132" algn="r" defTabSz="914378" rtl="1" eaLnBrk="1" latinLnBrk="0" hangingPunct="1">
        <a:defRPr sz="1800" kern="1200">
          <a:solidFill>
            <a:schemeClr val="tx1"/>
          </a:solidFill>
          <a:latin typeface="+mn-lt"/>
          <a:ea typeface="+mn-ea"/>
          <a:cs typeface="+mn-cs"/>
        </a:defRPr>
      </a:lvl7pPr>
      <a:lvl8pPr marL="3200320" algn="r" defTabSz="914378" rtl="1" eaLnBrk="1" latinLnBrk="0" hangingPunct="1">
        <a:defRPr sz="1800" kern="1200">
          <a:solidFill>
            <a:schemeClr val="tx1"/>
          </a:solidFill>
          <a:latin typeface="+mn-lt"/>
          <a:ea typeface="+mn-ea"/>
          <a:cs typeface="+mn-cs"/>
        </a:defRPr>
      </a:lvl8pPr>
      <a:lvl9pPr marL="3657509" algn="r" defTabSz="914378" rtl="1"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1" y="365129"/>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1"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1" y="6356355"/>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783C07-BBD4-4EA4-ADFE-9213E624490F}" type="datetimeFigureOut">
              <a:rPr lang="fa-IR" smtClean="0"/>
              <a:t>14/06/1440</a:t>
            </a:fld>
            <a:endParaRPr lang="fa-IR"/>
          </a:p>
        </p:txBody>
      </p:sp>
      <p:sp>
        <p:nvSpPr>
          <p:cNvPr id="5" name="Footer Placeholder 4"/>
          <p:cNvSpPr>
            <a:spLocks noGrp="1"/>
          </p:cNvSpPr>
          <p:nvPr>
            <p:ph type="ftr" sz="quarter" idx="3"/>
          </p:nvPr>
        </p:nvSpPr>
        <p:spPr>
          <a:xfrm>
            <a:off x="3028951" y="6356355"/>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6457951" y="6356355"/>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2D9F96-FDCE-4F78-94C3-122BD88D04C0}" type="slidenum">
              <a:rPr lang="fa-IR" smtClean="0"/>
              <a:t>‹#›</a:t>
            </a:fld>
            <a:endParaRPr lang="fa-IR"/>
          </a:p>
        </p:txBody>
      </p:sp>
    </p:spTree>
    <p:extLst>
      <p:ext uri="{BB962C8B-B14F-4D97-AF65-F5344CB8AC3E}">
        <p14:creationId xmlns:p14="http://schemas.microsoft.com/office/powerpoint/2010/main" val="8036348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355"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588" indent="-228588" algn="r" defTabSz="914355"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66" indent="-228588" algn="r" defTabSz="914355"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44" indent="-228588" algn="r" defTabSz="914355"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20"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97"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474"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355" rtl="1" eaLnBrk="1" latinLnBrk="0" hangingPunct="1">
        <a:defRPr sz="1800" kern="1200">
          <a:solidFill>
            <a:schemeClr val="tx1"/>
          </a:solidFill>
          <a:latin typeface="+mn-lt"/>
          <a:ea typeface="+mn-ea"/>
          <a:cs typeface="+mn-cs"/>
        </a:defRPr>
      </a:lvl1pPr>
      <a:lvl2pPr marL="457178" algn="r" defTabSz="914355" rtl="1" eaLnBrk="1" latinLnBrk="0" hangingPunct="1">
        <a:defRPr sz="1800" kern="1200">
          <a:solidFill>
            <a:schemeClr val="tx1"/>
          </a:solidFill>
          <a:latin typeface="+mn-lt"/>
          <a:ea typeface="+mn-ea"/>
          <a:cs typeface="+mn-cs"/>
        </a:defRPr>
      </a:lvl2pPr>
      <a:lvl3pPr marL="914355" algn="r" defTabSz="914355" rtl="1" eaLnBrk="1" latinLnBrk="0" hangingPunct="1">
        <a:defRPr sz="1800" kern="1200">
          <a:solidFill>
            <a:schemeClr val="tx1"/>
          </a:solidFill>
          <a:latin typeface="+mn-lt"/>
          <a:ea typeface="+mn-ea"/>
          <a:cs typeface="+mn-cs"/>
        </a:defRPr>
      </a:lvl3pPr>
      <a:lvl4pPr marL="1371532" algn="r" defTabSz="914355" rtl="1" eaLnBrk="1" latinLnBrk="0" hangingPunct="1">
        <a:defRPr sz="1800" kern="1200">
          <a:solidFill>
            <a:schemeClr val="tx1"/>
          </a:solidFill>
          <a:latin typeface="+mn-lt"/>
          <a:ea typeface="+mn-ea"/>
          <a:cs typeface="+mn-cs"/>
        </a:defRPr>
      </a:lvl4pPr>
      <a:lvl5pPr marL="1828709" algn="r" defTabSz="914355" rtl="1" eaLnBrk="1" latinLnBrk="0" hangingPunct="1">
        <a:defRPr sz="1800" kern="1200">
          <a:solidFill>
            <a:schemeClr val="tx1"/>
          </a:solidFill>
          <a:latin typeface="+mn-lt"/>
          <a:ea typeface="+mn-ea"/>
          <a:cs typeface="+mn-cs"/>
        </a:defRPr>
      </a:lvl5pPr>
      <a:lvl6pPr marL="2285886" algn="r" defTabSz="914355" rtl="1" eaLnBrk="1" latinLnBrk="0" hangingPunct="1">
        <a:defRPr sz="1800" kern="1200">
          <a:solidFill>
            <a:schemeClr val="tx1"/>
          </a:solidFill>
          <a:latin typeface="+mn-lt"/>
          <a:ea typeface="+mn-ea"/>
          <a:cs typeface="+mn-cs"/>
        </a:defRPr>
      </a:lvl6pPr>
      <a:lvl7pPr marL="2743064" algn="r" defTabSz="914355" rtl="1" eaLnBrk="1" latinLnBrk="0" hangingPunct="1">
        <a:defRPr sz="1800" kern="1200">
          <a:solidFill>
            <a:schemeClr val="tx1"/>
          </a:solidFill>
          <a:latin typeface="+mn-lt"/>
          <a:ea typeface="+mn-ea"/>
          <a:cs typeface="+mn-cs"/>
        </a:defRPr>
      </a:lvl7pPr>
      <a:lvl8pPr marL="3200240" algn="r" defTabSz="914355" rtl="1" eaLnBrk="1" latinLnBrk="0" hangingPunct="1">
        <a:defRPr sz="1800" kern="1200">
          <a:solidFill>
            <a:schemeClr val="tx1"/>
          </a:solidFill>
          <a:latin typeface="+mn-lt"/>
          <a:ea typeface="+mn-ea"/>
          <a:cs typeface="+mn-cs"/>
        </a:defRPr>
      </a:lvl8pPr>
      <a:lvl9pPr marL="3657418" algn="r" defTabSz="914355" rtl="1"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524000" y="1371600"/>
            <a:ext cx="7010400" cy="83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fa-IR" smtClean="0"/>
              <a:t>Click to edit Master title style</a:t>
            </a:r>
          </a:p>
        </p:txBody>
      </p:sp>
      <p:sp>
        <p:nvSpPr>
          <p:cNvPr id="1027" name="Rectangle 3"/>
          <p:cNvSpPr>
            <a:spLocks noGrp="1" noChangeArrowheads="1"/>
          </p:cNvSpPr>
          <p:nvPr>
            <p:ph type="body" idx="1"/>
          </p:nvPr>
        </p:nvSpPr>
        <p:spPr bwMode="auto">
          <a:xfrm>
            <a:off x="1524000" y="2438400"/>
            <a:ext cx="7010400" cy="289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fa-IR" smtClean="0"/>
              <a:t>Click to edit Master text styles</a:t>
            </a:r>
          </a:p>
          <a:p>
            <a:pPr lvl="1"/>
            <a:r>
              <a:rPr lang="en-US" altLang="fa-IR" smtClean="0"/>
              <a:t>Second level</a:t>
            </a:r>
          </a:p>
          <a:p>
            <a:pPr lvl="2"/>
            <a:r>
              <a:rPr lang="en-US" altLang="fa-IR" smtClean="0"/>
              <a:t>Third level</a:t>
            </a:r>
          </a:p>
          <a:p>
            <a:pPr lvl="3"/>
            <a:r>
              <a:rPr lang="en-US" altLang="fa-IR" smtClean="0"/>
              <a:t>Fourth level</a:t>
            </a:r>
          </a:p>
          <a:p>
            <a:pPr lvl="4"/>
            <a:r>
              <a:rPr lang="en-US" altLang="fa-IR" smtClean="0"/>
              <a:t>Fifth level</a:t>
            </a:r>
          </a:p>
        </p:txBody>
      </p:sp>
      <p:sp>
        <p:nvSpPr>
          <p:cNvPr id="1028" name="Rectangle 4"/>
          <p:cNvSpPr>
            <a:spLocks noGrp="1" noChangeArrowheads="1"/>
          </p:cNvSpPr>
          <p:nvPr>
            <p:ph type="dt" sz="half" idx="2"/>
          </p:nvPr>
        </p:nvSpPr>
        <p:spPr bwMode="auto">
          <a:xfrm>
            <a:off x="8382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fld id="{E2783C07-BBD4-4EA4-ADFE-9213E624490F}" type="datetimeFigureOut">
              <a:rPr lang="fa-IR" smtClean="0"/>
              <a:t>14/06/1440</a:t>
            </a:fld>
            <a:endParaRPr lang="fa-IR"/>
          </a:p>
        </p:txBody>
      </p:sp>
      <p:sp>
        <p:nvSpPr>
          <p:cNvPr id="1029" name="Rectangle 5"/>
          <p:cNvSpPr>
            <a:spLocks noGrp="1" noChangeArrowheads="1"/>
          </p:cNvSpPr>
          <p:nvPr>
            <p:ph type="ftr" sz="quarter" idx="3"/>
          </p:nvPr>
        </p:nvSpPr>
        <p:spPr bwMode="auto">
          <a:xfrm>
            <a:off x="32766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fa-IR"/>
          </a:p>
        </p:txBody>
      </p:sp>
      <p:sp>
        <p:nvSpPr>
          <p:cNvPr id="1030" name="Rectangle 6"/>
          <p:cNvSpPr>
            <a:spLocks noGrp="1" noChangeArrowheads="1"/>
          </p:cNvSpPr>
          <p:nvPr>
            <p:ph type="sldNum" sz="quarter" idx="4"/>
          </p:nvPr>
        </p:nvSpPr>
        <p:spPr bwMode="auto">
          <a:xfrm>
            <a:off x="67056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4D2D9F96-FDCE-4F78-94C3-122BD88D04C0}" type="slidenum">
              <a:rPr lang="fa-IR" smtClean="0"/>
              <a:t>‹#›</a:t>
            </a:fld>
            <a:endParaRPr lang="fa-IR"/>
          </a:p>
        </p:txBody>
      </p:sp>
    </p:spTree>
    <p:extLst>
      <p:ext uri="{BB962C8B-B14F-4D97-AF65-F5344CB8AC3E}">
        <p14:creationId xmlns:p14="http://schemas.microsoft.com/office/powerpoint/2010/main" val="4108612405"/>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ctr" rtl="1" eaLnBrk="1" fontAlgn="base" hangingPunct="1">
        <a:spcBef>
          <a:spcPct val="0"/>
        </a:spcBef>
        <a:spcAft>
          <a:spcPct val="0"/>
        </a:spcAft>
        <a:defRPr sz="4400" kern="1200">
          <a:solidFill>
            <a:schemeClr val="tx2"/>
          </a:solidFill>
          <a:latin typeface="+mj-lt"/>
          <a:ea typeface="+mj-ea"/>
          <a:cs typeface="+mj-cs"/>
        </a:defRPr>
      </a:lvl1pPr>
      <a:lvl2pPr algn="ctr" rtl="1" eaLnBrk="1" fontAlgn="base" hangingPunct="1">
        <a:spcBef>
          <a:spcPct val="0"/>
        </a:spcBef>
        <a:spcAft>
          <a:spcPct val="0"/>
        </a:spcAft>
        <a:defRPr sz="4400">
          <a:solidFill>
            <a:schemeClr val="tx2"/>
          </a:solidFill>
          <a:latin typeface="Times New Roman" panose="02020603050405020304" pitchFamily="18" charset="0"/>
        </a:defRPr>
      </a:lvl2pPr>
      <a:lvl3pPr algn="ctr" rtl="1" eaLnBrk="1" fontAlgn="base" hangingPunct="1">
        <a:spcBef>
          <a:spcPct val="0"/>
        </a:spcBef>
        <a:spcAft>
          <a:spcPct val="0"/>
        </a:spcAft>
        <a:defRPr sz="4400">
          <a:solidFill>
            <a:schemeClr val="tx2"/>
          </a:solidFill>
          <a:latin typeface="Times New Roman" panose="02020603050405020304" pitchFamily="18" charset="0"/>
        </a:defRPr>
      </a:lvl3pPr>
      <a:lvl4pPr algn="ctr" rtl="1" eaLnBrk="1" fontAlgn="base" hangingPunct="1">
        <a:spcBef>
          <a:spcPct val="0"/>
        </a:spcBef>
        <a:spcAft>
          <a:spcPct val="0"/>
        </a:spcAft>
        <a:defRPr sz="4400">
          <a:solidFill>
            <a:schemeClr val="tx2"/>
          </a:solidFill>
          <a:latin typeface="Times New Roman" panose="02020603050405020304" pitchFamily="18" charset="0"/>
        </a:defRPr>
      </a:lvl4pPr>
      <a:lvl5pPr algn="ctr" rtl="1" eaLnBrk="1" fontAlgn="base" hangingPunct="1">
        <a:spcBef>
          <a:spcPct val="0"/>
        </a:spcBef>
        <a:spcAft>
          <a:spcPct val="0"/>
        </a:spcAft>
        <a:defRPr sz="4400">
          <a:solidFill>
            <a:schemeClr val="tx2"/>
          </a:solidFill>
          <a:latin typeface="Times New Roman" panose="02020603050405020304" pitchFamily="18" charset="0"/>
        </a:defRPr>
      </a:lvl5pPr>
      <a:lvl6pPr marL="457189" algn="ctr" rtl="1" eaLnBrk="1" fontAlgn="base" hangingPunct="1">
        <a:spcBef>
          <a:spcPct val="0"/>
        </a:spcBef>
        <a:spcAft>
          <a:spcPct val="0"/>
        </a:spcAft>
        <a:defRPr sz="4400">
          <a:solidFill>
            <a:schemeClr val="tx2"/>
          </a:solidFill>
          <a:latin typeface="Times New Roman" panose="02020603050405020304" pitchFamily="18" charset="0"/>
        </a:defRPr>
      </a:lvl6pPr>
      <a:lvl7pPr marL="914378" algn="ctr" rtl="1" eaLnBrk="1" fontAlgn="base" hangingPunct="1">
        <a:spcBef>
          <a:spcPct val="0"/>
        </a:spcBef>
        <a:spcAft>
          <a:spcPct val="0"/>
        </a:spcAft>
        <a:defRPr sz="4400">
          <a:solidFill>
            <a:schemeClr val="tx2"/>
          </a:solidFill>
          <a:latin typeface="Times New Roman" panose="02020603050405020304" pitchFamily="18" charset="0"/>
        </a:defRPr>
      </a:lvl7pPr>
      <a:lvl8pPr marL="1371566" algn="ctr" rtl="1" eaLnBrk="1" fontAlgn="base" hangingPunct="1">
        <a:spcBef>
          <a:spcPct val="0"/>
        </a:spcBef>
        <a:spcAft>
          <a:spcPct val="0"/>
        </a:spcAft>
        <a:defRPr sz="4400">
          <a:solidFill>
            <a:schemeClr val="tx2"/>
          </a:solidFill>
          <a:latin typeface="Times New Roman" panose="02020603050405020304" pitchFamily="18" charset="0"/>
        </a:defRPr>
      </a:lvl8pPr>
      <a:lvl9pPr marL="1828754" algn="ctr" rtl="1" eaLnBrk="1" fontAlgn="base" hangingPunct="1">
        <a:spcBef>
          <a:spcPct val="0"/>
        </a:spcBef>
        <a:spcAft>
          <a:spcPct val="0"/>
        </a:spcAft>
        <a:defRPr sz="4400">
          <a:solidFill>
            <a:schemeClr val="tx2"/>
          </a:solidFill>
          <a:latin typeface="Times New Roman" panose="02020603050405020304" pitchFamily="18" charset="0"/>
        </a:defRPr>
      </a:lvl9pPr>
    </p:titleStyle>
    <p:bodyStyle>
      <a:lvl1pPr marL="342892" indent="-342892" algn="r" rtl="1" eaLnBrk="1" fontAlgn="base" hangingPunct="1">
        <a:spcBef>
          <a:spcPct val="20000"/>
        </a:spcBef>
        <a:spcAft>
          <a:spcPct val="0"/>
        </a:spcAft>
        <a:buChar char="•"/>
        <a:defRPr sz="3200" kern="1200">
          <a:solidFill>
            <a:schemeClr val="tx1"/>
          </a:solidFill>
          <a:latin typeface="+mn-lt"/>
          <a:ea typeface="+mn-ea"/>
          <a:cs typeface="+mn-cs"/>
        </a:defRPr>
      </a:lvl1pPr>
      <a:lvl2pPr marL="742931" indent="-285743" algn="r" rtl="1" eaLnBrk="1" fontAlgn="base" hangingPunct="1">
        <a:spcBef>
          <a:spcPct val="20000"/>
        </a:spcBef>
        <a:spcAft>
          <a:spcPct val="0"/>
        </a:spcAft>
        <a:buChar char="–"/>
        <a:defRPr sz="2800" kern="1200">
          <a:solidFill>
            <a:schemeClr val="tx1"/>
          </a:solidFill>
          <a:latin typeface="+mn-lt"/>
          <a:ea typeface="+mn-ea"/>
          <a:cs typeface="+mn-cs"/>
        </a:defRPr>
      </a:lvl2pPr>
      <a:lvl3pPr marL="1142972" indent="-228594" algn="r" rtl="1" eaLnBrk="1" fontAlgn="base" hangingPunct="1">
        <a:spcBef>
          <a:spcPct val="20000"/>
        </a:spcBef>
        <a:spcAft>
          <a:spcPct val="0"/>
        </a:spcAft>
        <a:buChar char="•"/>
        <a:defRPr sz="2400" kern="1200">
          <a:solidFill>
            <a:schemeClr val="tx1"/>
          </a:solidFill>
          <a:latin typeface="+mn-lt"/>
          <a:ea typeface="+mn-ea"/>
          <a:cs typeface="+mn-cs"/>
        </a:defRPr>
      </a:lvl3pPr>
      <a:lvl4pPr marL="1600160" indent="-228594" algn="r" rtl="1" eaLnBrk="1" fontAlgn="base" hangingPunct="1">
        <a:spcBef>
          <a:spcPct val="20000"/>
        </a:spcBef>
        <a:spcAft>
          <a:spcPct val="0"/>
        </a:spcAft>
        <a:buChar char="–"/>
        <a:defRPr sz="2000" kern="1200">
          <a:solidFill>
            <a:schemeClr val="tx1"/>
          </a:solidFill>
          <a:latin typeface="+mn-lt"/>
          <a:ea typeface="+mn-ea"/>
          <a:cs typeface="+mn-cs"/>
        </a:defRPr>
      </a:lvl4pPr>
      <a:lvl5pPr marL="2057348" indent="-228594" algn="r" rtl="1" eaLnBrk="1" fontAlgn="base" hangingPunct="1">
        <a:spcBef>
          <a:spcPct val="20000"/>
        </a:spcBef>
        <a:spcAft>
          <a:spcPct val="0"/>
        </a:spcAft>
        <a:buChar char="»"/>
        <a:defRPr sz="2000" kern="1200">
          <a:solidFill>
            <a:schemeClr val="tx1"/>
          </a:solidFill>
          <a:latin typeface="+mn-lt"/>
          <a:ea typeface="+mn-ea"/>
          <a:cs typeface="+mn-cs"/>
        </a:defRPr>
      </a:lvl5pPr>
      <a:lvl6pPr marL="2514537" indent="-228594" algn="r" defTabSz="914378"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r" defTabSz="914378"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5" indent="-228594" algn="r" defTabSz="914378"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r" defTabSz="914378"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a-IR"/>
      </a:defPPr>
      <a:lvl1pPr marL="0" algn="r" defTabSz="914378" rtl="1" eaLnBrk="1" latinLnBrk="0" hangingPunct="1">
        <a:defRPr sz="1800" kern="1200">
          <a:solidFill>
            <a:schemeClr val="tx1"/>
          </a:solidFill>
          <a:latin typeface="+mn-lt"/>
          <a:ea typeface="+mn-ea"/>
          <a:cs typeface="+mn-cs"/>
        </a:defRPr>
      </a:lvl1pPr>
      <a:lvl2pPr marL="457189" algn="r" defTabSz="914378" rtl="1" eaLnBrk="1" latinLnBrk="0" hangingPunct="1">
        <a:defRPr sz="1800" kern="1200">
          <a:solidFill>
            <a:schemeClr val="tx1"/>
          </a:solidFill>
          <a:latin typeface="+mn-lt"/>
          <a:ea typeface="+mn-ea"/>
          <a:cs typeface="+mn-cs"/>
        </a:defRPr>
      </a:lvl2pPr>
      <a:lvl3pPr marL="914378" algn="r" defTabSz="914378" rtl="1" eaLnBrk="1" latinLnBrk="0" hangingPunct="1">
        <a:defRPr sz="1800" kern="1200">
          <a:solidFill>
            <a:schemeClr val="tx1"/>
          </a:solidFill>
          <a:latin typeface="+mn-lt"/>
          <a:ea typeface="+mn-ea"/>
          <a:cs typeface="+mn-cs"/>
        </a:defRPr>
      </a:lvl3pPr>
      <a:lvl4pPr marL="1371566" algn="r" defTabSz="914378" rtl="1" eaLnBrk="1" latinLnBrk="0" hangingPunct="1">
        <a:defRPr sz="1800" kern="1200">
          <a:solidFill>
            <a:schemeClr val="tx1"/>
          </a:solidFill>
          <a:latin typeface="+mn-lt"/>
          <a:ea typeface="+mn-ea"/>
          <a:cs typeface="+mn-cs"/>
        </a:defRPr>
      </a:lvl4pPr>
      <a:lvl5pPr marL="1828754" algn="r" defTabSz="914378" rtl="1" eaLnBrk="1" latinLnBrk="0" hangingPunct="1">
        <a:defRPr sz="1800" kern="1200">
          <a:solidFill>
            <a:schemeClr val="tx1"/>
          </a:solidFill>
          <a:latin typeface="+mn-lt"/>
          <a:ea typeface="+mn-ea"/>
          <a:cs typeface="+mn-cs"/>
        </a:defRPr>
      </a:lvl5pPr>
      <a:lvl6pPr marL="2285943" algn="r" defTabSz="914378" rtl="1" eaLnBrk="1" latinLnBrk="0" hangingPunct="1">
        <a:defRPr sz="1800" kern="1200">
          <a:solidFill>
            <a:schemeClr val="tx1"/>
          </a:solidFill>
          <a:latin typeface="+mn-lt"/>
          <a:ea typeface="+mn-ea"/>
          <a:cs typeface="+mn-cs"/>
        </a:defRPr>
      </a:lvl6pPr>
      <a:lvl7pPr marL="2743132" algn="r" defTabSz="914378" rtl="1" eaLnBrk="1" latinLnBrk="0" hangingPunct="1">
        <a:defRPr sz="1800" kern="1200">
          <a:solidFill>
            <a:schemeClr val="tx1"/>
          </a:solidFill>
          <a:latin typeface="+mn-lt"/>
          <a:ea typeface="+mn-ea"/>
          <a:cs typeface="+mn-cs"/>
        </a:defRPr>
      </a:lvl7pPr>
      <a:lvl8pPr marL="3200320" algn="r" defTabSz="914378" rtl="1" eaLnBrk="1" latinLnBrk="0" hangingPunct="1">
        <a:defRPr sz="1800" kern="1200">
          <a:solidFill>
            <a:schemeClr val="tx1"/>
          </a:solidFill>
          <a:latin typeface="+mn-lt"/>
          <a:ea typeface="+mn-ea"/>
          <a:cs typeface="+mn-cs"/>
        </a:defRPr>
      </a:lvl8pPr>
      <a:lvl9pPr marL="3657509" algn="r" defTabSz="914378" rtl="1"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86"/>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1"/>
            <a:ext cx="6589200"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942418" y="2133600"/>
            <a:ext cx="6591985"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772401" y="6135092"/>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E2783C07-BBD4-4EA4-ADFE-9213E624490F}" type="datetimeFigureOut">
              <a:rPr lang="fa-IR" smtClean="0"/>
              <a:t>14/06/1440</a:t>
            </a:fld>
            <a:endParaRPr lang="fa-IR"/>
          </a:p>
        </p:txBody>
      </p:sp>
      <p:sp>
        <p:nvSpPr>
          <p:cNvPr id="5" name="Footer Placeholder 4"/>
          <p:cNvSpPr>
            <a:spLocks noGrp="1"/>
          </p:cNvSpPr>
          <p:nvPr>
            <p:ph type="ftr" sz="quarter" idx="3"/>
          </p:nvPr>
        </p:nvSpPr>
        <p:spPr>
          <a:xfrm>
            <a:off x="1942415" y="6135812"/>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fa-IR"/>
          </a:p>
        </p:txBody>
      </p:sp>
      <p:sp>
        <p:nvSpPr>
          <p:cNvPr id="6" name="Slide Number Placeholder 5"/>
          <p:cNvSpPr>
            <a:spLocks noGrp="1"/>
          </p:cNvSpPr>
          <p:nvPr>
            <p:ph type="sldNum" sz="quarter" idx="4"/>
          </p:nvPr>
        </p:nvSpPr>
        <p:spPr bwMode="gray">
          <a:xfrm>
            <a:off x="511229" y="787785"/>
            <a:ext cx="584979" cy="365125"/>
          </a:xfrm>
          <a:prstGeom prst="rect">
            <a:avLst/>
          </a:prstGeom>
        </p:spPr>
        <p:txBody>
          <a:bodyPr vert="horz" lIns="91440" tIns="45720" rIns="91440" bIns="45720" rtlCol="0" anchor="ctr"/>
          <a:lstStyle>
            <a:lvl1pPr algn="r">
              <a:defRPr sz="2000">
                <a:solidFill>
                  <a:srgbClr val="FEFFFF"/>
                </a:solidFill>
              </a:defRPr>
            </a:lvl1pPr>
          </a:lstStyle>
          <a:p>
            <a:fld id="{4D2D9F96-FDCE-4F78-94C3-122BD88D04C0}" type="slidenum">
              <a:rPr lang="fa-IR" smtClean="0"/>
              <a:t>‹#›</a:t>
            </a:fld>
            <a:endParaRPr lang="fa-IR"/>
          </a:p>
        </p:txBody>
      </p:sp>
    </p:spTree>
    <p:extLst>
      <p:ext uri="{BB962C8B-B14F-4D97-AF65-F5344CB8AC3E}">
        <p14:creationId xmlns:p14="http://schemas.microsoft.com/office/powerpoint/2010/main" val="2394521876"/>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 id="2147483769" r:id="rId13"/>
    <p:sldLayoutId id="2147483770" r:id="rId14"/>
    <p:sldLayoutId id="2147483771" r:id="rId15"/>
    <p:sldLayoutId id="2147483772" r:id="rId16"/>
  </p:sldLayoutIdLst>
  <p:txStyles>
    <p:titleStyle>
      <a:lvl1pPr algn="l" defTabSz="457189" rtl="1" eaLnBrk="1" latinLnBrk="0" hangingPunct="1">
        <a:spcBef>
          <a:spcPct val="0"/>
        </a:spcBef>
        <a:buNone/>
        <a:defRPr sz="3600" kern="1200">
          <a:solidFill>
            <a:schemeClr val="tx1">
              <a:lumMod val="85000"/>
              <a:lumOff val="15000"/>
            </a:schemeClr>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42892" indent="-342892" algn="r" defTabSz="457189" rtl="1"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31" indent="-285743" algn="r" defTabSz="457189" rtl="1"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2972" indent="-228594" algn="r" defTabSz="457189" rtl="1"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160" indent="-228594" algn="r" defTabSz="457189"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348" indent="-228594" algn="r" defTabSz="457189"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537" indent="-228594" algn="r" defTabSz="457189"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726" indent="-228594" algn="r" defTabSz="457189"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8915" indent="-228594" algn="r" defTabSz="457189"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103" indent="-228594" algn="r" defTabSz="457189"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r" defTabSz="457189" rtl="1" eaLnBrk="1" latinLnBrk="0" hangingPunct="1">
        <a:defRPr sz="1800" kern="1200">
          <a:solidFill>
            <a:schemeClr val="tx1"/>
          </a:solidFill>
          <a:latin typeface="+mn-lt"/>
          <a:ea typeface="+mn-ea"/>
          <a:cs typeface="+mn-cs"/>
        </a:defRPr>
      </a:lvl1pPr>
      <a:lvl2pPr marL="457189" algn="r" defTabSz="457189" rtl="1" eaLnBrk="1" latinLnBrk="0" hangingPunct="1">
        <a:defRPr sz="1800" kern="1200">
          <a:solidFill>
            <a:schemeClr val="tx1"/>
          </a:solidFill>
          <a:latin typeface="+mn-lt"/>
          <a:ea typeface="+mn-ea"/>
          <a:cs typeface="+mn-cs"/>
        </a:defRPr>
      </a:lvl2pPr>
      <a:lvl3pPr marL="914378" algn="r" defTabSz="457189" rtl="1" eaLnBrk="1" latinLnBrk="0" hangingPunct="1">
        <a:defRPr sz="1800" kern="1200">
          <a:solidFill>
            <a:schemeClr val="tx1"/>
          </a:solidFill>
          <a:latin typeface="+mn-lt"/>
          <a:ea typeface="+mn-ea"/>
          <a:cs typeface="+mn-cs"/>
        </a:defRPr>
      </a:lvl3pPr>
      <a:lvl4pPr marL="1371566" algn="r" defTabSz="457189" rtl="1" eaLnBrk="1" latinLnBrk="0" hangingPunct="1">
        <a:defRPr sz="1800" kern="1200">
          <a:solidFill>
            <a:schemeClr val="tx1"/>
          </a:solidFill>
          <a:latin typeface="+mn-lt"/>
          <a:ea typeface="+mn-ea"/>
          <a:cs typeface="+mn-cs"/>
        </a:defRPr>
      </a:lvl4pPr>
      <a:lvl5pPr marL="1828754" algn="r" defTabSz="457189" rtl="1" eaLnBrk="1" latinLnBrk="0" hangingPunct="1">
        <a:defRPr sz="1800" kern="1200">
          <a:solidFill>
            <a:schemeClr val="tx1"/>
          </a:solidFill>
          <a:latin typeface="+mn-lt"/>
          <a:ea typeface="+mn-ea"/>
          <a:cs typeface="+mn-cs"/>
        </a:defRPr>
      </a:lvl5pPr>
      <a:lvl6pPr marL="2285943" algn="r" defTabSz="457189" rtl="1" eaLnBrk="1" latinLnBrk="0" hangingPunct="1">
        <a:defRPr sz="1800" kern="1200">
          <a:solidFill>
            <a:schemeClr val="tx1"/>
          </a:solidFill>
          <a:latin typeface="+mn-lt"/>
          <a:ea typeface="+mn-ea"/>
          <a:cs typeface="+mn-cs"/>
        </a:defRPr>
      </a:lvl6pPr>
      <a:lvl7pPr marL="2743132" algn="r" defTabSz="457189" rtl="1" eaLnBrk="1" latinLnBrk="0" hangingPunct="1">
        <a:defRPr sz="1800" kern="1200">
          <a:solidFill>
            <a:schemeClr val="tx1"/>
          </a:solidFill>
          <a:latin typeface="+mn-lt"/>
          <a:ea typeface="+mn-ea"/>
          <a:cs typeface="+mn-cs"/>
        </a:defRPr>
      </a:lvl7pPr>
      <a:lvl8pPr marL="3200320" algn="r" defTabSz="457189" rtl="1" eaLnBrk="1" latinLnBrk="0" hangingPunct="1">
        <a:defRPr sz="1800" kern="1200">
          <a:solidFill>
            <a:schemeClr val="tx1"/>
          </a:solidFill>
          <a:latin typeface="+mn-lt"/>
          <a:ea typeface="+mn-ea"/>
          <a:cs typeface="+mn-cs"/>
        </a:defRPr>
      </a:lvl8pPr>
      <a:lvl9pPr marL="3657509" algn="r" defTabSz="457189"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4.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5.wmf"/><Relationship Id="rId1" Type="http://schemas.openxmlformats.org/officeDocument/2006/relationships/slideLayout" Target="../slideLayouts/slideLayout29.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9.xml"/><Relationship Id="rId5" Type="http://schemas.openxmlformats.org/officeDocument/2006/relationships/image" Target="../media/image12.jpeg"/><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9.xml"/><Relationship Id="rId5" Type="http://schemas.openxmlformats.org/officeDocument/2006/relationships/image" Target="../media/image17.png"/><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9.xml"/><Relationship Id="rId4" Type="http://schemas.openxmlformats.org/officeDocument/2006/relationships/image" Target="../media/image20.jpeg"/></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9.xml"/><Relationship Id="rId4" Type="http://schemas.openxmlformats.org/officeDocument/2006/relationships/image" Target="../media/image23.jpeg"/></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29.xml"/><Relationship Id="rId4" Type="http://schemas.openxmlformats.org/officeDocument/2006/relationships/image" Target="../media/image26.jpeg"/></Relationships>
</file>

<file path=ppt/slides/_rels/slide1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9.xml"/><Relationship Id="rId4" Type="http://schemas.openxmlformats.org/officeDocument/2006/relationships/image" Target="../media/image33.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9.xml"/></Relationships>
</file>

<file path=ppt/slides/_rels/slide2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9.xml"/></Relationships>
</file>

<file path=ppt/slides/_rels/slide25.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29.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9.xml"/></Relationships>
</file>

<file path=ppt/slides/_rels/slide2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41.jpeg"/><Relationship Id="rId1" Type="http://schemas.openxmlformats.org/officeDocument/2006/relationships/slideLayout" Target="../slideLayouts/slideLayout29.xml"/></Relationships>
</file>

<file path=ppt/slides/_rels/slide2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9.xml"/></Relationships>
</file>

<file path=ppt/slides/_rels/slide3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9.xml"/></Relationships>
</file>

<file path=ppt/slides/_rels/slide3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8.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29.xml"/></Relationships>
</file>

<file path=ppt/slides/_rels/slide3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9.xml"/><Relationship Id="rId1" Type="http://schemas.openxmlformats.org/officeDocument/2006/relationships/vmlDrawing" Target="../drawings/vmlDrawing1.vml"/><Relationship Id="rId6" Type="http://schemas.openxmlformats.org/officeDocument/2006/relationships/image" Target="../media/image50.wmf"/><Relationship Id="rId5" Type="http://schemas.openxmlformats.org/officeDocument/2006/relationships/oleObject" Target="../embeddings/oleObject2.bin"/><Relationship Id="rId4" Type="http://schemas.openxmlformats.org/officeDocument/2006/relationships/image" Target="../media/image49.wmf"/></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9.xml"/><Relationship Id="rId1" Type="http://schemas.openxmlformats.org/officeDocument/2006/relationships/vmlDrawing" Target="../drawings/vmlDrawing2.vml"/><Relationship Id="rId6" Type="http://schemas.openxmlformats.org/officeDocument/2006/relationships/image" Target="../media/image52.png"/><Relationship Id="rId5" Type="http://schemas.openxmlformats.org/officeDocument/2006/relationships/oleObject" Target="../embeddings/oleObject4.bin"/><Relationship Id="rId4" Type="http://schemas.openxmlformats.org/officeDocument/2006/relationships/image" Target="../media/image51.png"/></Relationships>
</file>

<file path=ppt/slides/_rels/slide4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29.xml"/></Relationships>
</file>

<file path=ppt/slides/_rels/slide4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9.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5.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56.jpeg"/><Relationship Id="rId1" Type="http://schemas.openxmlformats.org/officeDocument/2006/relationships/slideLayout" Target="../slideLayouts/slideLayout29.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29.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29.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29.xml"/></Relationships>
</file>

<file path=ppt/slides/_rels/slide61.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image" Target="../media/image61.JPG"/><Relationship Id="rId1" Type="http://schemas.openxmlformats.org/officeDocument/2006/relationships/slideLayout" Target="../slideLayouts/slideLayout29.xml"/></Relationships>
</file>

<file path=ppt/slides/_rels/slide62.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9.xml"/><Relationship Id="rId1" Type="http://schemas.openxmlformats.org/officeDocument/2006/relationships/vmlDrawing" Target="../drawings/vmlDrawing3.vml"/><Relationship Id="rId6" Type="http://schemas.openxmlformats.org/officeDocument/2006/relationships/image" Target="../media/image64.wmf"/><Relationship Id="rId5" Type="http://schemas.openxmlformats.org/officeDocument/2006/relationships/oleObject" Target="../embeddings/oleObject6.bin"/><Relationship Id="rId4" Type="http://schemas.openxmlformats.org/officeDocument/2006/relationships/image" Target="../media/image63.wmf"/></Relationships>
</file>

<file path=ppt/slides/_rels/slide63.xml.rels><?xml version="1.0" encoding="UTF-8" standalone="yes"?>
<Relationships xmlns="http://schemas.openxmlformats.org/package/2006/relationships"><Relationship Id="rId3" Type="http://schemas.openxmlformats.org/officeDocument/2006/relationships/oleObject" Target="../embeddings/oleObject7.bin"/><Relationship Id="rId7" Type="http://schemas.openxmlformats.org/officeDocument/2006/relationships/image" Target="../media/image67.jpeg"/><Relationship Id="rId2" Type="http://schemas.openxmlformats.org/officeDocument/2006/relationships/slideLayout" Target="../slideLayouts/slideLayout29.xml"/><Relationship Id="rId1" Type="http://schemas.openxmlformats.org/officeDocument/2006/relationships/vmlDrawing" Target="../drawings/vmlDrawing4.vml"/><Relationship Id="rId6" Type="http://schemas.openxmlformats.org/officeDocument/2006/relationships/image" Target="../media/image66.wmf"/><Relationship Id="rId5" Type="http://schemas.openxmlformats.org/officeDocument/2006/relationships/oleObject" Target="../embeddings/oleObject8.bin"/><Relationship Id="rId4" Type="http://schemas.openxmlformats.org/officeDocument/2006/relationships/image" Target="../media/image65.wmf"/></Relationships>
</file>

<file path=ppt/slides/_rels/slide64.xml.rels><?xml version="1.0" encoding="UTF-8" standalone="yes"?>
<Relationships xmlns="http://schemas.openxmlformats.org/package/2006/relationships"><Relationship Id="rId3" Type="http://schemas.openxmlformats.org/officeDocument/2006/relationships/oleObject" Target="../embeddings/oleObject9.bin"/><Relationship Id="rId7" Type="http://schemas.openxmlformats.org/officeDocument/2006/relationships/image" Target="../media/image67.jpeg"/><Relationship Id="rId2" Type="http://schemas.openxmlformats.org/officeDocument/2006/relationships/slideLayout" Target="../slideLayouts/slideLayout29.xml"/><Relationship Id="rId1" Type="http://schemas.openxmlformats.org/officeDocument/2006/relationships/vmlDrawing" Target="../drawings/vmlDrawing5.vml"/><Relationship Id="rId6" Type="http://schemas.openxmlformats.org/officeDocument/2006/relationships/image" Target="../media/image66.wmf"/><Relationship Id="rId5" Type="http://schemas.openxmlformats.org/officeDocument/2006/relationships/oleObject" Target="../embeddings/oleObject10.bin"/><Relationship Id="rId4" Type="http://schemas.openxmlformats.org/officeDocument/2006/relationships/image" Target="../media/image65.wmf"/></Relationships>
</file>

<file path=ppt/slides/_rels/slide65.xml.rels><?xml version="1.0" encoding="UTF-8" standalone="yes"?>
<Relationships xmlns="http://schemas.openxmlformats.org/package/2006/relationships"><Relationship Id="rId3" Type="http://schemas.openxmlformats.org/officeDocument/2006/relationships/oleObject" Target="../embeddings/oleObject11.bin"/><Relationship Id="rId7" Type="http://schemas.openxmlformats.org/officeDocument/2006/relationships/image" Target="../media/image70.jpeg"/><Relationship Id="rId2" Type="http://schemas.openxmlformats.org/officeDocument/2006/relationships/slideLayout" Target="../slideLayouts/slideLayout29.xml"/><Relationship Id="rId1" Type="http://schemas.openxmlformats.org/officeDocument/2006/relationships/vmlDrawing" Target="../drawings/vmlDrawing6.vml"/><Relationship Id="rId6" Type="http://schemas.openxmlformats.org/officeDocument/2006/relationships/image" Target="../media/image69.wmf"/><Relationship Id="rId5" Type="http://schemas.openxmlformats.org/officeDocument/2006/relationships/oleObject" Target="../embeddings/oleObject12.bin"/><Relationship Id="rId4" Type="http://schemas.openxmlformats.org/officeDocument/2006/relationships/image" Target="../media/image68.wmf"/></Relationships>
</file>

<file path=ppt/slides/_rels/slide66.xml.rels><?xml version="1.0" encoding="UTF-8" standalone="yes"?>
<Relationships xmlns="http://schemas.openxmlformats.org/package/2006/relationships"><Relationship Id="rId3" Type="http://schemas.openxmlformats.org/officeDocument/2006/relationships/oleObject" Target="../embeddings/oleObject13.bin"/><Relationship Id="rId7" Type="http://schemas.openxmlformats.org/officeDocument/2006/relationships/image" Target="../media/image73.png"/><Relationship Id="rId2" Type="http://schemas.openxmlformats.org/officeDocument/2006/relationships/slideLayout" Target="../slideLayouts/slideLayout29.xml"/><Relationship Id="rId1" Type="http://schemas.openxmlformats.org/officeDocument/2006/relationships/vmlDrawing" Target="../drawings/vmlDrawing7.vml"/><Relationship Id="rId6" Type="http://schemas.openxmlformats.org/officeDocument/2006/relationships/image" Target="../media/image72.wmf"/><Relationship Id="rId5" Type="http://schemas.openxmlformats.org/officeDocument/2006/relationships/oleObject" Target="../embeddings/oleObject14.bin"/><Relationship Id="rId4" Type="http://schemas.openxmlformats.org/officeDocument/2006/relationships/image" Target="../media/image71.wmf"/></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71.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29.xml"/><Relationship Id="rId1" Type="http://schemas.openxmlformats.org/officeDocument/2006/relationships/vmlDrawing" Target="../drawings/vmlDrawing8.vml"/><Relationship Id="rId6" Type="http://schemas.openxmlformats.org/officeDocument/2006/relationships/image" Target="../media/image75.wmf"/><Relationship Id="rId5" Type="http://schemas.openxmlformats.org/officeDocument/2006/relationships/oleObject" Target="../embeddings/oleObject16.bin"/><Relationship Id="rId4" Type="http://schemas.openxmlformats.org/officeDocument/2006/relationships/image" Target="../media/image74.wmf"/></Relationships>
</file>

<file path=ppt/slides/_rels/slide72.xml.rels><?xml version="1.0" encoding="UTF-8" standalone="yes"?>
<Relationships xmlns="http://schemas.openxmlformats.org/package/2006/relationships"><Relationship Id="rId8" Type="http://schemas.openxmlformats.org/officeDocument/2006/relationships/image" Target="../media/image78.wmf"/><Relationship Id="rId3" Type="http://schemas.openxmlformats.org/officeDocument/2006/relationships/oleObject" Target="../embeddings/oleObject17.bin"/><Relationship Id="rId7" Type="http://schemas.openxmlformats.org/officeDocument/2006/relationships/oleObject" Target="../embeddings/oleObject19.bin"/><Relationship Id="rId2" Type="http://schemas.openxmlformats.org/officeDocument/2006/relationships/slideLayout" Target="../slideLayouts/slideLayout29.xml"/><Relationship Id="rId1" Type="http://schemas.openxmlformats.org/officeDocument/2006/relationships/vmlDrawing" Target="../drawings/vmlDrawing9.vml"/><Relationship Id="rId6" Type="http://schemas.openxmlformats.org/officeDocument/2006/relationships/image" Target="../media/image77.wmf"/><Relationship Id="rId5" Type="http://schemas.openxmlformats.org/officeDocument/2006/relationships/oleObject" Target="../embeddings/oleObject18.bin"/><Relationship Id="rId4" Type="http://schemas.openxmlformats.org/officeDocument/2006/relationships/image" Target="../media/image76.w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2608266" y="1659999"/>
            <a:ext cx="3571875" cy="3571875"/>
          </a:xfrm>
          <a:prstGeom prst="rect">
            <a:avLst/>
          </a:prstGeom>
        </p:spPr>
      </p:pic>
      <p:sp>
        <p:nvSpPr>
          <p:cNvPr id="5" name="Slide Number Placeholder 4"/>
          <p:cNvSpPr>
            <a:spLocks noGrp="1"/>
          </p:cNvSpPr>
          <p:nvPr>
            <p:ph type="sldNum" sz="quarter" idx="4"/>
          </p:nvPr>
        </p:nvSpPr>
        <p:spPr/>
        <p:txBody>
          <a:bodyPr/>
          <a:lstStyle/>
          <a:p>
            <a:fld id="{C429CE0F-052C-4DAA-9888-55E90E6F1598}" type="slidenum">
              <a:rPr lang="en-US" smtClean="0">
                <a:solidFill>
                  <a:prstClr val="black">
                    <a:tint val="75000"/>
                  </a:prstClr>
                </a:solidFill>
              </a:rPr>
              <a:pPr/>
              <a:t>1</a:t>
            </a:fld>
            <a:endParaRPr lang="en-US">
              <a:solidFill>
                <a:prstClr val="black">
                  <a:tint val="75000"/>
                </a:prstClr>
              </a:solidFill>
            </a:endParaRPr>
          </a:p>
        </p:txBody>
      </p:sp>
    </p:spTree>
    <p:extLst>
      <p:ext uri="{BB962C8B-B14F-4D97-AF65-F5344CB8AC3E}">
        <p14:creationId xmlns:p14="http://schemas.microsoft.com/office/powerpoint/2010/main" val="35294290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48594" y="65865"/>
            <a:ext cx="846814" cy="754874"/>
          </a:xfrm>
          <a:ln>
            <a:noFill/>
          </a:ln>
        </p:spPr>
      </p:pic>
      <p:sp>
        <p:nvSpPr>
          <p:cNvPr id="4" name="TextBox 3"/>
          <p:cNvSpPr txBox="1">
            <a:spLocks noChangeArrowheads="1"/>
          </p:cNvSpPr>
          <p:nvPr/>
        </p:nvSpPr>
        <p:spPr bwMode="auto">
          <a:xfrm>
            <a:off x="2800350" y="820740"/>
            <a:ext cx="35052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1600" b="0" dirty="0">
                <a:solidFill>
                  <a:schemeClr val="tx1"/>
                </a:solidFill>
                <a:cs typeface="B Homa" panose="00000400000000000000" pitchFamily="2" charset="-78"/>
              </a:rPr>
              <a:t>دانشگاه جیرفت</a:t>
            </a:r>
          </a:p>
          <a:p>
            <a:pPr algn="ctr" rtl="1" eaLnBrk="1" hangingPunct="1"/>
            <a:r>
              <a:rPr lang="fa-IR" altLang="fa-IR" sz="1600" b="0" dirty="0">
                <a:solidFill>
                  <a:schemeClr val="tx1"/>
                </a:solidFill>
                <a:cs typeface="B Homa" panose="00000400000000000000" pitchFamily="2" charset="-78"/>
              </a:rPr>
              <a:t>دانشکده کشاورزی</a:t>
            </a:r>
          </a:p>
          <a:p>
            <a:pPr algn="ctr" rtl="1" eaLnBrk="1" hangingPunct="1"/>
            <a:r>
              <a:rPr lang="fa-IR" altLang="fa-IR" sz="1600" b="0" dirty="0">
                <a:solidFill>
                  <a:schemeClr val="tx1"/>
                </a:solidFill>
                <a:cs typeface="B Homa" panose="00000400000000000000" pitchFamily="2" charset="-78"/>
              </a:rPr>
              <a:t>گروه مهندسی بیوسیستم</a:t>
            </a:r>
            <a:endParaRPr lang="en-US" altLang="fa-IR" sz="1600" b="0" dirty="0">
              <a:solidFill>
                <a:schemeClr val="tx1"/>
              </a:solidFill>
              <a:cs typeface="B Homa" panose="00000400000000000000" pitchFamily="2" charset="-78"/>
            </a:endParaRPr>
          </a:p>
        </p:txBody>
      </p:sp>
      <p:sp>
        <p:nvSpPr>
          <p:cNvPr id="5" name="Rectangle 3"/>
          <p:cNvSpPr>
            <a:spLocks noChangeArrowheads="1"/>
          </p:cNvSpPr>
          <p:nvPr/>
        </p:nvSpPr>
        <p:spPr bwMode="auto">
          <a:xfrm>
            <a:off x="369891" y="1835401"/>
            <a:ext cx="840422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indent="287338"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lnSpc>
                <a:spcPct val="150000"/>
              </a:lnSpc>
            </a:pPr>
            <a:r>
              <a:rPr lang="fa-IR" altLang="fa-IR" sz="3200" b="0" dirty="0">
                <a:solidFill>
                  <a:schemeClr val="tx1"/>
                </a:solidFill>
                <a:latin typeface="Times New Roman" panose="02020603050405020304" pitchFamily="18" charset="0"/>
                <a:ea typeface="Times New Roman" panose="02020603050405020304" pitchFamily="18" charset="0"/>
                <a:cs typeface="B Homa" panose="00000400000000000000" pitchFamily="2" charset="-78"/>
              </a:rPr>
              <a:t> ابزار اندازه گیری </a:t>
            </a:r>
            <a:r>
              <a:rPr lang="fa-IR" altLang="fa-IR" sz="3200" b="0" dirty="0" smtClean="0">
                <a:solidFill>
                  <a:schemeClr val="tx1"/>
                </a:solidFill>
                <a:latin typeface="Times New Roman" panose="02020603050405020304" pitchFamily="18" charset="0"/>
                <a:ea typeface="Times New Roman" panose="02020603050405020304" pitchFamily="18" charset="0"/>
                <a:cs typeface="B Homa" panose="00000400000000000000" pitchFamily="2" charset="-78"/>
              </a:rPr>
              <a:t>پیشرفته</a:t>
            </a:r>
            <a:endParaRPr lang="en-US" altLang="fa-IR" sz="3200" b="0" dirty="0">
              <a:solidFill>
                <a:schemeClr val="tx1"/>
              </a:solidFill>
              <a:latin typeface="Times New Roman" panose="02020603050405020304" pitchFamily="18" charset="0"/>
              <a:ea typeface="Times New Roman" panose="02020603050405020304" pitchFamily="18" charset="0"/>
              <a:cs typeface="B Homa" panose="00000400000000000000" pitchFamily="2" charset="-78"/>
            </a:endParaRPr>
          </a:p>
        </p:txBody>
      </p:sp>
      <p:sp>
        <p:nvSpPr>
          <p:cNvPr id="6" name="Rectangle 3"/>
          <p:cNvSpPr>
            <a:spLocks noChangeArrowheads="1"/>
          </p:cNvSpPr>
          <p:nvPr/>
        </p:nvSpPr>
        <p:spPr bwMode="auto">
          <a:xfrm>
            <a:off x="374653" y="2472783"/>
            <a:ext cx="840422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indent="287338"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lnSpc>
                <a:spcPct val="150000"/>
              </a:lnSpc>
            </a:pPr>
            <a:r>
              <a:rPr lang="en-US" altLang="fa-IR" sz="3200" b="0" dirty="0" smtClean="0">
                <a:solidFill>
                  <a:schemeClr val="tx1"/>
                </a:solidFill>
                <a:latin typeface="Times New Roman" panose="02020603050405020304" pitchFamily="18" charset="0"/>
                <a:ea typeface="Times New Roman" panose="02020603050405020304" pitchFamily="18" charset="0"/>
                <a:cs typeface="B Homa" panose="00000400000000000000" pitchFamily="2" charset="-78"/>
              </a:rPr>
              <a:t>Advanced Instrumentation </a:t>
            </a:r>
            <a:endParaRPr lang="en-US" altLang="fa-IR" sz="3200" b="0" dirty="0">
              <a:solidFill>
                <a:schemeClr val="tx1"/>
              </a:solidFill>
              <a:latin typeface="Times New Roman" panose="02020603050405020304" pitchFamily="18" charset="0"/>
              <a:ea typeface="Times New Roman" panose="02020603050405020304" pitchFamily="18" charset="0"/>
              <a:cs typeface="B Homa" panose="00000400000000000000" pitchFamily="2" charset="-78"/>
            </a:endParaRPr>
          </a:p>
        </p:txBody>
      </p:sp>
      <p:sp>
        <p:nvSpPr>
          <p:cNvPr id="7" name="Rectangle 3"/>
          <p:cNvSpPr>
            <a:spLocks noChangeArrowheads="1"/>
          </p:cNvSpPr>
          <p:nvPr/>
        </p:nvSpPr>
        <p:spPr bwMode="auto">
          <a:xfrm>
            <a:off x="423866" y="3798801"/>
            <a:ext cx="840422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indent="287338"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lnSpc>
                <a:spcPct val="150000"/>
              </a:lnSpc>
            </a:pPr>
            <a:r>
              <a:rPr lang="fa-IR" altLang="fa-IR" sz="2400" b="0" dirty="0">
                <a:solidFill>
                  <a:schemeClr val="tx1"/>
                </a:solidFill>
                <a:latin typeface="Times New Roman" panose="02020603050405020304" pitchFamily="18" charset="0"/>
                <a:ea typeface="Times New Roman" panose="02020603050405020304" pitchFamily="18" charset="0"/>
                <a:cs typeface="B Homa" panose="00000400000000000000" pitchFamily="2" charset="-78"/>
              </a:rPr>
              <a:t>فصل اول:</a:t>
            </a:r>
          </a:p>
          <a:p>
            <a:pPr algn="ctr" rtl="1" eaLnBrk="1" hangingPunct="1">
              <a:lnSpc>
                <a:spcPct val="150000"/>
              </a:lnSpc>
            </a:pPr>
            <a:r>
              <a:rPr lang="fa-IR" altLang="fa-IR" sz="2400" b="0" dirty="0">
                <a:solidFill>
                  <a:schemeClr val="tx1"/>
                </a:solidFill>
                <a:latin typeface="Times New Roman" panose="02020603050405020304" pitchFamily="18" charset="0"/>
                <a:ea typeface="Times New Roman" panose="02020603050405020304" pitchFamily="18" charset="0"/>
                <a:cs typeface="B Homa" panose="00000400000000000000" pitchFamily="2" charset="-78"/>
              </a:rPr>
              <a:t>مقدمه ای بر سیستم های اندازه گیری</a:t>
            </a:r>
          </a:p>
        </p:txBody>
      </p:sp>
    </p:spTree>
    <p:extLst>
      <p:ext uri="{BB962C8B-B14F-4D97-AF65-F5344CB8AC3E}">
        <p14:creationId xmlns:p14="http://schemas.microsoft.com/office/powerpoint/2010/main" val="326974195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1" y="2"/>
            <a:ext cx="91440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r>
              <a:rPr lang="fa-IR" altLang="fa-IR" sz="3200" dirty="0">
                <a:solidFill>
                  <a:schemeClr val="tx1"/>
                </a:solidFill>
                <a:cs typeface="B Mitra" panose="00000400000000000000" pitchFamily="2" charset="-78"/>
              </a:rPr>
              <a:t>منابع درس</a:t>
            </a:r>
            <a:endParaRPr lang="en-US" altLang="fa-IR" sz="3200" dirty="0">
              <a:solidFill>
                <a:schemeClr val="tx1"/>
              </a:solidFill>
              <a:cs typeface="B Mitra" panose="00000400000000000000" pitchFamily="2" charset="-78"/>
            </a:endParaRPr>
          </a:p>
        </p:txBody>
      </p:sp>
      <p:sp>
        <p:nvSpPr>
          <p:cNvPr id="3" name="TextBox 6"/>
          <p:cNvSpPr txBox="1">
            <a:spLocks noChangeArrowheads="1"/>
          </p:cNvSpPr>
          <p:nvPr/>
        </p:nvSpPr>
        <p:spPr bwMode="auto">
          <a:xfrm>
            <a:off x="5715002" y="716606"/>
            <a:ext cx="32702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buFont typeface="Wingdings" panose="05000000000000000000" pitchFamily="2" charset="2"/>
              <a:buChar char="Ø"/>
            </a:pPr>
            <a:r>
              <a:rPr lang="fa-IR" altLang="fa-IR" sz="2400" b="0" dirty="0">
                <a:solidFill>
                  <a:srgbClr val="000000"/>
                </a:solidFill>
                <a:cs typeface="B Homa" panose="00000400000000000000" pitchFamily="2" charset="-78"/>
              </a:rPr>
              <a:t> مطالب ارائه شده در کلاس</a:t>
            </a:r>
            <a:endParaRPr lang="en-US" altLang="fa-IR" sz="2400" b="0" dirty="0">
              <a:solidFill>
                <a:srgbClr val="000000"/>
              </a:solidFill>
              <a:cs typeface="B Homa" panose="00000400000000000000" pitchFamily="2" charset="-78"/>
            </a:endParaRPr>
          </a:p>
        </p:txBody>
      </p:sp>
      <p:sp>
        <p:nvSpPr>
          <p:cNvPr id="4" name="TextBox 6"/>
          <p:cNvSpPr txBox="1">
            <a:spLocks noChangeArrowheads="1"/>
          </p:cNvSpPr>
          <p:nvPr/>
        </p:nvSpPr>
        <p:spPr bwMode="auto">
          <a:xfrm>
            <a:off x="387350" y="1310100"/>
            <a:ext cx="8756650" cy="5837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ts val="3180"/>
              </a:lnSpc>
              <a:buFont typeface="Wingdings" panose="05000000000000000000" pitchFamily="2" charset="2"/>
              <a:buChar char="Ø"/>
            </a:pPr>
            <a:r>
              <a:rPr lang="fa-IR" altLang="fa-IR" sz="2400" b="0" dirty="0">
                <a:solidFill>
                  <a:srgbClr val="000000"/>
                </a:solidFill>
                <a:cs typeface="B Homa" panose="00000400000000000000" pitchFamily="2" charset="-78"/>
              </a:rPr>
              <a:t> کتاب سیستم های اندازه گیری </a:t>
            </a:r>
          </a:p>
          <a:p>
            <a:pPr algn="just" rtl="1" eaLnBrk="1" hangingPunct="1">
              <a:lnSpc>
                <a:spcPts val="3180"/>
              </a:lnSpc>
            </a:pPr>
            <a:r>
              <a:rPr lang="fa-IR" altLang="fa-IR" sz="2400" b="0" dirty="0">
                <a:solidFill>
                  <a:srgbClr val="000000"/>
                </a:solidFill>
                <a:cs typeface="B Homa" panose="00000400000000000000" pitchFamily="2" charset="-78"/>
              </a:rPr>
              <a:t>    </a:t>
            </a:r>
            <a:r>
              <a:rPr lang="fa-IR" altLang="fa-IR" sz="2000" b="0" dirty="0">
                <a:solidFill>
                  <a:srgbClr val="FF0000"/>
                </a:solidFill>
                <a:cs typeface="B Homa" panose="00000400000000000000" pitchFamily="2" charset="-78"/>
              </a:rPr>
              <a:t>ترجمه و تالیف: دکتر منصور رفیعیان - انتشارات: فدک ایساتیس </a:t>
            </a:r>
          </a:p>
          <a:p>
            <a:pPr marL="342892" indent="-342892" algn="just" eaLnBrk="1" hangingPunct="1">
              <a:lnSpc>
                <a:spcPts val="3180"/>
              </a:lnSpc>
              <a:buFont typeface="Wingdings" panose="05000000000000000000" pitchFamily="2" charset="2"/>
              <a:buChar char="Ø"/>
            </a:pPr>
            <a:r>
              <a:rPr lang="fa-IR" altLang="fa-IR" sz="2400" b="0" dirty="0">
                <a:solidFill>
                  <a:srgbClr val="000000"/>
                </a:solidFill>
                <a:cs typeface="B Homa" panose="00000400000000000000" pitchFamily="2" charset="-78"/>
              </a:rPr>
              <a:t>کتاب ابزار دقیق برای اندازه گیری مهندسی</a:t>
            </a:r>
          </a:p>
          <a:p>
            <a:pPr algn="just" rtl="1" eaLnBrk="1" hangingPunct="1">
              <a:lnSpc>
                <a:spcPts val="3180"/>
              </a:lnSpc>
            </a:pPr>
            <a:r>
              <a:rPr lang="fa-IR" altLang="fa-IR" sz="2000" b="0" dirty="0">
                <a:solidFill>
                  <a:srgbClr val="000000"/>
                </a:solidFill>
                <a:cs typeface="B Homa" panose="00000400000000000000" pitchFamily="2" charset="-78"/>
              </a:rPr>
              <a:t>     </a:t>
            </a:r>
            <a:r>
              <a:rPr lang="fa-IR" altLang="fa-IR" sz="2000" b="0" dirty="0">
                <a:solidFill>
                  <a:srgbClr val="FF0000"/>
                </a:solidFill>
                <a:cs typeface="B Homa" panose="00000400000000000000" pitchFamily="2" charset="-78"/>
              </a:rPr>
              <a:t>ترجمه دکتر علیمردانی- انتشارات </a:t>
            </a:r>
            <a:r>
              <a:rPr lang="fa-IR" altLang="fa-IR" sz="2000" b="0" dirty="0" smtClean="0">
                <a:solidFill>
                  <a:srgbClr val="FF0000"/>
                </a:solidFill>
                <a:cs typeface="B Homa" panose="00000400000000000000" pitchFamily="2" charset="-78"/>
              </a:rPr>
              <a:t>ماندگار</a:t>
            </a:r>
            <a:endParaRPr lang="fa-IR" altLang="fa-IR" sz="2000" b="0" dirty="0">
              <a:solidFill>
                <a:srgbClr val="FF0000"/>
              </a:solidFill>
              <a:cs typeface="B Homa" panose="00000400000000000000" pitchFamily="2" charset="-78"/>
            </a:endParaRPr>
          </a:p>
          <a:p>
            <a:pPr marL="342892" indent="-342892" algn="just" eaLnBrk="1" hangingPunct="1">
              <a:lnSpc>
                <a:spcPts val="3180"/>
              </a:lnSpc>
              <a:buFont typeface="Wingdings" panose="05000000000000000000" pitchFamily="2" charset="2"/>
              <a:buChar char="Ø"/>
            </a:pPr>
            <a:r>
              <a:rPr lang="fa-IR" altLang="fa-IR" sz="2400" b="0" dirty="0">
                <a:solidFill>
                  <a:srgbClr val="000000"/>
                </a:solidFill>
                <a:cs typeface="B Homa" panose="00000400000000000000" pitchFamily="2" charset="-78"/>
              </a:rPr>
              <a:t>کتاب مبانی اندازه گیری در سیستم های ابزار دقیق </a:t>
            </a:r>
          </a:p>
          <a:p>
            <a:pPr algn="just" rtl="1" eaLnBrk="1" hangingPunct="1">
              <a:lnSpc>
                <a:spcPts val="3180"/>
              </a:lnSpc>
            </a:pPr>
            <a:r>
              <a:rPr lang="fa-IR" altLang="fa-IR" sz="2000" b="0" dirty="0">
                <a:solidFill>
                  <a:srgbClr val="000000"/>
                </a:solidFill>
                <a:cs typeface="B Homa" panose="00000400000000000000" pitchFamily="2" charset="-78"/>
              </a:rPr>
              <a:t>    </a:t>
            </a:r>
            <a:r>
              <a:rPr lang="fa-IR" altLang="fa-IR" sz="2000" b="0" dirty="0">
                <a:solidFill>
                  <a:srgbClr val="FF0000"/>
                </a:solidFill>
                <a:cs typeface="B Homa" panose="00000400000000000000" pitchFamily="2" charset="-78"/>
              </a:rPr>
              <a:t>تالیف دکتر حمیدرضا تقی راد -انتشارات دانشگاه صنعتی خواجه نصیر </a:t>
            </a:r>
            <a:r>
              <a:rPr lang="fa-IR" altLang="fa-IR" sz="2000" b="0" dirty="0" smtClean="0">
                <a:solidFill>
                  <a:srgbClr val="FF0000"/>
                </a:solidFill>
                <a:cs typeface="B Homa" panose="00000400000000000000" pitchFamily="2" charset="-78"/>
              </a:rPr>
              <a:t>طوسی</a:t>
            </a:r>
            <a:endParaRPr lang="fa-IR" altLang="fa-IR" sz="2000" b="0" dirty="0">
              <a:solidFill>
                <a:srgbClr val="FF0000"/>
              </a:solidFill>
              <a:cs typeface="B Homa" panose="00000400000000000000" pitchFamily="2" charset="-78"/>
            </a:endParaRPr>
          </a:p>
          <a:p>
            <a:pPr algn="just" eaLnBrk="1" hangingPunct="1">
              <a:lnSpc>
                <a:spcPts val="3180"/>
              </a:lnSpc>
              <a:buFont typeface="Wingdings" panose="05000000000000000000" pitchFamily="2" charset="2"/>
              <a:buChar char="Ø"/>
            </a:pPr>
            <a:r>
              <a:rPr lang="fa-IR" altLang="fa-IR" sz="2400" b="0" dirty="0" smtClean="0">
                <a:solidFill>
                  <a:srgbClr val="000000"/>
                </a:solidFill>
                <a:cs typeface="B Homa" panose="00000400000000000000" pitchFamily="2" charset="-78"/>
              </a:rPr>
              <a:t>جزوه سیستم های اندازه گیری </a:t>
            </a:r>
          </a:p>
          <a:p>
            <a:pPr algn="just" eaLnBrk="1" hangingPunct="1">
              <a:lnSpc>
                <a:spcPts val="3180"/>
              </a:lnSpc>
            </a:pPr>
            <a:r>
              <a:rPr lang="fa-IR" altLang="fa-IR" sz="2000" b="0" dirty="0" smtClean="0">
                <a:solidFill>
                  <a:srgbClr val="FF0000"/>
                </a:solidFill>
                <a:cs typeface="B Homa" panose="00000400000000000000" pitchFamily="2" charset="-78"/>
              </a:rPr>
              <a:t>    دکتر </a:t>
            </a:r>
            <a:r>
              <a:rPr lang="fa-IR" altLang="fa-IR" sz="2000" b="0" dirty="0">
                <a:solidFill>
                  <a:srgbClr val="FF0000"/>
                </a:solidFill>
                <a:cs typeface="B Homa" panose="00000400000000000000" pitchFamily="2" charset="-78"/>
              </a:rPr>
              <a:t>کاوه ملازاده- دانشگاه شهرکرد</a:t>
            </a:r>
          </a:p>
          <a:p>
            <a:pPr algn="just" eaLnBrk="1" hangingPunct="1">
              <a:lnSpc>
                <a:spcPts val="3180"/>
              </a:lnSpc>
              <a:buFont typeface="Wingdings" panose="05000000000000000000" pitchFamily="2" charset="2"/>
              <a:buChar char="Ø"/>
            </a:pPr>
            <a:r>
              <a:rPr lang="fa-IR" altLang="fa-IR" sz="2400" b="0" dirty="0" smtClean="0">
                <a:solidFill>
                  <a:srgbClr val="000000"/>
                </a:solidFill>
                <a:cs typeface="B Homa" panose="00000400000000000000" pitchFamily="2" charset="-78"/>
              </a:rPr>
              <a:t>کتاب </a:t>
            </a:r>
            <a:r>
              <a:rPr lang="en-US" altLang="fa-IR" sz="2400" b="0" dirty="0" smtClean="0">
                <a:solidFill>
                  <a:srgbClr val="000000"/>
                </a:solidFill>
                <a:cs typeface="B Homa" panose="00000400000000000000" pitchFamily="2" charset="-78"/>
              </a:rPr>
              <a:t>Principles </a:t>
            </a:r>
            <a:r>
              <a:rPr lang="en-US" altLang="fa-IR" sz="2400" b="0" dirty="0">
                <a:solidFill>
                  <a:srgbClr val="000000"/>
                </a:solidFill>
                <a:cs typeface="B Homa" panose="00000400000000000000" pitchFamily="2" charset="-78"/>
              </a:rPr>
              <a:t>of </a:t>
            </a:r>
            <a:r>
              <a:rPr lang="en-US" altLang="fa-IR" sz="2400" b="0" dirty="0" smtClean="0">
                <a:solidFill>
                  <a:srgbClr val="000000"/>
                </a:solidFill>
                <a:cs typeface="B Homa" panose="00000400000000000000" pitchFamily="2" charset="-78"/>
              </a:rPr>
              <a:t>measurement systems 2005</a:t>
            </a:r>
            <a:endParaRPr lang="fa-IR" altLang="fa-IR" sz="2400" b="0" dirty="0">
              <a:solidFill>
                <a:srgbClr val="000000"/>
              </a:solidFill>
              <a:cs typeface="B Homa" panose="00000400000000000000" pitchFamily="2" charset="-78"/>
            </a:endParaRPr>
          </a:p>
          <a:p>
            <a:pPr algn="just" eaLnBrk="1" hangingPunct="1">
              <a:lnSpc>
                <a:spcPts val="3180"/>
              </a:lnSpc>
            </a:pPr>
            <a:r>
              <a:rPr lang="fa-IR" altLang="fa-IR" sz="2400" b="0" dirty="0">
                <a:solidFill>
                  <a:srgbClr val="000000"/>
                </a:solidFill>
                <a:cs typeface="B Homa" panose="00000400000000000000" pitchFamily="2" charset="-78"/>
              </a:rPr>
              <a:t>    </a:t>
            </a:r>
            <a:r>
              <a:rPr lang="fa-IR" altLang="fa-IR" sz="2000" b="0" dirty="0">
                <a:solidFill>
                  <a:srgbClr val="FF0000"/>
                </a:solidFill>
                <a:cs typeface="B Homa" panose="00000400000000000000" pitchFamily="2" charset="-78"/>
              </a:rPr>
              <a:t>تالیف: </a:t>
            </a:r>
            <a:r>
              <a:rPr lang="en-US" altLang="fa-IR" sz="2000" b="0" dirty="0" smtClean="0">
                <a:solidFill>
                  <a:srgbClr val="FF0000"/>
                </a:solidFill>
                <a:cs typeface="B Homa" panose="00000400000000000000" pitchFamily="2" charset="-78"/>
              </a:rPr>
              <a:t>Pearson Prentice Hall</a:t>
            </a:r>
          </a:p>
          <a:p>
            <a:pPr marL="342900" indent="-342900" algn="just" eaLnBrk="1" hangingPunct="1">
              <a:lnSpc>
                <a:spcPts val="3180"/>
              </a:lnSpc>
              <a:buFont typeface="Wingdings" panose="05000000000000000000" pitchFamily="2" charset="2"/>
              <a:buChar char="Ø"/>
            </a:pPr>
            <a:r>
              <a:rPr lang="fa-IR" altLang="fa-IR" sz="2400" b="0" dirty="0">
                <a:solidFill>
                  <a:srgbClr val="000000"/>
                </a:solidFill>
                <a:cs typeface="B Homa" panose="00000400000000000000" pitchFamily="2" charset="-78"/>
              </a:rPr>
              <a:t>کتاب</a:t>
            </a:r>
            <a:r>
              <a:rPr lang="fa-IR" altLang="fa-IR" sz="2400" b="0" dirty="0" smtClean="0">
                <a:solidFill>
                  <a:srgbClr val="000000"/>
                </a:solidFill>
                <a:cs typeface="B Homa" panose="00000400000000000000" pitchFamily="2" charset="-78"/>
              </a:rPr>
              <a:t> </a:t>
            </a:r>
            <a:r>
              <a:rPr lang="en-US" altLang="fa-IR" sz="2400" b="0" dirty="0">
                <a:solidFill>
                  <a:srgbClr val="000000"/>
                </a:solidFill>
                <a:cs typeface="B Homa" panose="00000400000000000000" pitchFamily="2" charset="-78"/>
              </a:rPr>
              <a:t>Principles </a:t>
            </a:r>
            <a:r>
              <a:rPr lang="en-US" altLang="fa-IR" sz="2400" b="0" dirty="0" smtClean="0">
                <a:solidFill>
                  <a:srgbClr val="000000"/>
                </a:solidFill>
                <a:cs typeface="B Homa" panose="00000400000000000000" pitchFamily="2" charset="-78"/>
              </a:rPr>
              <a:t>of instrumental analysis</a:t>
            </a:r>
            <a:r>
              <a:rPr lang="fa-IR" altLang="fa-IR" sz="1800" b="0" dirty="0" smtClean="0">
                <a:solidFill>
                  <a:srgbClr val="000000"/>
                </a:solidFill>
                <a:cs typeface="B Homa" panose="00000400000000000000" pitchFamily="2" charset="-78"/>
              </a:rPr>
              <a:t>    </a:t>
            </a:r>
            <a:endParaRPr lang="en-US" altLang="fa-IR" sz="1800" b="0" dirty="0" smtClean="0">
              <a:solidFill>
                <a:srgbClr val="000000"/>
              </a:solidFill>
              <a:cs typeface="B Homa" panose="00000400000000000000" pitchFamily="2" charset="-78"/>
            </a:endParaRPr>
          </a:p>
          <a:p>
            <a:pPr algn="just" eaLnBrk="1" hangingPunct="1">
              <a:lnSpc>
                <a:spcPts val="3180"/>
              </a:lnSpc>
            </a:pPr>
            <a:r>
              <a:rPr lang="fa-IR" altLang="fa-IR" sz="1800" b="0" dirty="0" smtClean="0">
                <a:solidFill>
                  <a:srgbClr val="000000"/>
                </a:solidFill>
                <a:cs typeface="B Homa" panose="00000400000000000000" pitchFamily="2" charset="-78"/>
              </a:rPr>
              <a:t> </a:t>
            </a:r>
            <a:r>
              <a:rPr lang="en-US" altLang="fa-IR" sz="1800" b="0" dirty="0" smtClean="0">
                <a:solidFill>
                  <a:srgbClr val="000000"/>
                </a:solidFill>
                <a:cs typeface="B Homa" panose="00000400000000000000" pitchFamily="2" charset="-78"/>
              </a:rPr>
              <a:t>   </a:t>
            </a:r>
            <a:r>
              <a:rPr lang="fa-IR" altLang="fa-IR" sz="2000" b="0" dirty="0" smtClean="0">
                <a:solidFill>
                  <a:srgbClr val="FF0000"/>
                </a:solidFill>
                <a:cs typeface="B Homa" panose="00000400000000000000" pitchFamily="2" charset="-78"/>
              </a:rPr>
              <a:t>تالیف</a:t>
            </a:r>
            <a:r>
              <a:rPr lang="fa-IR" altLang="fa-IR" sz="1800" b="0" dirty="0">
                <a:solidFill>
                  <a:srgbClr val="FF0000"/>
                </a:solidFill>
                <a:cs typeface="B Homa" panose="00000400000000000000" pitchFamily="2" charset="-78"/>
              </a:rPr>
              <a:t>: </a:t>
            </a:r>
            <a:r>
              <a:rPr lang="en-US" altLang="fa-IR" sz="1800" b="0" dirty="0">
                <a:solidFill>
                  <a:srgbClr val="FF0000"/>
                </a:solidFill>
                <a:cs typeface="B Homa" panose="00000400000000000000" pitchFamily="2" charset="-78"/>
              </a:rPr>
              <a:t>  </a:t>
            </a:r>
            <a:r>
              <a:rPr lang="en-US" altLang="fa-IR" sz="1800" b="0" dirty="0" smtClean="0">
                <a:solidFill>
                  <a:srgbClr val="FF0000"/>
                </a:solidFill>
                <a:cs typeface="B Homa" panose="00000400000000000000" pitchFamily="2" charset="-78"/>
              </a:rPr>
              <a:t>Skoog ,Holler and crouch (2006)</a:t>
            </a:r>
            <a:endParaRPr lang="fa-IR" altLang="fa-IR" sz="1600" b="0" dirty="0">
              <a:solidFill>
                <a:srgbClr val="FF0000"/>
              </a:solidFill>
              <a:cs typeface="B Homa" panose="00000400000000000000" pitchFamily="2" charset="-78"/>
            </a:endParaRPr>
          </a:p>
          <a:p>
            <a:pPr algn="just" eaLnBrk="1" hangingPunct="1">
              <a:lnSpc>
                <a:spcPts val="3180"/>
              </a:lnSpc>
            </a:pPr>
            <a:endParaRPr lang="en-US" altLang="fa-IR" sz="1800" b="0" dirty="0">
              <a:solidFill>
                <a:srgbClr val="000000"/>
              </a:solidFill>
              <a:cs typeface="B Homa" panose="00000400000000000000" pitchFamily="2" charset="-78"/>
            </a:endParaRPr>
          </a:p>
          <a:p>
            <a:pPr algn="just" rtl="1" eaLnBrk="1" hangingPunct="1">
              <a:lnSpc>
                <a:spcPts val="3180"/>
              </a:lnSpc>
            </a:pPr>
            <a:endParaRPr lang="en-US" altLang="fa-IR" sz="2000" b="0" dirty="0">
              <a:solidFill>
                <a:srgbClr val="000000"/>
              </a:solidFill>
              <a:cs typeface="B Homa" panose="00000400000000000000" pitchFamily="2" charset="-78"/>
            </a:endParaRPr>
          </a:p>
        </p:txBody>
      </p:sp>
    </p:spTree>
    <p:extLst>
      <p:ext uri="{BB962C8B-B14F-4D97-AF65-F5344CB8AC3E}">
        <p14:creationId xmlns:p14="http://schemas.microsoft.com/office/powerpoint/2010/main" val="295212000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5494" y="2"/>
            <a:ext cx="8780930" cy="584775"/>
          </a:xfrm>
          <a:prstGeom prst="rect">
            <a:avLst/>
          </a:prstGeom>
          <a:noFill/>
        </p:spPr>
        <p:txBody>
          <a:bodyPr wrap="square" rtlCol="1">
            <a:spAutoFit/>
          </a:bodyPr>
          <a:lstStyle/>
          <a:p>
            <a:pPr algn="ctr"/>
            <a:r>
              <a:rPr lang="fa-IR" sz="3200" dirty="0">
                <a:cs typeface="B Mitra" panose="00000400000000000000" pitchFamily="2" charset="-78"/>
              </a:rPr>
              <a:t>اهمیت اندازه گیری</a:t>
            </a:r>
          </a:p>
        </p:txBody>
      </p:sp>
      <p:sp>
        <p:nvSpPr>
          <p:cNvPr id="3" name="TextBox 2"/>
          <p:cNvSpPr txBox="1"/>
          <p:nvPr/>
        </p:nvSpPr>
        <p:spPr>
          <a:xfrm>
            <a:off x="147920" y="793378"/>
            <a:ext cx="8754035" cy="5166543"/>
          </a:xfrm>
          <a:prstGeom prst="rect">
            <a:avLst/>
          </a:prstGeom>
          <a:noFill/>
        </p:spPr>
        <p:txBody>
          <a:bodyPr wrap="square" rtlCol="1">
            <a:spAutoFit/>
          </a:bodyPr>
          <a:lstStyle/>
          <a:p>
            <a:pPr marL="285743" indent="-285743">
              <a:lnSpc>
                <a:spcPct val="150000"/>
              </a:lnSpc>
              <a:buFont typeface="Wingdings" panose="05000000000000000000" pitchFamily="2" charset="2"/>
              <a:buChar char="v"/>
            </a:pPr>
            <a:r>
              <a:rPr lang="fa-IR" sz="2600" dirty="0">
                <a:cs typeface="B Mitra" panose="00000400000000000000" pitchFamily="2" charset="-78"/>
              </a:rPr>
              <a:t>اندازه گیری در اغلب فعالیت های اجتماعی، اقتصادی، پزشکی، طراحی، ساخت و اکتشافات و ... نقش تعیین کننده دارد.</a:t>
            </a:r>
          </a:p>
          <a:p>
            <a:pPr marL="285743" indent="-285743">
              <a:lnSpc>
                <a:spcPct val="150000"/>
              </a:lnSpc>
              <a:buFont typeface="Wingdings" panose="05000000000000000000" pitchFamily="2" charset="2"/>
              <a:buChar char="v"/>
            </a:pPr>
            <a:r>
              <a:rPr lang="fa-IR" sz="2600" dirty="0">
                <a:cs typeface="B Mitra" panose="00000400000000000000" pitchFamily="2" charset="-78"/>
              </a:rPr>
              <a:t>اندازه گیری هر کمیتی پایه و اساس بررسی و تصمیم گیری در همان حوزه است.</a:t>
            </a:r>
          </a:p>
          <a:p>
            <a:pPr marL="285743" indent="-285743">
              <a:lnSpc>
                <a:spcPct val="150000"/>
              </a:lnSpc>
              <a:buFont typeface="Wingdings" panose="05000000000000000000" pitchFamily="2" charset="2"/>
              <a:buChar char="v"/>
            </a:pPr>
            <a:r>
              <a:rPr lang="fa-IR" sz="2600" dirty="0">
                <a:cs typeface="B Mitra" panose="00000400000000000000" pitchFamily="2" charset="-78"/>
              </a:rPr>
              <a:t>لرد کلوین (1883):</a:t>
            </a:r>
          </a:p>
          <a:p>
            <a:pPr algn="ctr">
              <a:lnSpc>
                <a:spcPct val="150000"/>
              </a:lnSpc>
            </a:pPr>
            <a:r>
              <a:rPr lang="fa-IR" sz="2400" dirty="0">
                <a:solidFill>
                  <a:prstClr val="black"/>
                </a:solidFill>
                <a:cs typeface="B Nazanin" panose="00000400000000000000" pitchFamily="2" charset="-78"/>
              </a:rPr>
              <a:t>"آنچه را که نمی توانید انداز هگیری کنید نمی توانید مدیریت نمائید"</a:t>
            </a:r>
          </a:p>
          <a:p>
            <a:pPr algn="ctr" defTabSz="914355">
              <a:lnSpc>
                <a:spcPct val="90000"/>
              </a:lnSpc>
              <a:spcBef>
                <a:spcPts val="1000"/>
              </a:spcBef>
            </a:pPr>
            <a:r>
              <a:rPr lang="fa-IR" sz="2400" dirty="0">
                <a:solidFill>
                  <a:prstClr val="black"/>
                </a:solidFill>
                <a:cs typeface="B Nazanin" panose="00000400000000000000" pitchFamily="2" charset="-78"/>
              </a:rPr>
              <a:t>و " وقتی كه ميتوانيد چيزي را كه در باره آن حرف ميزنيد اندازه گيري</a:t>
            </a:r>
          </a:p>
          <a:p>
            <a:pPr algn="ctr" defTabSz="914355">
              <a:lnSpc>
                <a:spcPct val="90000"/>
              </a:lnSpc>
              <a:spcBef>
                <a:spcPts val="1000"/>
              </a:spcBef>
            </a:pPr>
            <a:r>
              <a:rPr lang="fa-IR" sz="2400" dirty="0">
                <a:solidFill>
                  <a:prstClr val="black"/>
                </a:solidFill>
                <a:cs typeface="B Nazanin" panose="00000400000000000000" pitchFamily="2" charset="-78"/>
              </a:rPr>
              <a:t>كنيد و آن را به صورت عدد بيان كنيد در باره آن ميدانيد و وقتي كه</a:t>
            </a:r>
          </a:p>
          <a:p>
            <a:pPr algn="ctr" defTabSz="914355">
              <a:lnSpc>
                <a:spcPct val="90000"/>
              </a:lnSpc>
              <a:spcBef>
                <a:spcPts val="1000"/>
              </a:spcBef>
            </a:pPr>
            <a:r>
              <a:rPr lang="fa-IR" sz="2400" dirty="0">
                <a:solidFill>
                  <a:prstClr val="black"/>
                </a:solidFill>
                <a:cs typeface="B Nazanin" panose="00000400000000000000" pitchFamily="2" charset="-78"/>
              </a:rPr>
              <a:t>نميتوانيد آن را بصورت عدد بيان كنيد دانش شما در باره آن كافي و</a:t>
            </a:r>
          </a:p>
          <a:p>
            <a:pPr algn="ctr" defTabSz="914355">
              <a:lnSpc>
                <a:spcPct val="90000"/>
              </a:lnSpc>
              <a:spcBef>
                <a:spcPts val="1000"/>
              </a:spcBef>
            </a:pPr>
            <a:r>
              <a:rPr lang="fa-IR" sz="2400" dirty="0">
                <a:solidFill>
                  <a:prstClr val="black"/>
                </a:solidFill>
                <a:cs typeface="B Nazanin" panose="00000400000000000000" pitchFamily="2" charset="-78"/>
              </a:rPr>
              <a:t>رضايتبخش نيست "</a:t>
            </a:r>
            <a:endParaRPr lang="fa-IR" dirty="0">
              <a:cs typeface="B Mitra" panose="00000400000000000000" pitchFamily="2" charset="-78"/>
            </a:endParaRPr>
          </a:p>
          <a:p>
            <a:pPr marL="285743" indent="-285743">
              <a:buFont typeface="Wingdings" panose="05000000000000000000" pitchFamily="2" charset="2"/>
              <a:buChar char="v"/>
            </a:pPr>
            <a:endParaRPr lang="fa-IR" dirty="0"/>
          </a:p>
        </p:txBody>
      </p:sp>
    </p:spTree>
    <p:extLst>
      <p:ext uri="{BB962C8B-B14F-4D97-AF65-F5344CB8AC3E}">
        <p14:creationId xmlns:p14="http://schemas.microsoft.com/office/powerpoint/2010/main" val="213905233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400" dirty="0">
                <a:solidFill>
                  <a:schemeClr val="tx1"/>
                </a:solidFill>
                <a:latin typeface="IranNastaliq" panose="02020505000000020003" pitchFamily="18" charset="0"/>
                <a:cs typeface="B Nazanin" panose="00000400000000000000" pitchFamily="2" charset="-78"/>
              </a:rPr>
              <a:t>حواس پنجگانه انسان</a:t>
            </a:r>
            <a:endParaRPr lang="en-US" altLang="fa-IR" sz="2400" dirty="0">
              <a:solidFill>
                <a:schemeClr val="tx1"/>
              </a:solidFill>
              <a:latin typeface="IranNastaliq" panose="02020505000000020003" pitchFamily="18" charset="0"/>
              <a:cs typeface="B Nazanin" panose="00000400000000000000" pitchFamily="2" charset="-78"/>
            </a:endParaRPr>
          </a:p>
        </p:txBody>
      </p:sp>
      <p:sp>
        <p:nvSpPr>
          <p:cNvPr id="5" name="Rectangle 6"/>
          <p:cNvSpPr>
            <a:spLocks noChangeArrowheads="1"/>
          </p:cNvSpPr>
          <p:nvPr/>
        </p:nvSpPr>
        <p:spPr bwMode="auto">
          <a:xfrm>
            <a:off x="382588" y="915991"/>
            <a:ext cx="8570912" cy="1049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400" b="0" dirty="0">
                <a:solidFill>
                  <a:srgbClr val="000000"/>
                </a:solidFill>
                <a:cs typeface="B Nazanin" panose="00000400000000000000" pitchFamily="2" charset="-78"/>
              </a:rPr>
              <a:t> انسان بوسیله حواس پنجگانه خود از دنيای اطراف اطلاعات مي گيرد و از مغز خود جهت تجزیه و تحلیل اطلاعات بدست آمده، استفاده می نماید.</a:t>
            </a:r>
          </a:p>
          <a:p>
            <a:pPr algn="just" rtl="1" eaLnBrk="1" hangingPunct="1">
              <a:lnSpc>
                <a:spcPct val="150000"/>
              </a:lnSpc>
              <a:buFont typeface="Courier New" panose="02070309020205020404" pitchFamily="49" charset="0"/>
              <a:buChar char="o"/>
            </a:pPr>
            <a:endParaRPr lang="fa-IR" altLang="fa-IR" sz="2400" b="0" dirty="0">
              <a:solidFill>
                <a:srgbClr val="000000"/>
              </a:solidFill>
              <a:cs typeface="B Nazanin" panose="00000400000000000000" pitchFamily="2" charset="-78"/>
            </a:endParaRPr>
          </a:p>
        </p:txBody>
      </p:sp>
      <p:pic>
        <p:nvPicPr>
          <p:cNvPr id="6" name="Picture 8" descr="http://www.bengaliska.com/sens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25750" y="2435225"/>
            <a:ext cx="3589338" cy="340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820156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5" descr="hm00351_"/>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49691" y="1098553"/>
            <a:ext cx="3635375" cy="3783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400" b="0" dirty="0">
                <a:solidFill>
                  <a:schemeClr val="tx1"/>
                </a:solidFill>
                <a:cs typeface="B Homa" panose="00000400000000000000" pitchFamily="2" charset="-78"/>
              </a:rPr>
              <a:t>حس گرهای جایگزین حواس پنجگانه</a:t>
            </a:r>
            <a:endParaRPr lang="en-US" altLang="fa-IR" sz="2400" b="0" dirty="0">
              <a:solidFill>
                <a:schemeClr val="tx1"/>
              </a:solidFill>
              <a:cs typeface="B Homa" panose="00000400000000000000" pitchFamily="2" charset="-78"/>
            </a:endParaRPr>
          </a:p>
        </p:txBody>
      </p:sp>
      <p:sp>
        <p:nvSpPr>
          <p:cNvPr id="25" name="Rectangle 6"/>
          <p:cNvSpPr>
            <a:spLocks noChangeArrowheads="1"/>
          </p:cNvSpPr>
          <p:nvPr/>
        </p:nvSpPr>
        <p:spPr bwMode="auto">
          <a:xfrm>
            <a:off x="450853" y="5256216"/>
            <a:ext cx="8367713"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dirty="0">
                <a:solidFill>
                  <a:srgbClr val="000000"/>
                </a:solidFill>
                <a:cs typeface="B Homa" panose="00000400000000000000" pitchFamily="2" charset="-78"/>
              </a:rPr>
              <a:t> ابزارها و وسايل اندازه گيری، پديده های غير قابل درک مستقيم را به صورت قابل درک مستقيم تبديل مي کنند.</a:t>
            </a:r>
          </a:p>
        </p:txBody>
      </p:sp>
      <p:pic>
        <p:nvPicPr>
          <p:cNvPr id="26" name="Picture 6" descr="bd06930_"/>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06976" y="1001713"/>
            <a:ext cx="1411288" cy="148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AutoShape 7"/>
          <p:cNvSpPr>
            <a:spLocks noChangeArrowheads="1"/>
          </p:cNvSpPr>
          <p:nvPr/>
        </p:nvSpPr>
        <p:spPr bwMode="auto">
          <a:xfrm flipH="1">
            <a:off x="4319590" y="2705103"/>
            <a:ext cx="447675" cy="652463"/>
          </a:xfrm>
          <a:prstGeom prst="flowChartDelay">
            <a:avLst/>
          </a:prstGeom>
          <a:solidFill>
            <a:srgbClr val="0066CC"/>
          </a:solidFill>
          <a:ln w="9525">
            <a:solidFill>
              <a:srgbClr val="FFFFFF"/>
            </a:solidFill>
            <a:miter lim="800000"/>
            <a:headEnd/>
            <a:tailEnd/>
          </a:ln>
          <a:effectLst/>
        </p:spPr>
        <p:txBody>
          <a:bodyPr wrap="none" anchor="ctr"/>
          <a:lstStyle/>
          <a:p>
            <a:pPr>
              <a:defRPr/>
            </a:pPr>
            <a:endParaRPr lang="en-US" kern="0">
              <a:solidFill>
                <a:sysClr val="windowText" lastClr="000000"/>
              </a:solidFill>
              <a:latin typeface="Arial" charset="0"/>
            </a:endParaRPr>
          </a:p>
        </p:txBody>
      </p:sp>
      <p:sp>
        <p:nvSpPr>
          <p:cNvPr id="28" name="Freeform 9"/>
          <p:cNvSpPr>
            <a:spLocks/>
          </p:cNvSpPr>
          <p:nvPr/>
        </p:nvSpPr>
        <p:spPr bwMode="auto">
          <a:xfrm>
            <a:off x="4762503" y="2000253"/>
            <a:ext cx="823913" cy="879475"/>
          </a:xfrm>
          <a:custGeom>
            <a:avLst/>
            <a:gdLst/>
            <a:ahLst/>
            <a:cxnLst>
              <a:cxn ang="0">
                <a:pos x="0" y="518"/>
              </a:cxn>
              <a:cxn ang="0">
                <a:pos x="388" y="506"/>
              </a:cxn>
              <a:cxn ang="0">
                <a:pos x="399" y="0"/>
              </a:cxn>
            </a:cxnLst>
            <a:rect l="0" t="0" r="r" b="b"/>
            <a:pathLst>
              <a:path w="399" h="518">
                <a:moveTo>
                  <a:pt x="0" y="518"/>
                </a:moveTo>
                <a:lnTo>
                  <a:pt x="388" y="506"/>
                </a:lnTo>
                <a:lnTo>
                  <a:pt x="399" y="0"/>
                </a:lnTo>
              </a:path>
            </a:pathLst>
          </a:custGeom>
          <a:noFill/>
          <a:ln w="76200" cap="flat" cmpd="sng">
            <a:solidFill>
              <a:srgbClr val="66FFFF"/>
            </a:solidFill>
            <a:prstDash val="solid"/>
            <a:round/>
            <a:headEnd/>
            <a:tailEnd/>
          </a:ln>
          <a:effectLst/>
        </p:spPr>
        <p:txBody>
          <a:bodyPr wrap="none" anchor="ctr"/>
          <a:lstStyle/>
          <a:p>
            <a:pPr>
              <a:defRPr/>
            </a:pPr>
            <a:endParaRPr lang="en-US" kern="0">
              <a:solidFill>
                <a:sysClr val="windowText" lastClr="000000"/>
              </a:solidFill>
              <a:latin typeface="Arial" charset="0"/>
            </a:endParaRPr>
          </a:p>
        </p:txBody>
      </p:sp>
      <p:sp>
        <p:nvSpPr>
          <p:cNvPr id="29" name="AutoShape 12"/>
          <p:cNvSpPr>
            <a:spLocks noChangeArrowheads="1"/>
          </p:cNvSpPr>
          <p:nvPr/>
        </p:nvSpPr>
        <p:spPr bwMode="auto">
          <a:xfrm>
            <a:off x="4570416" y="2122491"/>
            <a:ext cx="280987" cy="409575"/>
          </a:xfrm>
          <a:prstGeom prst="roundRect">
            <a:avLst>
              <a:gd name="adj" fmla="val 16667"/>
            </a:avLst>
          </a:prstGeom>
          <a:solidFill>
            <a:srgbClr val="0066CC"/>
          </a:solidFill>
          <a:ln w="9525">
            <a:solidFill>
              <a:srgbClr val="FFFFFF"/>
            </a:solidFill>
            <a:round/>
            <a:headEnd/>
            <a:tailEnd/>
          </a:ln>
          <a:effectLst/>
        </p:spPr>
        <p:txBody>
          <a:bodyPr wrap="none" anchor="ctr"/>
          <a:lstStyle/>
          <a:p>
            <a:pPr eaLnBrk="0" hangingPunct="0">
              <a:defRPr/>
            </a:pPr>
            <a:endParaRPr lang="en-US" altLang="ar-SA" kern="0" dirty="0">
              <a:solidFill>
                <a:srgbClr val="0066CC"/>
              </a:solidFill>
              <a:latin typeface="Tahoma" pitchFamily="34" charset="0"/>
            </a:endParaRPr>
          </a:p>
        </p:txBody>
      </p:sp>
      <p:sp>
        <p:nvSpPr>
          <p:cNvPr id="30" name="AutoShape 13"/>
          <p:cNvSpPr>
            <a:spLocks noChangeArrowheads="1"/>
          </p:cNvSpPr>
          <p:nvPr/>
        </p:nvSpPr>
        <p:spPr bwMode="auto">
          <a:xfrm>
            <a:off x="4356103" y="3744913"/>
            <a:ext cx="1554163" cy="239712"/>
          </a:xfrm>
          <a:prstGeom prst="plus">
            <a:avLst>
              <a:gd name="adj" fmla="val 25000"/>
            </a:avLst>
          </a:prstGeom>
          <a:solidFill>
            <a:srgbClr val="0066CC"/>
          </a:solidFill>
          <a:ln w="9525">
            <a:solidFill>
              <a:srgbClr val="FFFFFF"/>
            </a:solidFill>
            <a:miter lim="800000"/>
            <a:headEnd/>
            <a:tailEnd/>
          </a:ln>
          <a:effectLst/>
        </p:spPr>
        <p:txBody>
          <a:bodyPr wrap="none" anchor="ctr"/>
          <a:lstStyle/>
          <a:p>
            <a:pPr eaLnBrk="0" hangingPunct="0">
              <a:defRPr/>
            </a:pPr>
            <a:r>
              <a:rPr lang="en-US" altLang="ar-SA" kern="0">
                <a:solidFill>
                  <a:srgbClr val="FF3300"/>
                </a:solidFill>
                <a:latin typeface="Tahoma" pitchFamily="34" charset="0"/>
              </a:rPr>
              <a:t>PROBE</a:t>
            </a:r>
          </a:p>
        </p:txBody>
      </p:sp>
      <p:sp>
        <p:nvSpPr>
          <p:cNvPr id="31" name="Freeform 14"/>
          <p:cNvSpPr>
            <a:spLocks/>
          </p:cNvSpPr>
          <p:nvPr/>
        </p:nvSpPr>
        <p:spPr bwMode="auto">
          <a:xfrm>
            <a:off x="4859338" y="1728788"/>
            <a:ext cx="341312" cy="495300"/>
          </a:xfrm>
          <a:custGeom>
            <a:avLst/>
            <a:gdLst/>
            <a:ahLst/>
            <a:cxnLst>
              <a:cxn ang="0">
                <a:pos x="0" y="306"/>
              </a:cxn>
              <a:cxn ang="0">
                <a:pos x="165" y="294"/>
              </a:cxn>
              <a:cxn ang="0">
                <a:pos x="141" y="0"/>
              </a:cxn>
            </a:cxnLst>
            <a:rect l="0" t="0" r="r" b="b"/>
            <a:pathLst>
              <a:path w="165" h="306">
                <a:moveTo>
                  <a:pt x="0" y="306"/>
                </a:moveTo>
                <a:lnTo>
                  <a:pt x="165" y="294"/>
                </a:lnTo>
                <a:lnTo>
                  <a:pt x="141" y="0"/>
                </a:lnTo>
              </a:path>
            </a:pathLst>
          </a:custGeom>
          <a:noFill/>
          <a:ln w="76200" cap="flat" cmpd="sng">
            <a:solidFill>
              <a:srgbClr val="66FFFF"/>
            </a:solidFill>
            <a:prstDash val="solid"/>
            <a:round/>
            <a:headEnd type="none" w="med" len="med"/>
            <a:tailEnd type="none" w="med" len="med"/>
          </a:ln>
          <a:effectLst/>
        </p:spPr>
        <p:txBody>
          <a:bodyPr wrap="none" anchor="ctr"/>
          <a:lstStyle/>
          <a:p>
            <a:pPr>
              <a:defRPr/>
            </a:pPr>
            <a:endParaRPr lang="en-US" kern="0">
              <a:solidFill>
                <a:sysClr val="windowText" lastClr="000000"/>
              </a:solidFill>
              <a:latin typeface="Arial" charset="0"/>
            </a:endParaRPr>
          </a:p>
        </p:txBody>
      </p:sp>
      <p:sp>
        <p:nvSpPr>
          <p:cNvPr id="32" name="Freeform 15"/>
          <p:cNvSpPr>
            <a:spLocks/>
          </p:cNvSpPr>
          <p:nvPr/>
        </p:nvSpPr>
        <p:spPr bwMode="auto">
          <a:xfrm>
            <a:off x="4859341" y="1822453"/>
            <a:ext cx="490537" cy="620713"/>
          </a:xfrm>
          <a:custGeom>
            <a:avLst/>
            <a:gdLst/>
            <a:ahLst/>
            <a:cxnLst>
              <a:cxn ang="0">
                <a:pos x="0" y="411"/>
              </a:cxn>
              <a:cxn ang="0">
                <a:pos x="270" y="376"/>
              </a:cxn>
              <a:cxn ang="0">
                <a:pos x="270" y="0"/>
              </a:cxn>
            </a:cxnLst>
            <a:rect l="0" t="0" r="r" b="b"/>
            <a:pathLst>
              <a:path w="270" h="411">
                <a:moveTo>
                  <a:pt x="0" y="411"/>
                </a:moveTo>
                <a:lnTo>
                  <a:pt x="270" y="376"/>
                </a:lnTo>
                <a:lnTo>
                  <a:pt x="270" y="0"/>
                </a:lnTo>
              </a:path>
            </a:pathLst>
          </a:custGeom>
          <a:noFill/>
          <a:ln w="76200" cap="flat" cmpd="sng">
            <a:solidFill>
              <a:srgbClr val="66FFFF"/>
            </a:solidFill>
            <a:prstDash val="solid"/>
            <a:round/>
            <a:headEnd type="none" w="med" len="med"/>
            <a:tailEnd type="none" w="med" len="med"/>
          </a:ln>
          <a:effectLst/>
        </p:spPr>
        <p:txBody>
          <a:bodyPr wrap="none" anchor="ctr"/>
          <a:lstStyle/>
          <a:p>
            <a:pPr>
              <a:defRPr/>
            </a:pPr>
            <a:endParaRPr lang="en-US" kern="0">
              <a:solidFill>
                <a:sysClr val="windowText" lastClr="000000"/>
              </a:solidFill>
              <a:latin typeface="Arial" charset="0"/>
            </a:endParaRPr>
          </a:p>
        </p:txBody>
      </p:sp>
      <p:sp>
        <p:nvSpPr>
          <p:cNvPr id="33" name="Freeform 16"/>
          <p:cNvSpPr>
            <a:spLocks/>
          </p:cNvSpPr>
          <p:nvPr/>
        </p:nvSpPr>
        <p:spPr bwMode="auto">
          <a:xfrm>
            <a:off x="6170616" y="1878013"/>
            <a:ext cx="858837" cy="1008062"/>
          </a:xfrm>
          <a:custGeom>
            <a:avLst/>
            <a:gdLst/>
            <a:ahLst/>
            <a:cxnLst>
              <a:cxn ang="0">
                <a:pos x="423" y="635"/>
              </a:cxn>
              <a:cxn ang="0">
                <a:pos x="541" y="623"/>
              </a:cxn>
              <a:cxn ang="0">
                <a:pos x="541" y="177"/>
              </a:cxn>
              <a:cxn ang="0">
                <a:pos x="0" y="200"/>
              </a:cxn>
              <a:cxn ang="0">
                <a:pos x="12" y="0"/>
              </a:cxn>
            </a:cxnLst>
            <a:rect l="0" t="0" r="r" b="b"/>
            <a:pathLst>
              <a:path w="541" h="635">
                <a:moveTo>
                  <a:pt x="423" y="635"/>
                </a:moveTo>
                <a:lnTo>
                  <a:pt x="541" y="623"/>
                </a:lnTo>
                <a:lnTo>
                  <a:pt x="541" y="177"/>
                </a:lnTo>
                <a:lnTo>
                  <a:pt x="0" y="200"/>
                </a:lnTo>
                <a:lnTo>
                  <a:pt x="12" y="0"/>
                </a:lnTo>
              </a:path>
            </a:pathLst>
          </a:custGeom>
          <a:noFill/>
          <a:ln w="76200" cap="flat" cmpd="sng">
            <a:solidFill>
              <a:srgbClr val="66FFFF"/>
            </a:solidFill>
            <a:prstDash val="solid"/>
            <a:round/>
            <a:headEnd type="none" w="med" len="med"/>
            <a:tailEnd type="none" w="med" len="med"/>
          </a:ln>
          <a:effectLst/>
        </p:spPr>
        <p:txBody>
          <a:bodyPr wrap="none" anchor="ctr"/>
          <a:lstStyle/>
          <a:p>
            <a:pPr>
              <a:defRPr/>
            </a:pPr>
            <a:endParaRPr lang="en-US" kern="0">
              <a:solidFill>
                <a:sysClr val="windowText" lastClr="000000"/>
              </a:solidFill>
              <a:latin typeface="Arial" charset="0"/>
            </a:endParaRPr>
          </a:p>
        </p:txBody>
      </p:sp>
      <p:sp>
        <p:nvSpPr>
          <p:cNvPr id="34" name="Freeform 17"/>
          <p:cNvSpPr>
            <a:spLocks/>
          </p:cNvSpPr>
          <p:nvPr/>
        </p:nvSpPr>
        <p:spPr bwMode="auto">
          <a:xfrm>
            <a:off x="6305550" y="1766890"/>
            <a:ext cx="895350" cy="1323975"/>
          </a:xfrm>
          <a:custGeom>
            <a:avLst/>
            <a:gdLst/>
            <a:ahLst/>
            <a:cxnLst>
              <a:cxn ang="0">
                <a:pos x="341" y="823"/>
              </a:cxn>
              <a:cxn ang="0">
                <a:pos x="564" y="834"/>
              </a:cxn>
              <a:cxn ang="0">
                <a:pos x="564" y="82"/>
              </a:cxn>
              <a:cxn ang="0">
                <a:pos x="12" y="82"/>
              </a:cxn>
              <a:cxn ang="0">
                <a:pos x="0" y="0"/>
              </a:cxn>
            </a:cxnLst>
            <a:rect l="0" t="0" r="r" b="b"/>
            <a:pathLst>
              <a:path w="564" h="834">
                <a:moveTo>
                  <a:pt x="341" y="823"/>
                </a:moveTo>
                <a:lnTo>
                  <a:pt x="564" y="834"/>
                </a:lnTo>
                <a:lnTo>
                  <a:pt x="564" y="82"/>
                </a:lnTo>
                <a:lnTo>
                  <a:pt x="12" y="82"/>
                </a:lnTo>
                <a:lnTo>
                  <a:pt x="0" y="0"/>
                </a:lnTo>
              </a:path>
            </a:pathLst>
          </a:custGeom>
          <a:noFill/>
          <a:ln w="76200" cap="flat" cmpd="sng">
            <a:solidFill>
              <a:srgbClr val="66FFFF"/>
            </a:solidFill>
            <a:prstDash val="solid"/>
            <a:round/>
            <a:headEnd type="none" w="med" len="med"/>
            <a:tailEnd type="none" w="med" len="med"/>
          </a:ln>
          <a:effectLst/>
        </p:spPr>
        <p:txBody>
          <a:bodyPr wrap="none" anchor="ctr"/>
          <a:lstStyle/>
          <a:p>
            <a:pPr>
              <a:defRPr/>
            </a:pPr>
            <a:endParaRPr lang="en-US" kern="0">
              <a:solidFill>
                <a:sysClr val="windowText" lastClr="000000"/>
              </a:solidFill>
              <a:latin typeface="Arial" charset="0"/>
            </a:endParaRPr>
          </a:p>
        </p:txBody>
      </p:sp>
      <p:sp>
        <p:nvSpPr>
          <p:cNvPr id="35" name="Text Box 19"/>
          <p:cNvSpPr txBox="1">
            <a:spLocks noChangeArrowheads="1"/>
          </p:cNvSpPr>
          <p:nvPr/>
        </p:nvSpPr>
        <p:spPr bwMode="auto">
          <a:xfrm>
            <a:off x="4773616" y="704851"/>
            <a:ext cx="19399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a:spcBef>
                <a:spcPct val="50000"/>
              </a:spcBef>
            </a:pPr>
            <a:r>
              <a:rPr lang="en-US" altLang="ar-SA" sz="1800">
                <a:solidFill>
                  <a:srgbClr val="FF3300"/>
                </a:solidFill>
                <a:latin typeface="Tahoma" panose="020B0604030504040204" pitchFamily="34" charset="0"/>
              </a:rPr>
              <a:t>Microprocessor</a:t>
            </a:r>
          </a:p>
        </p:txBody>
      </p:sp>
      <p:sp>
        <p:nvSpPr>
          <p:cNvPr id="36" name="TextBox 35"/>
          <p:cNvSpPr txBox="1"/>
          <p:nvPr/>
        </p:nvSpPr>
        <p:spPr>
          <a:xfrm>
            <a:off x="2197101" y="2155826"/>
            <a:ext cx="2006600" cy="369332"/>
          </a:xfrm>
          <a:prstGeom prst="rect">
            <a:avLst/>
          </a:prstGeom>
          <a:noFill/>
        </p:spPr>
        <p:txBody>
          <a:bodyPr>
            <a:spAutoFit/>
          </a:bodyPr>
          <a:lstStyle/>
          <a:p>
            <a:pPr algn="r">
              <a:defRPr/>
            </a:pPr>
            <a:r>
              <a:rPr lang="en-US" dirty="0">
                <a:solidFill>
                  <a:srgbClr val="000000"/>
                </a:solidFill>
              </a:rPr>
              <a:t>Optical sensor</a:t>
            </a:r>
          </a:p>
        </p:txBody>
      </p:sp>
      <p:sp>
        <p:nvSpPr>
          <p:cNvPr id="37" name="TextBox 36"/>
          <p:cNvSpPr txBox="1"/>
          <p:nvPr/>
        </p:nvSpPr>
        <p:spPr>
          <a:xfrm>
            <a:off x="1871663" y="2976563"/>
            <a:ext cx="2006600" cy="369332"/>
          </a:xfrm>
          <a:prstGeom prst="rect">
            <a:avLst/>
          </a:prstGeom>
          <a:noFill/>
        </p:spPr>
        <p:txBody>
          <a:bodyPr>
            <a:spAutoFit/>
          </a:bodyPr>
          <a:lstStyle/>
          <a:p>
            <a:pPr algn="r">
              <a:defRPr/>
            </a:pPr>
            <a:r>
              <a:rPr lang="en-US" dirty="0">
                <a:solidFill>
                  <a:srgbClr val="000000"/>
                </a:solidFill>
              </a:rPr>
              <a:t>Gas sensor</a:t>
            </a:r>
          </a:p>
        </p:txBody>
      </p:sp>
      <p:sp>
        <p:nvSpPr>
          <p:cNvPr id="38" name="TextBox 37"/>
          <p:cNvSpPr txBox="1"/>
          <p:nvPr/>
        </p:nvSpPr>
        <p:spPr>
          <a:xfrm>
            <a:off x="1995488" y="3632200"/>
            <a:ext cx="2005012" cy="369332"/>
          </a:xfrm>
          <a:prstGeom prst="rect">
            <a:avLst/>
          </a:prstGeom>
          <a:noFill/>
        </p:spPr>
        <p:txBody>
          <a:bodyPr>
            <a:spAutoFit/>
          </a:bodyPr>
          <a:lstStyle/>
          <a:p>
            <a:pPr algn="r">
              <a:defRPr/>
            </a:pPr>
            <a:r>
              <a:rPr lang="en-US" dirty="0">
                <a:solidFill>
                  <a:srgbClr val="000000"/>
                </a:solidFill>
              </a:rPr>
              <a:t>Taste sensor</a:t>
            </a:r>
          </a:p>
        </p:txBody>
      </p:sp>
      <p:sp>
        <p:nvSpPr>
          <p:cNvPr id="39" name="TextBox 38"/>
          <p:cNvSpPr txBox="1"/>
          <p:nvPr/>
        </p:nvSpPr>
        <p:spPr>
          <a:xfrm>
            <a:off x="7494590" y="2786063"/>
            <a:ext cx="1512887" cy="369332"/>
          </a:xfrm>
          <a:prstGeom prst="rect">
            <a:avLst/>
          </a:prstGeom>
          <a:noFill/>
        </p:spPr>
        <p:txBody>
          <a:bodyPr>
            <a:spAutoFit/>
          </a:bodyPr>
          <a:lstStyle/>
          <a:p>
            <a:pPr>
              <a:defRPr/>
            </a:pPr>
            <a:r>
              <a:rPr lang="en-US" dirty="0">
                <a:solidFill>
                  <a:srgbClr val="000000"/>
                </a:solidFill>
              </a:rPr>
              <a:t>Microphone</a:t>
            </a:r>
          </a:p>
        </p:txBody>
      </p:sp>
      <p:sp>
        <p:nvSpPr>
          <p:cNvPr id="40" name="TextBox 39"/>
          <p:cNvSpPr txBox="1"/>
          <p:nvPr/>
        </p:nvSpPr>
        <p:spPr>
          <a:xfrm>
            <a:off x="455613" y="1382715"/>
            <a:ext cx="1511300" cy="646331"/>
          </a:xfrm>
          <a:prstGeom prst="rect">
            <a:avLst/>
          </a:prstGeom>
          <a:noFill/>
        </p:spPr>
        <p:txBody>
          <a:bodyPr>
            <a:spAutoFit/>
          </a:bodyPr>
          <a:lstStyle/>
          <a:p>
            <a:pPr>
              <a:defRPr/>
            </a:pPr>
            <a:r>
              <a:rPr lang="en-US" dirty="0">
                <a:solidFill>
                  <a:srgbClr val="000000"/>
                </a:solidFill>
              </a:rPr>
              <a:t>Mechanical</a:t>
            </a:r>
          </a:p>
          <a:p>
            <a:pPr algn="ctr">
              <a:defRPr/>
            </a:pPr>
            <a:r>
              <a:rPr lang="en-US" dirty="0">
                <a:solidFill>
                  <a:srgbClr val="000000"/>
                </a:solidFill>
              </a:rPr>
              <a:t>Sensor</a:t>
            </a:r>
          </a:p>
        </p:txBody>
      </p:sp>
      <p:pic>
        <p:nvPicPr>
          <p:cNvPr id="41" name="Picture 2" descr="http://ts1.mm.bing.net/th?id=H.4975209602876908&amp;pid=15.1"/>
          <p:cNvPicPr>
            <a:picLocks noChangeAspect="1" noChangeArrowheads="1"/>
          </p:cNvPicPr>
          <p:nvPr/>
        </p:nvPicPr>
        <p:blipFill>
          <a:blip r:embed="rId4">
            <a:extLst>
              <a:ext uri="{28A0092B-C50C-407E-A947-70E740481C1C}">
                <a14:useLocalDpi xmlns:a14="http://schemas.microsoft.com/office/drawing/2010/main" val="0"/>
              </a:ext>
            </a:extLst>
          </a:blip>
          <a:srcRect b="4984"/>
          <a:stretch>
            <a:fillRect/>
          </a:stretch>
        </p:blipFill>
        <p:spPr bwMode="auto">
          <a:xfrm>
            <a:off x="600075" y="2128840"/>
            <a:ext cx="1168400" cy="2033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2" name="Line 18"/>
          <p:cNvSpPr>
            <a:spLocks noChangeShapeType="1"/>
          </p:cNvSpPr>
          <p:nvPr/>
        </p:nvSpPr>
        <p:spPr bwMode="auto">
          <a:xfrm flipV="1">
            <a:off x="6073776" y="1924053"/>
            <a:ext cx="1588" cy="2652713"/>
          </a:xfrm>
          <a:prstGeom prst="line">
            <a:avLst/>
          </a:prstGeom>
          <a:noFill/>
          <a:ln w="76200">
            <a:solidFill>
              <a:srgbClr val="66FFFF"/>
            </a:solidFill>
            <a:round/>
            <a:headEnd/>
            <a:tailEnd/>
          </a:ln>
          <a:effectLst/>
        </p:spPr>
        <p:txBody>
          <a:bodyPr wrap="none" anchor="ctr"/>
          <a:lstStyle/>
          <a:p>
            <a:pPr>
              <a:defRPr/>
            </a:pPr>
            <a:endParaRPr lang="en-US" kern="0">
              <a:solidFill>
                <a:sysClr val="windowText" lastClr="000000"/>
              </a:solidFill>
              <a:latin typeface="Arial" charset="0"/>
            </a:endParaRPr>
          </a:p>
        </p:txBody>
      </p:sp>
      <p:sp>
        <p:nvSpPr>
          <p:cNvPr id="43" name="Line 18"/>
          <p:cNvSpPr>
            <a:spLocks noChangeShapeType="1"/>
          </p:cNvSpPr>
          <p:nvPr/>
        </p:nvSpPr>
        <p:spPr bwMode="auto">
          <a:xfrm rot="5400000" flipV="1">
            <a:off x="3598070" y="2082009"/>
            <a:ext cx="1588" cy="4892675"/>
          </a:xfrm>
          <a:prstGeom prst="line">
            <a:avLst/>
          </a:prstGeom>
          <a:noFill/>
          <a:ln w="76200">
            <a:solidFill>
              <a:srgbClr val="66FFFF"/>
            </a:solidFill>
            <a:round/>
            <a:headEnd/>
            <a:tailEnd/>
          </a:ln>
          <a:effectLst/>
        </p:spPr>
        <p:txBody>
          <a:bodyPr wrap="none" anchor="ctr"/>
          <a:lstStyle/>
          <a:p>
            <a:pPr>
              <a:defRPr/>
            </a:pPr>
            <a:endParaRPr lang="en-US" kern="0">
              <a:solidFill>
                <a:sysClr val="windowText" lastClr="000000"/>
              </a:solidFill>
              <a:latin typeface="Arial" charset="0"/>
            </a:endParaRPr>
          </a:p>
        </p:txBody>
      </p:sp>
      <p:sp>
        <p:nvSpPr>
          <p:cNvPr id="44" name="AutoShape 11"/>
          <p:cNvSpPr>
            <a:spLocks noChangeArrowheads="1"/>
          </p:cNvSpPr>
          <p:nvPr/>
        </p:nvSpPr>
        <p:spPr bwMode="auto">
          <a:xfrm rot="16200000">
            <a:off x="6265072" y="2780509"/>
            <a:ext cx="746125" cy="411163"/>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0066CC"/>
          </a:solidFill>
          <a:ln w="9525">
            <a:solidFill>
              <a:srgbClr val="FFFFFF"/>
            </a:solidFill>
            <a:miter lim="800000"/>
            <a:headEnd/>
            <a:tailEnd/>
          </a:ln>
          <a:effectLst/>
        </p:spPr>
        <p:txBody>
          <a:bodyPr vert="eaVert" wrap="none" anchor="ctr"/>
          <a:lstStyle/>
          <a:p>
            <a:pPr eaLnBrk="0" hangingPunct="0">
              <a:defRPr/>
            </a:pPr>
            <a:endParaRPr lang="en-US" altLang="ar-SA" kern="0" dirty="0">
              <a:solidFill>
                <a:srgbClr val="33CCCC"/>
              </a:solidFill>
              <a:latin typeface="Tahoma" pitchFamily="34" charset="0"/>
            </a:endParaRPr>
          </a:p>
        </p:txBody>
      </p:sp>
      <p:sp>
        <p:nvSpPr>
          <p:cNvPr id="45" name="Line 18"/>
          <p:cNvSpPr>
            <a:spLocks noChangeShapeType="1"/>
          </p:cNvSpPr>
          <p:nvPr/>
        </p:nvSpPr>
        <p:spPr bwMode="auto">
          <a:xfrm flipV="1">
            <a:off x="1189040" y="4165602"/>
            <a:ext cx="1587" cy="365125"/>
          </a:xfrm>
          <a:prstGeom prst="line">
            <a:avLst/>
          </a:prstGeom>
          <a:noFill/>
          <a:ln w="76200">
            <a:solidFill>
              <a:srgbClr val="66FFFF"/>
            </a:solidFill>
            <a:round/>
            <a:headEnd/>
            <a:tailEnd/>
          </a:ln>
          <a:effectLst/>
        </p:spPr>
        <p:txBody>
          <a:bodyPr wrap="none" anchor="ctr"/>
          <a:lstStyle/>
          <a:p>
            <a:pPr>
              <a:defRPr/>
            </a:pPr>
            <a:endParaRPr lang="en-US" kern="0">
              <a:solidFill>
                <a:sysClr val="windowText" lastClr="000000"/>
              </a:solidFill>
              <a:latin typeface="Arial" charset="0"/>
            </a:endParaRPr>
          </a:p>
        </p:txBody>
      </p:sp>
      <p:sp>
        <p:nvSpPr>
          <p:cNvPr id="46" name="Line 18"/>
          <p:cNvSpPr>
            <a:spLocks noChangeShapeType="1"/>
          </p:cNvSpPr>
          <p:nvPr/>
        </p:nvSpPr>
        <p:spPr bwMode="auto">
          <a:xfrm flipV="1">
            <a:off x="5962650" y="1935166"/>
            <a:ext cx="1588" cy="1920875"/>
          </a:xfrm>
          <a:prstGeom prst="line">
            <a:avLst/>
          </a:prstGeom>
          <a:noFill/>
          <a:ln w="76200">
            <a:solidFill>
              <a:srgbClr val="66FFFF"/>
            </a:solidFill>
            <a:round/>
            <a:headEnd/>
            <a:tailEnd/>
          </a:ln>
          <a:effectLst/>
        </p:spPr>
        <p:txBody>
          <a:bodyPr wrap="none" anchor="ctr"/>
          <a:lstStyle/>
          <a:p>
            <a:pPr>
              <a:defRPr/>
            </a:pPr>
            <a:endParaRPr lang="en-US" kern="0">
              <a:solidFill>
                <a:sysClr val="windowText" lastClr="000000"/>
              </a:solidFill>
              <a:latin typeface="Arial" charset="0"/>
            </a:endParaRPr>
          </a:p>
        </p:txBody>
      </p:sp>
    </p:spTree>
    <p:extLst>
      <p:ext uri="{BB962C8B-B14F-4D97-AF65-F5344CB8AC3E}">
        <p14:creationId xmlns:p14="http://schemas.microsoft.com/office/powerpoint/2010/main" val="3696081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ppt_x"/>
                                          </p:val>
                                        </p:tav>
                                        <p:tav tm="100000">
                                          <p:val>
                                            <p:strVal val="#ppt_x"/>
                                          </p:val>
                                        </p:tav>
                                      </p:tavLst>
                                    </p:anim>
                                    <p:anim calcmode="lin" valueType="num">
                                      <p:cBhvr additive="base">
                                        <p:cTn id="8"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6"/>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5" presetClass="entr" presetSubtype="5" fill="hold" grpId="0" nodeType="click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checkerboard(down)">
                                      <p:cBhvr>
                                        <p:cTn id="19" dur="500"/>
                                        <p:tgtEl>
                                          <p:spTgt spid="31"/>
                                        </p:tgtEl>
                                      </p:cBhvr>
                                    </p:animEffect>
                                  </p:childTnLst>
                                </p:cTn>
                              </p:par>
                              <p:par>
                                <p:cTn id="20" presetID="5" presetClass="entr" presetSubtype="5" fill="hold" grpId="0" nodeType="with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checkerboard(down)">
                                      <p:cBhvr>
                                        <p:cTn id="22" dur="500"/>
                                        <p:tgtEl>
                                          <p:spTgt spid="32"/>
                                        </p:tgtEl>
                                      </p:cBhvr>
                                    </p:animEffect>
                                  </p:childTnLst>
                                </p:cTn>
                              </p:par>
                              <p:par>
                                <p:cTn id="23" presetID="5" presetClass="entr" presetSubtype="5" fill="hold" grpId="0" nodeType="with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checkerboard(down)">
                                      <p:cBhvr>
                                        <p:cTn id="25" dur="500"/>
                                        <p:tgtEl>
                                          <p:spTgt spid="29"/>
                                        </p:tgtEl>
                                      </p:cBhvr>
                                    </p:animEffect>
                                  </p:childTnLst>
                                </p:cTn>
                              </p:par>
                              <p:par>
                                <p:cTn id="26" presetID="5" presetClass="entr" presetSubtype="5" fill="hold" grpId="0" nodeType="withEffect">
                                  <p:stCondLst>
                                    <p:cond delay="0"/>
                                  </p:stCondLst>
                                  <p:childTnLst>
                                    <p:set>
                                      <p:cBhvr>
                                        <p:cTn id="27" dur="1" fill="hold">
                                          <p:stCondLst>
                                            <p:cond delay="0"/>
                                          </p:stCondLst>
                                        </p:cTn>
                                        <p:tgtEl>
                                          <p:spTgt spid="36"/>
                                        </p:tgtEl>
                                        <p:attrNameLst>
                                          <p:attrName>style.visibility</p:attrName>
                                        </p:attrNameLst>
                                      </p:cBhvr>
                                      <p:to>
                                        <p:strVal val="visible"/>
                                      </p:to>
                                    </p:set>
                                    <p:animEffect transition="in" filter="checkerboard(down)">
                                      <p:cBhvr>
                                        <p:cTn id="28" dur="500"/>
                                        <p:tgtEl>
                                          <p:spTgt spid="36"/>
                                        </p:tgtEl>
                                      </p:cBhvr>
                                    </p:animEffect>
                                  </p:childTnLst>
                                </p:cTn>
                              </p:par>
                            </p:childTnLst>
                          </p:cTn>
                        </p:par>
                      </p:childTnLst>
                    </p:cTn>
                  </p:par>
                  <p:par>
                    <p:cTn id="29" fill="hold">
                      <p:stCondLst>
                        <p:cond delay="indefinite"/>
                      </p:stCondLst>
                      <p:childTnLst>
                        <p:par>
                          <p:cTn id="30" fill="hold">
                            <p:stCondLst>
                              <p:cond delay="0"/>
                            </p:stCondLst>
                            <p:childTnLst>
                              <p:par>
                                <p:cTn id="31" presetID="5" presetClass="entr" presetSubtype="5" fill="hold" grpId="0" nodeType="click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checkerboard(down)">
                                      <p:cBhvr>
                                        <p:cTn id="33" dur="500"/>
                                        <p:tgtEl>
                                          <p:spTgt spid="28"/>
                                        </p:tgtEl>
                                      </p:cBhvr>
                                    </p:animEffect>
                                  </p:childTnLst>
                                </p:cTn>
                              </p:par>
                              <p:par>
                                <p:cTn id="34" presetID="5" presetClass="entr" presetSubtype="5" fill="hold" grpId="0" nodeType="with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checkerboard(down)">
                                      <p:cBhvr>
                                        <p:cTn id="36" dur="500"/>
                                        <p:tgtEl>
                                          <p:spTgt spid="27"/>
                                        </p:tgtEl>
                                      </p:cBhvr>
                                    </p:animEffect>
                                  </p:childTnLst>
                                </p:cTn>
                              </p:par>
                              <p:par>
                                <p:cTn id="37" presetID="5" presetClass="entr" presetSubtype="5" fill="hold" grpId="0" nodeType="with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checkerboard(down)">
                                      <p:cBhvr>
                                        <p:cTn id="39" dur="500"/>
                                        <p:tgtEl>
                                          <p:spTgt spid="37"/>
                                        </p:tgtEl>
                                      </p:cBhvr>
                                    </p:animEffect>
                                  </p:childTnLst>
                                </p:cTn>
                              </p:par>
                            </p:childTnLst>
                          </p:cTn>
                        </p:par>
                      </p:childTnLst>
                    </p:cTn>
                  </p:par>
                  <p:par>
                    <p:cTn id="40" fill="hold">
                      <p:stCondLst>
                        <p:cond delay="indefinite"/>
                      </p:stCondLst>
                      <p:childTnLst>
                        <p:par>
                          <p:cTn id="41" fill="hold">
                            <p:stCondLst>
                              <p:cond delay="0"/>
                            </p:stCondLst>
                            <p:childTnLst>
                              <p:par>
                                <p:cTn id="42" presetID="5" presetClass="entr" presetSubtype="10" fill="hold" grpId="0" nodeType="clickEffect">
                                  <p:stCondLst>
                                    <p:cond delay="0"/>
                                  </p:stCondLst>
                                  <p:childTnLst>
                                    <p:set>
                                      <p:cBhvr>
                                        <p:cTn id="43" dur="1" fill="hold">
                                          <p:stCondLst>
                                            <p:cond delay="0"/>
                                          </p:stCondLst>
                                        </p:cTn>
                                        <p:tgtEl>
                                          <p:spTgt spid="34"/>
                                        </p:tgtEl>
                                        <p:attrNameLst>
                                          <p:attrName>style.visibility</p:attrName>
                                        </p:attrNameLst>
                                      </p:cBhvr>
                                      <p:to>
                                        <p:strVal val="visible"/>
                                      </p:to>
                                    </p:set>
                                    <p:animEffect transition="in" filter="checkerboard(across)">
                                      <p:cBhvr>
                                        <p:cTn id="44" dur="500"/>
                                        <p:tgtEl>
                                          <p:spTgt spid="34"/>
                                        </p:tgtEl>
                                      </p:cBhvr>
                                    </p:animEffect>
                                  </p:childTnLst>
                                </p:cTn>
                              </p:par>
                              <p:par>
                                <p:cTn id="45" presetID="5" presetClass="entr" presetSubtype="10" fill="hold" grpId="0" nodeType="with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checkerboard(across)">
                                      <p:cBhvr>
                                        <p:cTn id="47" dur="500"/>
                                        <p:tgtEl>
                                          <p:spTgt spid="33"/>
                                        </p:tgtEl>
                                      </p:cBhvr>
                                    </p:animEffect>
                                  </p:childTnLst>
                                </p:cTn>
                              </p:par>
                              <p:par>
                                <p:cTn id="48" presetID="5" presetClass="entr" presetSubtype="10" fill="hold" grpId="0" nodeType="withEffect">
                                  <p:stCondLst>
                                    <p:cond delay="0"/>
                                  </p:stCondLst>
                                  <p:childTnLst>
                                    <p:set>
                                      <p:cBhvr>
                                        <p:cTn id="49" dur="1" fill="hold">
                                          <p:stCondLst>
                                            <p:cond delay="0"/>
                                          </p:stCondLst>
                                        </p:cTn>
                                        <p:tgtEl>
                                          <p:spTgt spid="44"/>
                                        </p:tgtEl>
                                        <p:attrNameLst>
                                          <p:attrName>style.visibility</p:attrName>
                                        </p:attrNameLst>
                                      </p:cBhvr>
                                      <p:to>
                                        <p:strVal val="visible"/>
                                      </p:to>
                                    </p:set>
                                    <p:animEffect transition="in" filter="checkerboard(across)">
                                      <p:cBhvr>
                                        <p:cTn id="50" dur="500"/>
                                        <p:tgtEl>
                                          <p:spTgt spid="44"/>
                                        </p:tgtEl>
                                      </p:cBhvr>
                                    </p:animEffect>
                                  </p:childTnLst>
                                </p:cTn>
                              </p:par>
                              <p:par>
                                <p:cTn id="51" presetID="5" presetClass="entr" presetSubtype="10" fill="hold" grpId="0" nodeType="withEffect">
                                  <p:stCondLst>
                                    <p:cond delay="0"/>
                                  </p:stCondLst>
                                  <p:childTnLst>
                                    <p:set>
                                      <p:cBhvr>
                                        <p:cTn id="52" dur="1" fill="hold">
                                          <p:stCondLst>
                                            <p:cond delay="0"/>
                                          </p:stCondLst>
                                        </p:cTn>
                                        <p:tgtEl>
                                          <p:spTgt spid="39"/>
                                        </p:tgtEl>
                                        <p:attrNameLst>
                                          <p:attrName>style.visibility</p:attrName>
                                        </p:attrNameLst>
                                      </p:cBhvr>
                                      <p:to>
                                        <p:strVal val="visible"/>
                                      </p:to>
                                    </p:set>
                                    <p:animEffect transition="in" filter="checkerboard(across)">
                                      <p:cBhvr>
                                        <p:cTn id="53" dur="500"/>
                                        <p:tgtEl>
                                          <p:spTgt spid="39"/>
                                        </p:tgtEl>
                                      </p:cBhvr>
                                    </p:animEffect>
                                  </p:childTnLst>
                                </p:cTn>
                              </p:par>
                              <p:par>
                                <p:cTn id="54" presetID="5" presetClass="entr" presetSubtype="5" fill="hold" grpId="0" nodeType="withEffect">
                                  <p:stCondLst>
                                    <p:cond delay="0"/>
                                  </p:stCondLst>
                                  <p:childTnLst>
                                    <p:set>
                                      <p:cBhvr>
                                        <p:cTn id="55" dur="1" fill="hold">
                                          <p:stCondLst>
                                            <p:cond delay="0"/>
                                          </p:stCondLst>
                                        </p:cTn>
                                        <p:tgtEl>
                                          <p:spTgt spid="30"/>
                                        </p:tgtEl>
                                        <p:attrNameLst>
                                          <p:attrName>style.visibility</p:attrName>
                                        </p:attrNameLst>
                                      </p:cBhvr>
                                      <p:to>
                                        <p:strVal val="visible"/>
                                      </p:to>
                                    </p:set>
                                    <p:animEffect transition="in" filter="checkerboard(down)">
                                      <p:cBhvr>
                                        <p:cTn id="56" dur="500"/>
                                        <p:tgtEl>
                                          <p:spTgt spid="30"/>
                                        </p:tgtEl>
                                      </p:cBhvr>
                                    </p:animEffect>
                                  </p:childTnLst>
                                </p:cTn>
                              </p:par>
                              <p:par>
                                <p:cTn id="57" presetID="5" presetClass="entr" presetSubtype="5" fill="hold" grpId="0" nodeType="withEffect">
                                  <p:stCondLst>
                                    <p:cond delay="0"/>
                                  </p:stCondLst>
                                  <p:childTnLst>
                                    <p:set>
                                      <p:cBhvr>
                                        <p:cTn id="58" dur="1" fill="hold">
                                          <p:stCondLst>
                                            <p:cond delay="0"/>
                                          </p:stCondLst>
                                        </p:cTn>
                                        <p:tgtEl>
                                          <p:spTgt spid="38"/>
                                        </p:tgtEl>
                                        <p:attrNameLst>
                                          <p:attrName>style.visibility</p:attrName>
                                        </p:attrNameLst>
                                      </p:cBhvr>
                                      <p:to>
                                        <p:strVal val="visible"/>
                                      </p:to>
                                    </p:set>
                                    <p:animEffect transition="in" filter="checkerboard(down)">
                                      <p:cBhvr>
                                        <p:cTn id="59" dur="500"/>
                                        <p:tgtEl>
                                          <p:spTgt spid="38"/>
                                        </p:tgtEl>
                                      </p:cBhvr>
                                    </p:animEffect>
                                  </p:childTnLst>
                                </p:cTn>
                              </p:par>
                            </p:childTnLst>
                          </p:cTn>
                        </p:par>
                      </p:childTnLst>
                    </p:cTn>
                  </p:par>
                  <p:par>
                    <p:cTn id="60" fill="hold">
                      <p:stCondLst>
                        <p:cond delay="indefinite"/>
                      </p:stCondLst>
                      <p:childTnLst>
                        <p:par>
                          <p:cTn id="61" fill="hold">
                            <p:stCondLst>
                              <p:cond delay="0"/>
                            </p:stCondLst>
                            <p:childTnLst>
                              <p:par>
                                <p:cTn id="62" presetID="5" presetClass="entr" presetSubtype="10" fill="hold" nodeType="clickEffect">
                                  <p:stCondLst>
                                    <p:cond delay="0"/>
                                  </p:stCondLst>
                                  <p:childTnLst>
                                    <p:set>
                                      <p:cBhvr>
                                        <p:cTn id="63" dur="1" fill="hold">
                                          <p:stCondLst>
                                            <p:cond delay="0"/>
                                          </p:stCondLst>
                                        </p:cTn>
                                        <p:tgtEl>
                                          <p:spTgt spid="42"/>
                                        </p:tgtEl>
                                        <p:attrNameLst>
                                          <p:attrName>style.visibility</p:attrName>
                                        </p:attrNameLst>
                                      </p:cBhvr>
                                      <p:to>
                                        <p:strVal val="visible"/>
                                      </p:to>
                                    </p:set>
                                    <p:animEffect transition="in" filter="checkerboard(across)">
                                      <p:cBhvr>
                                        <p:cTn id="64" dur="500"/>
                                        <p:tgtEl>
                                          <p:spTgt spid="42"/>
                                        </p:tgtEl>
                                      </p:cBhvr>
                                    </p:animEffect>
                                  </p:childTnLst>
                                </p:cTn>
                              </p:par>
                              <p:par>
                                <p:cTn id="65" presetID="5" presetClass="entr" presetSubtype="10" fill="hold" nodeType="withEffect">
                                  <p:stCondLst>
                                    <p:cond delay="0"/>
                                  </p:stCondLst>
                                  <p:childTnLst>
                                    <p:set>
                                      <p:cBhvr>
                                        <p:cTn id="66" dur="1" fill="hold">
                                          <p:stCondLst>
                                            <p:cond delay="0"/>
                                          </p:stCondLst>
                                        </p:cTn>
                                        <p:tgtEl>
                                          <p:spTgt spid="43"/>
                                        </p:tgtEl>
                                        <p:attrNameLst>
                                          <p:attrName>style.visibility</p:attrName>
                                        </p:attrNameLst>
                                      </p:cBhvr>
                                      <p:to>
                                        <p:strVal val="visible"/>
                                      </p:to>
                                    </p:set>
                                    <p:animEffect transition="in" filter="checkerboard(across)">
                                      <p:cBhvr>
                                        <p:cTn id="67" dur="500"/>
                                        <p:tgtEl>
                                          <p:spTgt spid="43"/>
                                        </p:tgtEl>
                                      </p:cBhvr>
                                    </p:animEffect>
                                  </p:childTnLst>
                                </p:cTn>
                              </p:par>
                              <p:par>
                                <p:cTn id="68" presetID="5" presetClass="entr" presetSubtype="10" fill="hold" nodeType="withEffect">
                                  <p:stCondLst>
                                    <p:cond delay="0"/>
                                  </p:stCondLst>
                                  <p:childTnLst>
                                    <p:set>
                                      <p:cBhvr>
                                        <p:cTn id="69" dur="1" fill="hold">
                                          <p:stCondLst>
                                            <p:cond delay="0"/>
                                          </p:stCondLst>
                                        </p:cTn>
                                        <p:tgtEl>
                                          <p:spTgt spid="41"/>
                                        </p:tgtEl>
                                        <p:attrNameLst>
                                          <p:attrName>style.visibility</p:attrName>
                                        </p:attrNameLst>
                                      </p:cBhvr>
                                      <p:to>
                                        <p:strVal val="visible"/>
                                      </p:to>
                                    </p:set>
                                    <p:animEffect transition="in" filter="checkerboard(across)">
                                      <p:cBhvr>
                                        <p:cTn id="70" dur="500"/>
                                        <p:tgtEl>
                                          <p:spTgt spid="41"/>
                                        </p:tgtEl>
                                      </p:cBhvr>
                                    </p:animEffect>
                                  </p:childTnLst>
                                </p:cTn>
                              </p:par>
                              <p:par>
                                <p:cTn id="71" presetID="5" presetClass="entr" presetSubtype="10" fill="hold" grpId="0" nodeType="withEffect">
                                  <p:stCondLst>
                                    <p:cond delay="0"/>
                                  </p:stCondLst>
                                  <p:childTnLst>
                                    <p:set>
                                      <p:cBhvr>
                                        <p:cTn id="72" dur="1" fill="hold">
                                          <p:stCondLst>
                                            <p:cond delay="0"/>
                                          </p:stCondLst>
                                        </p:cTn>
                                        <p:tgtEl>
                                          <p:spTgt spid="40"/>
                                        </p:tgtEl>
                                        <p:attrNameLst>
                                          <p:attrName>style.visibility</p:attrName>
                                        </p:attrNameLst>
                                      </p:cBhvr>
                                      <p:to>
                                        <p:strVal val="visible"/>
                                      </p:to>
                                    </p:set>
                                    <p:animEffect transition="in" filter="checkerboard(across)">
                                      <p:cBhvr>
                                        <p:cTn id="73" dur="500"/>
                                        <p:tgtEl>
                                          <p:spTgt spid="40"/>
                                        </p:tgtEl>
                                      </p:cBhvr>
                                    </p:animEffect>
                                  </p:childTnLst>
                                </p:cTn>
                              </p:par>
                            </p:childTnLst>
                          </p:cTn>
                        </p:par>
                      </p:childTnLst>
                    </p:cTn>
                  </p:par>
                  <p:par>
                    <p:cTn id="74" fill="hold">
                      <p:stCondLst>
                        <p:cond delay="indefinite"/>
                      </p:stCondLst>
                      <p:childTnLst>
                        <p:par>
                          <p:cTn id="75" fill="hold">
                            <p:stCondLst>
                              <p:cond delay="0"/>
                            </p:stCondLst>
                            <p:childTnLst>
                              <p:par>
                                <p:cTn id="76" presetID="1" presetClass="entr" presetSubtype="0" fill="hold" grpId="0" nodeType="clickEffect">
                                  <p:stCondLst>
                                    <p:cond delay="0"/>
                                  </p:stCondLst>
                                  <p:childTnLst>
                                    <p:set>
                                      <p:cBhvr>
                                        <p:cTn id="77" dur="1" fill="hold">
                                          <p:stCondLst>
                                            <p:cond delay="0"/>
                                          </p:stCondLst>
                                        </p:cTn>
                                        <p:tgtEl>
                                          <p:spTgt spid="25"/>
                                        </p:tgtEl>
                                        <p:attrNameLst>
                                          <p:attrName>style.visibility</p:attrName>
                                        </p:attrNameLst>
                                      </p:cBhvr>
                                      <p:to>
                                        <p:strVal val="visible"/>
                                      </p:to>
                                    </p:set>
                                  </p:childTnLst>
                                </p:cTn>
                              </p:par>
                              <p:par>
                                <p:cTn id="78" presetID="5" presetClass="entr" presetSubtype="10" fill="hold" nodeType="withEffect">
                                  <p:stCondLst>
                                    <p:cond delay="0"/>
                                  </p:stCondLst>
                                  <p:childTnLst>
                                    <p:set>
                                      <p:cBhvr>
                                        <p:cTn id="79" dur="1" fill="hold">
                                          <p:stCondLst>
                                            <p:cond delay="0"/>
                                          </p:stCondLst>
                                        </p:cTn>
                                        <p:tgtEl>
                                          <p:spTgt spid="45"/>
                                        </p:tgtEl>
                                        <p:attrNameLst>
                                          <p:attrName>style.visibility</p:attrName>
                                        </p:attrNameLst>
                                      </p:cBhvr>
                                      <p:to>
                                        <p:strVal val="visible"/>
                                      </p:to>
                                    </p:set>
                                    <p:animEffect transition="in" filter="checkerboard(across)">
                                      <p:cBhvr>
                                        <p:cTn id="80" dur="500"/>
                                        <p:tgtEl>
                                          <p:spTgt spid="45"/>
                                        </p:tgtEl>
                                      </p:cBhvr>
                                    </p:animEffect>
                                  </p:childTnLst>
                                </p:cTn>
                              </p:par>
                            </p:childTnLst>
                          </p:cTn>
                        </p:par>
                      </p:childTnLst>
                    </p:cTn>
                  </p:par>
                  <p:par>
                    <p:cTn id="81" fill="hold">
                      <p:stCondLst>
                        <p:cond delay="indefinite"/>
                      </p:stCondLst>
                      <p:childTnLst>
                        <p:par>
                          <p:cTn id="82" fill="hold">
                            <p:stCondLst>
                              <p:cond delay="0"/>
                            </p:stCondLst>
                            <p:childTnLst>
                              <p:par>
                                <p:cTn id="83" presetID="5" presetClass="entr" presetSubtype="5" fill="hold" nodeType="clickEffect">
                                  <p:stCondLst>
                                    <p:cond delay="0"/>
                                  </p:stCondLst>
                                  <p:childTnLst>
                                    <p:set>
                                      <p:cBhvr>
                                        <p:cTn id="84" dur="1" fill="hold">
                                          <p:stCondLst>
                                            <p:cond delay="0"/>
                                          </p:stCondLst>
                                        </p:cTn>
                                        <p:tgtEl>
                                          <p:spTgt spid="46"/>
                                        </p:tgtEl>
                                        <p:attrNameLst>
                                          <p:attrName>style.visibility</p:attrName>
                                        </p:attrNameLst>
                                      </p:cBhvr>
                                      <p:to>
                                        <p:strVal val="visible"/>
                                      </p:to>
                                    </p:set>
                                    <p:animEffect transition="in" filter="checkerboard(down)">
                                      <p:cBhvr>
                                        <p:cTn id="85"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7" grpId="0" animBg="1"/>
      <p:bldP spid="28" grpId="0" animBg="1"/>
      <p:bldP spid="29" grpId="0" animBg="1"/>
      <p:bldP spid="30" grpId="0" animBg="1"/>
      <p:bldP spid="31" grpId="0" animBg="1"/>
      <p:bldP spid="32" grpId="0" animBg="1"/>
      <p:bldP spid="33" grpId="0" animBg="1"/>
      <p:bldP spid="34" grpId="0" animBg="1"/>
      <p:bldP spid="36" grpId="0"/>
      <p:bldP spid="37" grpId="0"/>
      <p:bldP spid="38" grpId="0"/>
      <p:bldP spid="39" grpId="0"/>
      <p:bldP spid="40" grpId="0"/>
      <p:bldP spid="4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400" b="0" dirty="0">
                <a:solidFill>
                  <a:schemeClr val="tx1"/>
                </a:solidFill>
                <a:cs typeface="B Homa" panose="00000400000000000000" pitchFamily="2" charset="-78"/>
              </a:rPr>
              <a:t>انواع کمیت های فیزیکی</a:t>
            </a:r>
            <a:endParaRPr lang="en-US" altLang="fa-IR" sz="2400" b="0" dirty="0">
              <a:solidFill>
                <a:schemeClr val="tx1"/>
              </a:solidFill>
              <a:cs typeface="B Homa" panose="00000400000000000000" pitchFamily="2" charset="-78"/>
            </a:endParaRPr>
          </a:p>
        </p:txBody>
      </p:sp>
      <p:sp>
        <p:nvSpPr>
          <p:cNvPr id="4" name="Rectangle 6"/>
          <p:cNvSpPr>
            <a:spLocks noChangeArrowheads="1"/>
          </p:cNvSpPr>
          <p:nvPr/>
        </p:nvSpPr>
        <p:spPr bwMode="auto">
          <a:xfrm>
            <a:off x="7466015" y="1365252"/>
            <a:ext cx="1487487" cy="4640263"/>
          </a:xfrm>
          <a:prstGeom prst="rect">
            <a:avLst/>
          </a:prstGeom>
          <a:solidFill>
            <a:schemeClr val="bg1">
              <a:lumMod val="85000"/>
            </a:schemeClr>
          </a:solidFill>
          <a:ln w="9525">
            <a:noFill/>
            <a:miter lim="800000"/>
            <a:headEnd/>
            <a:tailEnd/>
          </a:ln>
        </p:spPr>
        <p:txBody>
          <a:bodyPr lIns="92075" tIns="46038" rIns="92075" bIns="46038"/>
          <a:lstStyle/>
          <a:p>
            <a:pPr algn="just" rtl="1">
              <a:lnSpc>
                <a:spcPct val="150000"/>
              </a:lnSpc>
              <a:buFont typeface="Courier New" pitchFamily="49" charset="0"/>
              <a:buChar char="o"/>
              <a:defRPr/>
            </a:pPr>
            <a:r>
              <a:rPr lang="fa-IR" dirty="0">
                <a:solidFill>
                  <a:srgbClr val="000000"/>
                </a:solidFill>
                <a:latin typeface="Arial" charset="0"/>
                <a:cs typeface="B Homa" pitchFamily="2" charset="-78"/>
                <a:sym typeface="Symbol" pitchFamily="18" charset="2"/>
              </a:rPr>
              <a:t> فاصله</a:t>
            </a:r>
          </a:p>
          <a:p>
            <a:pPr algn="just" rtl="1">
              <a:lnSpc>
                <a:spcPct val="150000"/>
              </a:lnSpc>
              <a:buFont typeface="Courier New" pitchFamily="49" charset="0"/>
              <a:buChar char="o"/>
              <a:defRPr/>
            </a:pPr>
            <a:r>
              <a:rPr lang="fa-IR" dirty="0">
                <a:solidFill>
                  <a:srgbClr val="000000"/>
                </a:solidFill>
                <a:latin typeface="Arial" charset="0"/>
                <a:cs typeface="B Homa" pitchFamily="2" charset="-78"/>
                <a:sym typeface="Symbol" pitchFamily="18" charset="2"/>
              </a:rPr>
              <a:t> سرعت</a:t>
            </a:r>
          </a:p>
          <a:p>
            <a:pPr algn="just" rtl="1">
              <a:lnSpc>
                <a:spcPct val="150000"/>
              </a:lnSpc>
              <a:buFont typeface="Courier New" pitchFamily="49" charset="0"/>
              <a:buChar char="o"/>
              <a:defRPr/>
            </a:pPr>
            <a:r>
              <a:rPr lang="fa-IR" dirty="0">
                <a:solidFill>
                  <a:srgbClr val="000000"/>
                </a:solidFill>
                <a:latin typeface="Arial" charset="0"/>
                <a:cs typeface="B Homa" pitchFamily="2" charset="-78"/>
                <a:sym typeface="Symbol" pitchFamily="18" charset="2"/>
              </a:rPr>
              <a:t> شتاب</a:t>
            </a:r>
          </a:p>
          <a:p>
            <a:pPr algn="just" rtl="1">
              <a:lnSpc>
                <a:spcPct val="150000"/>
              </a:lnSpc>
              <a:buFont typeface="Courier New" pitchFamily="49" charset="0"/>
              <a:buChar char="o"/>
              <a:defRPr/>
            </a:pPr>
            <a:r>
              <a:rPr lang="fa-IR" dirty="0">
                <a:solidFill>
                  <a:srgbClr val="000000"/>
                </a:solidFill>
                <a:latin typeface="Arial" charset="0"/>
                <a:cs typeface="B Homa" pitchFamily="2" charset="-78"/>
                <a:sym typeface="Symbol" pitchFamily="18" charset="2"/>
              </a:rPr>
              <a:t> جرم</a:t>
            </a:r>
          </a:p>
          <a:p>
            <a:pPr algn="just" rtl="1">
              <a:lnSpc>
                <a:spcPct val="150000"/>
              </a:lnSpc>
              <a:buFont typeface="Courier New" pitchFamily="49" charset="0"/>
              <a:buChar char="o"/>
              <a:defRPr/>
            </a:pPr>
            <a:r>
              <a:rPr lang="fa-IR" dirty="0">
                <a:solidFill>
                  <a:srgbClr val="000000"/>
                </a:solidFill>
                <a:latin typeface="Arial" charset="0"/>
                <a:cs typeface="B Homa" pitchFamily="2" charset="-78"/>
                <a:sym typeface="Symbol" pitchFamily="18" charset="2"/>
              </a:rPr>
              <a:t> درجه کشسانی</a:t>
            </a:r>
          </a:p>
          <a:p>
            <a:pPr algn="just" rtl="1">
              <a:lnSpc>
                <a:spcPct val="150000"/>
              </a:lnSpc>
              <a:buFont typeface="Courier New" pitchFamily="49" charset="0"/>
              <a:buChar char="o"/>
              <a:defRPr/>
            </a:pPr>
            <a:r>
              <a:rPr lang="fa-IR" dirty="0">
                <a:solidFill>
                  <a:srgbClr val="000000"/>
                </a:solidFill>
                <a:latin typeface="Arial" charset="0"/>
                <a:cs typeface="B Homa" pitchFamily="2" charset="-78"/>
                <a:sym typeface="Symbol" pitchFamily="18" charset="2"/>
              </a:rPr>
              <a:t> نیرو</a:t>
            </a:r>
          </a:p>
          <a:p>
            <a:pPr algn="just" rtl="1">
              <a:lnSpc>
                <a:spcPct val="150000"/>
              </a:lnSpc>
              <a:buFont typeface="Courier New" pitchFamily="49" charset="0"/>
              <a:buChar char="o"/>
              <a:defRPr/>
            </a:pPr>
            <a:r>
              <a:rPr lang="fa-IR" dirty="0">
                <a:solidFill>
                  <a:srgbClr val="000000"/>
                </a:solidFill>
                <a:latin typeface="Arial" charset="0"/>
                <a:cs typeface="B Homa" pitchFamily="2" charset="-78"/>
                <a:sym typeface="Symbol" pitchFamily="18" charset="2"/>
              </a:rPr>
              <a:t> فشار</a:t>
            </a:r>
          </a:p>
          <a:p>
            <a:pPr algn="just" rtl="1">
              <a:lnSpc>
                <a:spcPct val="150000"/>
              </a:lnSpc>
              <a:buFont typeface="Courier New" pitchFamily="49" charset="0"/>
              <a:buChar char="o"/>
              <a:defRPr/>
            </a:pPr>
            <a:r>
              <a:rPr lang="fa-IR" dirty="0">
                <a:solidFill>
                  <a:srgbClr val="000000"/>
                </a:solidFill>
                <a:latin typeface="Arial" charset="0"/>
                <a:cs typeface="B Homa" pitchFamily="2" charset="-78"/>
                <a:sym typeface="Symbol" pitchFamily="18" charset="2"/>
              </a:rPr>
              <a:t> کرنش</a:t>
            </a:r>
          </a:p>
          <a:p>
            <a:pPr algn="just" rtl="1">
              <a:lnSpc>
                <a:spcPct val="150000"/>
              </a:lnSpc>
              <a:buFont typeface="Courier New" pitchFamily="49" charset="0"/>
              <a:buChar char="o"/>
              <a:defRPr/>
            </a:pPr>
            <a:r>
              <a:rPr lang="fa-IR" dirty="0">
                <a:solidFill>
                  <a:srgbClr val="000000"/>
                </a:solidFill>
                <a:latin typeface="Arial" charset="0"/>
                <a:cs typeface="B Homa" pitchFamily="2" charset="-78"/>
                <a:sym typeface="Symbol" pitchFamily="18" charset="2"/>
              </a:rPr>
              <a:t> تنش</a:t>
            </a:r>
          </a:p>
          <a:p>
            <a:pPr algn="just" rtl="1">
              <a:lnSpc>
                <a:spcPct val="150000"/>
              </a:lnSpc>
              <a:buFont typeface="Courier New" pitchFamily="49" charset="0"/>
              <a:buChar char="o"/>
              <a:defRPr/>
            </a:pPr>
            <a:r>
              <a:rPr lang="fa-IR" dirty="0">
                <a:solidFill>
                  <a:srgbClr val="000000"/>
                </a:solidFill>
                <a:latin typeface="Arial" charset="0"/>
                <a:cs typeface="B Homa" pitchFamily="2" charset="-78"/>
                <a:sym typeface="Symbol" pitchFamily="18" charset="2"/>
              </a:rPr>
              <a:t> گشتاور</a:t>
            </a:r>
          </a:p>
          <a:p>
            <a:pPr algn="just" rtl="1">
              <a:lnSpc>
                <a:spcPct val="150000"/>
              </a:lnSpc>
              <a:buFont typeface="Courier New" pitchFamily="49" charset="0"/>
              <a:buChar char="o"/>
              <a:defRPr/>
            </a:pPr>
            <a:r>
              <a:rPr lang="fa-IR" dirty="0">
                <a:solidFill>
                  <a:srgbClr val="000000"/>
                </a:solidFill>
                <a:latin typeface="Arial" charset="0"/>
                <a:cs typeface="B Homa" pitchFamily="2" charset="-78"/>
                <a:sym typeface="Symbol" pitchFamily="18" charset="2"/>
              </a:rPr>
              <a:t> توان</a:t>
            </a:r>
          </a:p>
        </p:txBody>
      </p:sp>
      <p:sp>
        <p:nvSpPr>
          <p:cNvPr id="5" name="Rectangle 4"/>
          <p:cNvSpPr>
            <a:spLocks noChangeArrowheads="1"/>
          </p:cNvSpPr>
          <p:nvPr/>
        </p:nvSpPr>
        <p:spPr bwMode="auto">
          <a:xfrm>
            <a:off x="5759452" y="1354138"/>
            <a:ext cx="1476375" cy="4640262"/>
          </a:xfrm>
          <a:prstGeom prst="rect">
            <a:avLst/>
          </a:prstGeom>
          <a:solidFill>
            <a:schemeClr val="bg1">
              <a:lumMod val="85000"/>
            </a:schemeClr>
          </a:solidFill>
          <a:ln w="9525">
            <a:noFill/>
            <a:miter lim="800000"/>
            <a:headEnd/>
            <a:tailEnd/>
          </a:ln>
        </p:spPr>
        <p:txBody>
          <a:bodyPr lIns="92075" tIns="46038" rIns="92075" bIns="46038"/>
          <a:lstStyle/>
          <a:p>
            <a:pPr algn="just" rtl="1">
              <a:lnSpc>
                <a:spcPct val="150000"/>
              </a:lnSpc>
              <a:buFont typeface="Courier New" pitchFamily="49" charset="0"/>
              <a:buChar char="o"/>
              <a:defRPr/>
            </a:pPr>
            <a:r>
              <a:rPr lang="fa-IR" dirty="0">
                <a:solidFill>
                  <a:srgbClr val="000000"/>
                </a:solidFill>
                <a:latin typeface="Arial" charset="0"/>
                <a:cs typeface="B Homa" pitchFamily="2" charset="-78"/>
              </a:rPr>
              <a:t> چگالی</a:t>
            </a:r>
          </a:p>
          <a:p>
            <a:pPr algn="just" rtl="1">
              <a:lnSpc>
                <a:spcPct val="150000"/>
              </a:lnSpc>
              <a:buFont typeface="Courier New" pitchFamily="49" charset="0"/>
              <a:buChar char="o"/>
              <a:defRPr/>
            </a:pPr>
            <a:r>
              <a:rPr lang="fa-IR" dirty="0">
                <a:solidFill>
                  <a:srgbClr val="000000"/>
                </a:solidFill>
                <a:latin typeface="Arial" charset="0"/>
                <a:cs typeface="B Homa" pitchFamily="2" charset="-78"/>
              </a:rPr>
              <a:t> فشار</a:t>
            </a:r>
          </a:p>
          <a:p>
            <a:pPr algn="just" rtl="1">
              <a:lnSpc>
                <a:spcPct val="150000"/>
              </a:lnSpc>
              <a:buFont typeface="Courier New" pitchFamily="49" charset="0"/>
              <a:buChar char="o"/>
              <a:defRPr/>
            </a:pPr>
            <a:r>
              <a:rPr lang="fa-IR" dirty="0">
                <a:solidFill>
                  <a:srgbClr val="000000"/>
                </a:solidFill>
                <a:latin typeface="Arial" charset="0"/>
                <a:cs typeface="B Homa" pitchFamily="2" charset="-78"/>
                <a:sym typeface="Symbol" pitchFamily="18" charset="2"/>
              </a:rPr>
              <a:t> گرانروی</a:t>
            </a:r>
          </a:p>
          <a:p>
            <a:pPr algn="just" rtl="1">
              <a:lnSpc>
                <a:spcPct val="150000"/>
              </a:lnSpc>
              <a:buFont typeface="Courier New" pitchFamily="49" charset="0"/>
              <a:buChar char="o"/>
              <a:defRPr/>
            </a:pPr>
            <a:r>
              <a:rPr lang="fa-IR" dirty="0">
                <a:solidFill>
                  <a:srgbClr val="000000"/>
                </a:solidFill>
                <a:latin typeface="Arial" charset="0"/>
                <a:cs typeface="B Homa" pitchFamily="2" charset="-78"/>
                <a:sym typeface="Symbol" pitchFamily="18" charset="2"/>
              </a:rPr>
              <a:t> حجم</a:t>
            </a:r>
          </a:p>
          <a:p>
            <a:pPr algn="just" rtl="1">
              <a:lnSpc>
                <a:spcPct val="150000"/>
              </a:lnSpc>
              <a:buFont typeface="Courier New" pitchFamily="49" charset="0"/>
              <a:buChar char="o"/>
              <a:defRPr/>
            </a:pPr>
            <a:r>
              <a:rPr lang="fa-IR" dirty="0">
                <a:solidFill>
                  <a:srgbClr val="000000"/>
                </a:solidFill>
                <a:latin typeface="Arial" charset="0"/>
                <a:cs typeface="B Homa" pitchFamily="2" charset="-78"/>
                <a:sym typeface="Symbol" pitchFamily="18" charset="2"/>
              </a:rPr>
              <a:t> سرعت سیال</a:t>
            </a:r>
          </a:p>
        </p:txBody>
      </p:sp>
      <p:sp>
        <p:nvSpPr>
          <p:cNvPr id="6" name="Rectangle 5"/>
          <p:cNvSpPr>
            <a:spLocks noChangeArrowheads="1"/>
          </p:cNvSpPr>
          <p:nvPr/>
        </p:nvSpPr>
        <p:spPr bwMode="auto">
          <a:xfrm>
            <a:off x="3957641" y="1357315"/>
            <a:ext cx="1589087" cy="4638675"/>
          </a:xfrm>
          <a:prstGeom prst="rect">
            <a:avLst/>
          </a:prstGeom>
          <a:solidFill>
            <a:schemeClr val="bg1">
              <a:lumMod val="85000"/>
            </a:schemeClr>
          </a:solidFill>
          <a:ln w="9525">
            <a:noFill/>
            <a:miter lim="800000"/>
            <a:headEnd/>
            <a:tailEnd/>
          </a:ln>
        </p:spPr>
        <p:txBody>
          <a:bodyPr lIns="92075" tIns="46038" rIns="92075" bIns="46038"/>
          <a:lstStyle/>
          <a:p>
            <a:pPr algn="just" rtl="1">
              <a:lnSpc>
                <a:spcPct val="150000"/>
              </a:lnSpc>
              <a:buFont typeface="Courier New" pitchFamily="49" charset="0"/>
              <a:buChar char="o"/>
              <a:defRPr/>
            </a:pPr>
            <a:r>
              <a:rPr lang="fa-IR" dirty="0">
                <a:solidFill>
                  <a:srgbClr val="000000"/>
                </a:solidFill>
                <a:latin typeface="Arial" charset="0"/>
                <a:cs typeface="B Homa" pitchFamily="2" charset="-78"/>
                <a:sym typeface="Symbol" pitchFamily="18" charset="2"/>
              </a:rPr>
              <a:t> دما</a:t>
            </a:r>
          </a:p>
          <a:p>
            <a:pPr algn="just" rtl="1">
              <a:lnSpc>
                <a:spcPct val="150000"/>
              </a:lnSpc>
              <a:buFont typeface="Courier New" pitchFamily="49" charset="0"/>
              <a:buChar char="o"/>
              <a:defRPr/>
            </a:pPr>
            <a:r>
              <a:rPr lang="fa-IR" dirty="0">
                <a:solidFill>
                  <a:srgbClr val="000000"/>
                </a:solidFill>
                <a:latin typeface="Arial" charset="0"/>
                <a:cs typeface="B Homa" pitchFamily="2" charset="-78"/>
                <a:sym typeface="Symbol" pitchFamily="18" charset="2"/>
              </a:rPr>
              <a:t> شدت گرما</a:t>
            </a:r>
          </a:p>
          <a:p>
            <a:pPr algn="just" rtl="1">
              <a:lnSpc>
                <a:spcPct val="150000"/>
              </a:lnSpc>
              <a:buFont typeface="Courier New" pitchFamily="49" charset="0"/>
              <a:buChar char="o"/>
              <a:defRPr/>
            </a:pPr>
            <a:r>
              <a:rPr lang="fa-IR" dirty="0">
                <a:solidFill>
                  <a:srgbClr val="000000"/>
                </a:solidFill>
                <a:latin typeface="Arial" charset="0"/>
                <a:cs typeface="B Homa" pitchFamily="2" charset="-78"/>
                <a:sym typeface="Symbol" pitchFamily="18" charset="2"/>
              </a:rPr>
              <a:t> تشعشع حرارتی</a:t>
            </a:r>
          </a:p>
          <a:p>
            <a:pPr algn="just" rtl="1">
              <a:lnSpc>
                <a:spcPct val="150000"/>
              </a:lnSpc>
              <a:buFont typeface="Courier New" pitchFamily="49" charset="0"/>
              <a:buChar char="o"/>
              <a:defRPr/>
            </a:pPr>
            <a:r>
              <a:rPr lang="fa-IR" dirty="0">
                <a:solidFill>
                  <a:srgbClr val="000000"/>
                </a:solidFill>
                <a:latin typeface="Arial" charset="0"/>
                <a:cs typeface="B Homa" pitchFamily="2" charset="-78"/>
                <a:sym typeface="Symbol" pitchFamily="18" charset="2"/>
              </a:rPr>
              <a:t> تشعشع نوری</a:t>
            </a:r>
          </a:p>
          <a:p>
            <a:pPr algn="just" rtl="1">
              <a:lnSpc>
                <a:spcPct val="150000"/>
              </a:lnSpc>
              <a:buFont typeface="Courier New" pitchFamily="49" charset="0"/>
              <a:buChar char="o"/>
              <a:defRPr/>
            </a:pPr>
            <a:r>
              <a:rPr lang="fa-IR" dirty="0">
                <a:solidFill>
                  <a:srgbClr val="000000"/>
                </a:solidFill>
                <a:latin typeface="Arial" charset="0"/>
                <a:cs typeface="B Homa" pitchFamily="2" charset="-78"/>
                <a:sym typeface="Symbol" pitchFamily="18" charset="2"/>
              </a:rPr>
              <a:t> انعکاس</a:t>
            </a:r>
          </a:p>
          <a:p>
            <a:pPr algn="just" rtl="1">
              <a:lnSpc>
                <a:spcPct val="150000"/>
              </a:lnSpc>
              <a:buFont typeface="Courier New" pitchFamily="49" charset="0"/>
              <a:buChar char="o"/>
              <a:defRPr/>
            </a:pPr>
            <a:r>
              <a:rPr lang="fa-IR" dirty="0">
                <a:solidFill>
                  <a:srgbClr val="000000"/>
                </a:solidFill>
                <a:latin typeface="Arial" charset="0"/>
                <a:cs typeface="B Homa" pitchFamily="2" charset="-78"/>
                <a:sym typeface="Symbol" pitchFamily="18" charset="2"/>
              </a:rPr>
              <a:t> رنگ</a:t>
            </a:r>
          </a:p>
        </p:txBody>
      </p:sp>
      <p:sp>
        <p:nvSpPr>
          <p:cNvPr id="7" name="Rectangle 6"/>
          <p:cNvSpPr>
            <a:spLocks noChangeArrowheads="1"/>
          </p:cNvSpPr>
          <p:nvPr/>
        </p:nvSpPr>
        <p:spPr bwMode="auto">
          <a:xfrm>
            <a:off x="2265366" y="1357315"/>
            <a:ext cx="1520825" cy="4638675"/>
          </a:xfrm>
          <a:prstGeom prst="rect">
            <a:avLst/>
          </a:prstGeom>
          <a:solidFill>
            <a:schemeClr val="bg1">
              <a:lumMod val="85000"/>
            </a:schemeClr>
          </a:solidFill>
          <a:ln w="9525">
            <a:noFill/>
            <a:miter lim="800000"/>
            <a:headEnd/>
            <a:tailEnd/>
          </a:ln>
        </p:spPr>
        <p:txBody>
          <a:bodyPr lIns="92075" tIns="46038" rIns="92075" bIns="46038"/>
          <a:lstStyle/>
          <a:p>
            <a:pPr algn="just" rtl="1">
              <a:lnSpc>
                <a:spcPct val="150000"/>
              </a:lnSpc>
              <a:buFont typeface="Courier New" pitchFamily="49" charset="0"/>
              <a:buChar char="o"/>
              <a:defRPr/>
            </a:pPr>
            <a:r>
              <a:rPr lang="fa-IR" dirty="0">
                <a:solidFill>
                  <a:srgbClr val="000000"/>
                </a:solidFill>
                <a:latin typeface="Arial" charset="0"/>
                <a:cs typeface="B Homa" pitchFamily="2" charset="-78"/>
                <a:sym typeface="Symbol" pitchFamily="18" charset="2"/>
              </a:rPr>
              <a:t> فشار</a:t>
            </a:r>
          </a:p>
          <a:p>
            <a:pPr algn="just" rtl="1">
              <a:lnSpc>
                <a:spcPct val="150000"/>
              </a:lnSpc>
              <a:buFont typeface="Courier New" pitchFamily="49" charset="0"/>
              <a:buChar char="o"/>
              <a:defRPr/>
            </a:pPr>
            <a:r>
              <a:rPr lang="fa-IR" dirty="0">
                <a:solidFill>
                  <a:srgbClr val="000000"/>
                </a:solidFill>
                <a:latin typeface="Arial" charset="0"/>
                <a:cs typeface="B Homa" pitchFamily="2" charset="-78"/>
                <a:sym typeface="Symbol" pitchFamily="18" charset="2"/>
              </a:rPr>
              <a:t> سرعت</a:t>
            </a:r>
          </a:p>
          <a:p>
            <a:pPr algn="just" rtl="1">
              <a:lnSpc>
                <a:spcPct val="150000"/>
              </a:lnSpc>
              <a:buFont typeface="Courier New" pitchFamily="49" charset="0"/>
              <a:buChar char="o"/>
              <a:defRPr/>
            </a:pPr>
            <a:r>
              <a:rPr lang="fa-IR" dirty="0">
                <a:solidFill>
                  <a:srgbClr val="000000"/>
                </a:solidFill>
                <a:latin typeface="Arial" charset="0"/>
                <a:cs typeface="B Homa" pitchFamily="2" charset="-78"/>
                <a:sym typeface="Symbol" pitchFamily="18" charset="2"/>
              </a:rPr>
              <a:t> انتشار</a:t>
            </a:r>
          </a:p>
          <a:p>
            <a:pPr algn="just" rtl="1">
              <a:lnSpc>
                <a:spcPct val="150000"/>
              </a:lnSpc>
              <a:buFont typeface="Courier New" pitchFamily="49" charset="0"/>
              <a:buChar char="o"/>
              <a:defRPr/>
            </a:pPr>
            <a:r>
              <a:rPr lang="fa-IR" dirty="0">
                <a:solidFill>
                  <a:srgbClr val="000000"/>
                </a:solidFill>
                <a:latin typeface="Arial" charset="0"/>
                <a:cs typeface="B Homa" pitchFamily="2" charset="-78"/>
                <a:sym typeface="Symbol" pitchFamily="18" charset="2"/>
              </a:rPr>
              <a:t> جذب</a:t>
            </a:r>
          </a:p>
          <a:p>
            <a:pPr algn="just" rtl="1">
              <a:lnSpc>
                <a:spcPct val="150000"/>
              </a:lnSpc>
              <a:buFont typeface="Courier New" pitchFamily="49" charset="0"/>
              <a:buChar char="o"/>
              <a:defRPr/>
            </a:pPr>
            <a:r>
              <a:rPr lang="fa-IR" dirty="0">
                <a:solidFill>
                  <a:srgbClr val="000000"/>
                </a:solidFill>
                <a:latin typeface="Arial" charset="0"/>
                <a:cs typeface="B Homa" pitchFamily="2" charset="-78"/>
                <a:sym typeface="Symbol" pitchFamily="18" charset="2"/>
              </a:rPr>
              <a:t> شدت فرکانس</a:t>
            </a:r>
          </a:p>
        </p:txBody>
      </p:sp>
      <p:sp>
        <p:nvSpPr>
          <p:cNvPr id="8" name="Rectangle 7"/>
          <p:cNvSpPr>
            <a:spLocks noChangeArrowheads="1"/>
          </p:cNvSpPr>
          <p:nvPr/>
        </p:nvSpPr>
        <p:spPr bwMode="auto">
          <a:xfrm>
            <a:off x="98425" y="1354138"/>
            <a:ext cx="1989138" cy="4640262"/>
          </a:xfrm>
          <a:prstGeom prst="rect">
            <a:avLst/>
          </a:prstGeom>
          <a:solidFill>
            <a:schemeClr val="bg1">
              <a:lumMod val="85000"/>
            </a:schemeClr>
          </a:solidFill>
          <a:ln w="9525">
            <a:noFill/>
            <a:miter lim="800000"/>
            <a:headEnd/>
            <a:tailEnd/>
          </a:ln>
        </p:spPr>
        <p:txBody>
          <a:bodyPr lIns="92075" tIns="46038" rIns="92075" bIns="46038"/>
          <a:lstStyle/>
          <a:p>
            <a:pPr algn="just" rtl="1">
              <a:lnSpc>
                <a:spcPct val="150000"/>
              </a:lnSpc>
              <a:buFont typeface="Courier New" pitchFamily="49" charset="0"/>
              <a:buChar char="o"/>
              <a:defRPr/>
            </a:pPr>
            <a:r>
              <a:rPr lang="fa-IR" dirty="0">
                <a:solidFill>
                  <a:srgbClr val="000000"/>
                </a:solidFill>
                <a:latin typeface="Arial" charset="0"/>
                <a:cs typeface="B Homa" pitchFamily="2" charset="-78"/>
              </a:rPr>
              <a:t> غلظت</a:t>
            </a:r>
          </a:p>
          <a:p>
            <a:pPr algn="just" rtl="1">
              <a:lnSpc>
                <a:spcPct val="150000"/>
              </a:lnSpc>
              <a:buFont typeface="Courier New" pitchFamily="49" charset="0"/>
              <a:buChar char="o"/>
              <a:defRPr/>
            </a:pPr>
            <a:r>
              <a:rPr lang="fa-IR" dirty="0">
                <a:solidFill>
                  <a:srgbClr val="000000"/>
                </a:solidFill>
                <a:latin typeface="Arial" charset="0"/>
                <a:cs typeface="B Homa" pitchFamily="2" charset="-78"/>
                <a:sym typeface="Symbol" pitchFamily="18" charset="2"/>
              </a:rPr>
              <a:t> </a:t>
            </a:r>
            <a:r>
              <a:rPr lang="en-US" sz="1600" dirty="0">
                <a:solidFill>
                  <a:srgbClr val="000000"/>
                </a:solidFill>
                <a:latin typeface="Arial" charset="0"/>
                <a:cs typeface="B Homa" pitchFamily="2" charset="-78"/>
                <a:sym typeface="Symbol" pitchFamily="18" charset="2"/>
              </a:rPr>
              <a:t>PH</a:t>
            </a:r>
            <a:endParaRPr lang="fa-IR" sz="1600" dirty="0">
              <a:solidFill>
                <a:srgbClr val="000000"/>
              </a:solidFill>
              <a:latin typeface="Arial" charset="0"/>
              <a:cs typeface="B Homa" pitchFamily="2" charset="-78"/>
              <a:sym typeface="Symbol" pitchFamily="18" charset="2"/>
            </a:endParaRPr>
          </a:p>
          <a:p>
            <a:pPr algn="just" rtl="1">
              <a:lnSpc>
                <a:spcPct val="150000"/>
              </a:lnSpc>
              <a:buFont typeface="Courier New" pitchFamily="49" charset="0"/>
              <a:buChar char="o"/>
              <a:defRPr/>
            </a:pPr>
            <a:r>
              <a:rPr lang="fa-IR" dirty="0">
                <a:solidFill>
                  <a:srgbClr val="000000"/>
                </a:solidFill>
                <a:latin typeface="Arial" charset="0"/>
                <a:cs typeface="B Homa" pitchFamily="2" charset="-78"/>
                <a:sym typeface="Symbol" pitchFamily="18" charset="2"/>
              </a:rPr>
              <a:t> اندازه و شکل ذره</a:t>
            </a:r>
          </a:p>
          <a:p>
            <a:pPr algn="just" rtl="1">
              <a:lnSpc>
                <a:spcPct val="150000"/>
              </a:lnSpc>
              <a:buFont typeface="Courier New" pitchFamily="49" charset="0"/>
              <a:buChar char="o"/>
              <a:defRPr/>
            </a:pPr>
            <a:r>
              <a:rPr lang="fa-IR" dirty="0">
                <a:solidFill>
                  <a:srgbClr val="000000"/>
                </a:solidFill>
                <a:latin typeface="Arial" charset="0"/>
                <a:cs typeface="B Homa" pitchFamily="2" charset="-78"/>
                <a:sym typeface="Symbol" pitchFamily="18" charset="2"/>
              </a:rPr>
              <a:t> </a:t>
            </a:r>
            <a:r>
              <a:rPr lang="fa-IR">
                <a:solidFill>
                  <a:srgbClr val="000000"/>
                </a:solidFill>
                <a:latin typeface="Arial" charset="0"/>
                <a:cs typeface="B Homa" pitchFamily="2" charset="-78"/>
                <a:sym typeface="Symbol" pitchFamily="18" charset="2"/>
              </a:rPr>
              <a:t>نوع مولکول </a:t>
            </a:r>
            <a:r>
              <a:rPr lang="fa-IR" dirty="0">
                <a:solidFill>
                  <a:srgbClr val="000000"/>
                </a:solidFill>
                <a:latin typeface="Arial" charset="0"/>
                <a:cs typeface="B Homa" pitchFamily="2" charset="-78"/>
                <a:sym typeface="Symbol" pitchFamily="18" charset="2"/>
              </a:rPr>
              <a:t>یا یون</a:t>
            </a:r>
          </a:p>
          <a:p>
            <a:pPr algn="just" rtl="1">
              <a:lnSpc>
                <a:spcPct val="150000"/>
              </a:lnSpc>
              <a:buFont typeface="Courier New" pitchFamily="49" charset="0"/>
              <a:buChar char="o"/>
              <a:defRPr/>
            </a:pPr>
            <a:r>
              <a:rPr lang="fa-IR" dirty="0">
                <a:solidFill>
                  <a:srgbClr val="000000"/>
                </a:solidFill>
                <a:latin typeface="Arial" charset="0"/>
                <a:cs typeface="B Homa" pitchFamily="2" charset="-78"/>
                <a:sym typeface="Symbol" pitchFamily="18" charset="2"/>
              </a:rPr>
              <a:t> سرعت عکس العمل</a:t>
            </a:r>
          </a:p>
          <a:p>
            <a:pPr algn="just" rtl="1">
              <a:lnSpc>
                <a:spcPct val="150000"/>
              </a:lnSpc>
              <a:buFont typeface="Courier New" pitchFamily="49" charset="0"/>
              <a:buChar char="o"/>
              <a:defRPr/>
            </a:pPr>
            <a:r>
              <a:rPr lang="fa-IR" dirty="0">
                <a:solidFill>
                  <a:srgbClr val="000000"/>
                </a:solidFill>
                <a:latin typeface="Arial" charset="0"/>
                <a:cs typeface="B Homa" pitchFamily="2" charset="-78"/>
                <a:sym typeface="Symbol" pitchFamily="18" charset="2"/>
              </a:rPr>
              <a:t> رطوبت</a:t>
            </a:r>
          </a:p>
        </p:txBody>
      </p:sp>
      <p:sp>
        <p:nvSpPr>
          <p:cNvPr id="9" name="TextBox 10"/>
          <p:cNvSpPr txBox="1">
            <a:spLocks noChangeArrowheads="1"/>
          </p:cNvSpPr>
          <p:nvPr/>
        </p:nvSpPr>
        <p:spPr bwMode="auto">
          <a:xfrm>
            <a:off x="7437438" y="887413"/>
            <a:ext cx="151606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000" dirty="0">
                <a:solidFill>
                  <a:srgbClr val="FF0000"/>
                </a:solidFill>
                <a:cs typeface="B Homa" panose="00000400000000000000" pitchFamily="2" charset="-78"/>
              </a:rPr>
              <a:t>مکانیک اجسام</a:t>
            </a:r>
            <a:endParaRPr lang="en-US" altLang="fa-IR" sz="2000" dirty="0">
              <a:solidFill>
                <a:srgbClr val="FF0000"/>
              </a:solidFill>
              <a:cs typeface="B Homa" panose="00000400000000000000" pitchFamily="2" charset="-78"/>
            </a:endParaRPr>
          </a:p>
        </p:txBody>
      </p:sp>
      <p:sp>
        <p:nvSpPr>
          <p:cNvPr id="10" name="TextBox 11"/>
          <p:cNvSpPr txBox="1">
            <a:spLocks noChangeArrowheads="1"/>
          </p:cNvSpPr>
          <p:nvPr/>
        </p:nvSpPr>
        <p:spPr bwMode="auto">
          <a:xfrm>
            <a:off x="5649916" y="889000"/>
            <a:ext cx="162718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000">
                <a:solidFill>
                  <a:srgbClr val="FF0000"/>
                </a:solidFill>
                <a:cs typeface="B Homa" panose="00000400000000000000" pitchFamily="2" charset="-78"/>
              </a:rPr>
              <a:t>مکانیک سیالات</a:t>
            </a:r>
            <a:endParaRPr lang="en-US" altLang="fa-IR" sz="2000">
              <a:solidFill>
                <a:srgbClr val="FF0000"/>
              </a:solidFill>
              <a:cs typeface="B Homa" panose="00000400000000000000" pitchFamily="2" charset="-78"/>
            </a:endParaRPr>
          </a:p>
        </p:txBody>
      </p:sp>
      <p:sp>
        <p:nvSpPr>
          <p:cNvPr id="11" name="TextBox 12"/>
          <p:cNvSpPr txBox="1">
            <a:spLocks noChangeArrowheads="1"/>
          </p:cNvSpPr>
          <p:nvPr/>
        </p:nvSpPr>
        <p:spPr bwMode="auto">
          <a:xfrm>
            <a:off x="4000503" y="862013"/>
            <a:ext cx="15160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000">
                <a:solidFill>
                  <a:srgbClr val="FF0000"/>
                </a:solidFill>
                <a:cs typeface="B Homa" panose="00000400000000000000" pitchFamily="2" charset="-78"/>
              </a:rPr>
              <a:t>حرارت</a:t>
            </a:r>
            <a:endParaRPr lang="en-US" altLang="fa-IR" sz="2000">
              <a:solidFill>
                <a:srgbClr val="FF0000"/>
              </a:solidFill>
              <a:cs typeface="B Homa" panose="00000400000000000000" pitchFamily="2" charset="-78"/>
            </a:endParaRPr>
          </a:p>
        </p:txBody>
      </p:sp>
      <p:sp>
        <p:nvSpPr>
          <p:cNvPr id="12" name="TextBox 13"/>
          <p:cNvSpPr txBox="1">
            <a:spLocks noChangeArrowheads="1"/>
          </p:cNvSpPr>
          <p:nvPr/>
        </p:nvSpPr>
        <p:spPr bwMode="auto">
          <a:xfrm>
            <a:off x="2322516" y="876300"/>
            <a:ext cx="15144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000">
                <a:solidFill>
                  <a:srgbClr val="FF0000"/>
                </a:solidFill>
                <a:cs typeface="B Homa" panose="00000400000000000000" pitchFamily="2" charset="-78"/>
              </a:rPr>
              <a:t>اکوستیک</a:t>
            </a:r>
            <a:endParaRPr lang="en-US" altLang="fa-IR" sz="2000">
              <a:solidFill>
                <a:srgbClr val="FF0000"/>
              </a:solidFill>
              <a:cs typeface="B Homa" panose="00000400000000000000" pitchFamily="2" charset="-78"/>
            </a:endParaRPr>
          </a:p>
        </p:txBody>
      </p:sp>
      <p:sp>
        <p:nvSpPr>
          <p:cNvPr id="13" name="TextBox 14"/>
          <p:cNvSpPr txBox="1">
            <a:spLocks noChangeArrowheads="1"/>
          </p:cNvSpPr>
          <p:nvPr/>
        </p:nvSpPr>
        <p:spPr bwMode="auto">
          <a:xfrm>
            <a:off x="274640" y="877888"/>
            <a:ext cx="162718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000">
                <a:solidFill>
                  <a:srgbClr val="FF0000"/>
                </a:solidFill>
                <a:cs typeface="B Homa" panose="00000400000000000000" pitchFamily="2" charset="-78"/>
              </a:rPr>
              <a:t>شیمیایی</a:t>
            </a:r>
            <a:endParaRPr lang="en-US" altLang="fa-IR" sz="2000">
              <a:solidFill>
                <a:srgbClr val="FF0000"/>
              </a:solidFill>
              <a:cs typeface="B Homa" panose="00000400000000000000" pitchFamily="2" charset="-78"/>
            </a:endParaRPr>
          </a:p>
        </p:txBody>
      </p:sp>
    </p:spTree>
    <p:extLst>
      <p:ext uri="{BB962C8B-B14F-4D97-AF65-F5344CB8AC3E}">
        <p14:creationId xmlns:p14="http://schemas.microsoft.com/office/powerpoint/2010/main" val="100944587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r>
              <a:rPr lang="fa-IR" altLang="fa-IR" sz="2400" dirty="0">
                <a:solidFill>
                  <a:schemeClr val="tx1"/>
                </a:solidFill>
                <a:cs typeface="B Mitra" panose="00000400000000000000" pitchFamily="2" charset="-78"/>
              </a:rPr>
              <a:t>تعریف اندازه گیری (</a:t>
            </a:r>
            <a:r>
              <a:rPr lang="en-US" altLang="fa-IR" sz="2400" dirty="0" err="1">
                <a:solidFill>
                  <a:schemeClr val="tx1"/>
                </a:solidFill>
                <a:cs typeface="B Mitra" panose="00000400000000000000" pitchFamily="2" charset="-78"/>
              </a:rPr>
              <a:t>Mesurment</a:t>
            </a:r>
            <a:r>
              <a:rPr lang="fa-IR" altLang="fa-IR" sz="2400" dirty="0">
                <a:solidFill>
                  <a:schemeClr val="tx1"/>
                </a:solidFill>
                <a:cs typeface="B Mitra" panose="00000400000000000000" pitchFamily="2" charset="-78"/>
              </a:rPr>
              <a:t>)</a:t>
            </a:r>
            <a:endParaRPr lang="en-US" altLang="fa-IR" sz="2400" dirty="0">
              <a:solidFill>
                <a:schemeClr val="tx1"/>
              </a:solidFill>
              <a:cs typeface="B Mitra" panose="00000400000000000000" pitchFamily="2" charset="-78"/>
            </a:endParaRPr>
          </a:p>
        </p:txBody>
      </p:sp>
      <p:sp>
        <p:nvSpPr>
          <p:cNvPr id="3" name="Rectangle 6"/>
          <p:cNvSpPr>
            <a:spLocks noChangeArrowheads="1"/>
          </p:cNvSpPr>
          <p:nvPr/>
        </p:nvSpPr>
        <p:spPr bwMode="auto">
          <a:xfrm>
            <a:off x="273892" y="691779"/>
            <a:ext cx="8666162" cy="1970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dirty="0">
                <a:solidFill>
                  <a:schemeClr val="tx1"/>
                </a:solidFill>
                <a:cs typeface="B Mitra" panose="00000400000000000000" pitchFamily="2" charset="-78"/>
              </a:rPr>
              <a:t>اندازه گيری عبارت است از عمل تعيين کميت هرچیز بر حسب واحد تعريف شده مربوط به آن. در بعضی مواقع اندازه گيری برای تعيين نوع يا کيفيت چيزی انجام مي شود، مثل تعيين نوع نمک.</a:t>
            </a:r>
          </a:p>
          <a:p>
            <a:pPr algn="just" rtl="1" eaLnBrk="1" hangingPunct="1">
              <a:lnSpc>
                <a:spcPct val="150000"/>
              </a:lnSpc>
              <a:buFont typeface="Courier New" panose="02070309020205020404" pitchFamily="49" charset="0"/>
              <a:buChar char="o"/>
            </a:pPr>
            <a:endParaRPr lang="fa-IR" altLang="fa-IR" sz="2000" dirty="0">
              <a:solidFill>
                <a:schemeClr val="tx1"/>
              </a:solidFill>
              <a:cs typeface="B Mitra" panose="00000400000000000000" pitchFamily="2" charset="-78"/>
            </a:endParaRPr>
          </a:p>
          <a:p>
            <a:pPr algn="just" eaLnBrk="1" hangingPunct="1">
              <a:lnSpc>
                <a:spcPct val="150000"/>
              </a:lnSpc>
              <a:buFont typeface="Courier New" panose="02070309020205020404" pitchFamily="49" charset="0"/>
              <a:buChar char="o"/>
            </a:pPr>
            <a:r>
              <a:rPr lang="fa-IR" altLang="fa-IR" sz="2000" dirty="0">
                <a:solidFill>
                  <a:schemeClr val="tx1"/>
                </a:solidFill>
                <a:cs typeface="B Mitra" panose="00000400000000000000" pitchFamily="2" charset="-78"/>
              </a:rPr>
              <a:t> اندازه گيری عبارتست از تعیین کمیت و یا یک مقدار فیزیکی توسط یک عدد بر حسب یک واحد.</a:t>
            </a:r>
          </a:p>
          <a:p>
            <a:pPr algn="just" eaLnBrk="1" hangingPunct="1">
              <a:lnSpc>
                <a:spcPct val="150000"/>
              </a:lnSpc>
              <a:buFont typeface="Courier New" panose="02070309020205020404" pitchFamily="49" charset="0"/>
              <a:buChar char="o"/>
            </a:pPr>
            <a:endParaRPr lang="fa-IR" altLang="fa-IR" sz="2000" dirty="0">
              <a:solidFill>
                <a:schemeClr val="tx1"/>
              </a:solidFill>
              <a:cs typeface="B Mitra" panose="00000400000000000000" pitchFamily="2" charset="-78"/>
            </a:endParaRPr>
          </a:p>
          <a:p>
            <a:pPr algn="just" eaLnBrk="1" hangingPunct="1">
              <a:lnSpc>
                <a:spcPct val="150000"/>
              </a:lnSpc>
              <a:buFont typeface="Courier New" panose="02070309020205020404" pitchFamily="49" charset="0"/>
              <a:buChar char="o"/>
            </a:pPr>
            <a:r>
              <a:rPr lang="fa-IR" altLang="fa-IR" sz="2000" dirty="0">
                <a:solidFill>
                  <a:schemeClr val="tx1"/>
                </a:solidFill>
                <a:cs typeface="B Mitra" panose="00000400000000000000" pitchFamily="2" charset="-78"/>
              </a:rPr>
              <a:t>اندازه گیری از قواعدی تشکیل می یابد که برای نسبت دادن اعداد به اشیا (یا افراد) به کار می رود ، به گونه ای که صفاتی از آن اشیاء (یا افراد) را به صورت کمیت نشان می دهد.</a:t>
            </a:r>
          </a:p>
          <a:p>
            <a:pPr algn="just" rtl="1" eaLnBrk="1" hangingPunct="1">
              <a:lnSpc>
                <a:spcPct val="150000"/>
              </a:lnSpc>
              <a:buFont typeface="Courier New" panose="02070309020205020404" pitchFamily="49" charset="0"/>
              <a:buChar char="o"/>
            </a:pPr>
            <a:endParaRPr lang="fa-IR" altLang="fa-IR" sz="2000" dirty="0">
              <a:solidFill>
                <a:schemeClr val="tx1"/>
              </a:solidFill>
              <a:cs typeface="B Mitra" panose="00000400000000000000" pitchFamily="2" charset="-78"/>
            </a:endParaRPr>
          </a:p>
        </p:txBody>
      </p:sp>
      <p:pic>
        <p:nvPicPr>
          <p:cNvPr id="4" name="Picture 2" descr="New Measurement Challenges"/>
          <p:cNvPicPr>
            <a:picLocks noChangeAspect="1" noChangeArrowheads="1"/>
          </p:cNvPicPr>
          <p:nvPr/>
        </p:nvPicPr>
        <p:blipFill>
          <a:blip r:embed="rId2">
            <a:extLst>
              <a:ext uri="{28A0092B-C50C-407E-A947-70E740481C1C}">
                <a14:useLocalDpi xmlns:a14="http://schemas.microsoft.com/office/drawing/2010/main" val="0"/>
              </a:ext>
            </a:extLst>
          </a:blip>
          <a:srcRect t="19051" b="25484"/>
          <a:stretch>
            <a:fillRect/>
          </a:stretch>
        </p:blipFill>
        <p:spPr bwMode="auto">
          <a:xfrm>
            <a:off x="1610566" y="3903572"/>
            <a:ext cx="5992812" cy="228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8083797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400" dirty="0">
                <a:solidFill>
                  <a:schemeClr val="tx1"/>
                </a:solidFill>
                <a:cs typeface="B Mitra" panose="00000400000000000000" pitchFamily="2" charset="-78"/>
              </a:rPr>
              <a:t>اهداف اندازه گیری</a:t>
            </a:r>
            <a:endParaRPr lang="en-US" altLang="fa-IR" sz="2400" dirty="0">
              <a:solidFill>
                <a:schemeClr val="tx1"/>
              </a:solidFill>
              <a:cs typeface="B Mitra" panose="00000400000000000000" pitchFamily="2" charset="-78"/>
            </a:endParaRPr>
          </a:p>
        </p:txBody>
      </p:sp>
      <p:sp>
        <p:nvSpPr>
          <p:cNvPr id="3"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cs typeface="B Mitra" panose="00000400000000000000" pitchFamily="2" charset="-78"/>
              </a:rPr>
              <a:t/>
            </a:r>
            <a:br>
              <a:rPr lang="en-US" altLang="fa-IR">
                <a:cs typeface="B Mitra" panose="00000400000000000000" pitchFamily="2" charset="-78"/>
              </a:rPr>
            </a:br>
            <a:endParaRPr lang="en-US" altLang="fa-IR">
              <a:cs typeface="B Mitra" panose="00000400000000000000" pitchFamily="2" charset="-78"/>
            </a:endParaRPr>
          </a:p>
        </p:txBody>
      </p:sp>
      <p:sp>
        <p:nvSpPr>
          <p:cNvPr id="4" name="Rectangle 5"/>
          <p:cNvSpPr>
            <a:spLocks noChangeArrowheads="1"/>
          </p:cNvSpPr>
          <p:nvPr/>
        </p:nvSpPr>
        <p:spPr bwMode="auto">
          <a:xfrm>
            <a:off x="2833108" y="-119141"/>
            <a:ext cx="184730" cy="246221"/>
          </a:xfrm>
          <a:prstGeom prst="rect">
            <a:avLst/>
          </a:prstGeom>
          <a:solidFill>
            <a:srgbClr val="000000"/>
          </a:solidFill>
          <a:ln w="9525" algn="ctr">
            <a:solidFill>
              <a:schemeClr val="tx1"/>
            </a:solidFill>
            <a:miter lim="800000"/>
            <a:headEnd/>
            <a:tailEnd/>
          </a:ln>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eaLnBrk="1" hangingPunct="1"/>
            <a:endParaRPr lang="en-US" altLang="fa-IR">
              <a:cs typeface="B Mitra" panose="00000400000000000000" pitchFamily="2" charset="-78"/>
            </a:endParaRPr>
          </a:p>
        </p:txBody>
      </p:sp>
      <p:sp>
        <p:nvSpPr>
          <p:cNvPr id="5" name="Rectangle 6"/>
          <p:cNvSpPr>
            <a:spLocks noChangeArrowheads="1"/>
          </p:cNvSpPr>
          <p:nvPr/>
        </p:nvSpPr>
        <p:spPr bwMode="auto">
          <a:xfrm>
            <a:off x="5649914" y="669928"/>
            <a:ext cx="2347912" cy="43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lnSpc>
                <a:spcPct val="150000"/>
              </a:lnSpc>
            </a:pPr>
            <a:r>
              <a:rPr lang="fa-IR" altLang="fa-IR" sz="2000" dirty="0">
                <a:solidFill>
                  <a:srgbClr val="000000"/>
                </a:solidFill>
                <a:cs typeface="B Mitra" panose="00000400000000000000" pitchFamily="2" charset="-78"/>
              </a:rPr>
              <a:t> شناخت محیط اطراف</a:t>
            </a:r>
          </a:p>
        </p:txBody>
      </p:sp>
      <p:sp>
        <p:nvSpPr>
          <p:cNvPr id="6" name="Rectangle 6"/>
          <p:cNvSpPr>
            <a:spLocks noChangeArrowheads="1"/>
          </p:cNvSpPr>
          <p:nvPr/>
        </p:nvSpPr>
        <p:spPr bwMode="auto">
          <a:xfrm>
            <a:off x="820738" y="658815"/>
            <a:ext cx="2347912"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lnSpc>
                <a:spcPct val="150000"/>
              </a:lnSpc>
            </a:pPr>
            <a:r>
              <a:rPr lang="fa-IR" altLang="fa-IR" sz="2000">
                <a:solidFill>
                  <a:srgbClr val="000000"/>
                </a:solidFill>
                <a:cs typeface="B Mitra" panose="00000400000000000000" pitchFamily="2" charset="-78"/>
              </a:rPr>
              <a:t> کشف قوانين علمی</a:t>
            </a:r>
          </a:p>
        </p:txBody>
      </p:sp>
      <p:sp>
        <p:nvSpPr>
          <p:cNvPr id="7" name="Rectangle 6"/>
          <p:cNvSpPr>
            <a:spLocks noChangeArrowheads="1"/>
          </p:cNvSpPr>
          <p:nvPr/>
        </p:nvSpPr>
        <p:spPr bwMode="auto">
          <a:xfrm>
            <a:off x="4859341" y="3281364"/>
            <a:ext cx="3908425" cy="627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lnSpc>
                <a:spcPct val="150000"/>
              </a:lnSpc>
            </a:pPr>
            <a:r>
              <a:rPr lang="fa-IR" altLang="fa-IR" sz="2000">
                <a:solidFill>
                  <a:srgbClr val="000000"/>
                </a:solidFill>
                <a:cs typeface="B Mitra" panose="00000400000000000000" pitchFamily="2" charset="-78"/>
              </a:rPr>
              <a:t> کنترل فعاليت های صنعتی بطور خودکار</a:t>
            </a:r>
          </a:p>
        </p:txBody>
      </p:sp>
      <p:sp>
        <p:nvSpPr>
          <p:cNvPr id="8" name="Rectangle 6"/>
          <p:cNvSpPr>
            <a:spLocks noChangeArrowheads="1"/>
          </p:cNvSpPr>
          <p:nvPr/>
        </p:nvSpPr>
        <p:spPr bwMode="auto">
          <a:xfrm>
            <a:off x="122240" y="3308350"/>
            <a:ext cx="4135437" cy="7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1800">
                <a:solidFill>
                  <a:srgbClr val="000000"/>
                </a:solidFill>
                <a:cs typeface="B Mitra" panose="00000400000000000000" pitchFamily="2" charset="-78"/>
              </a:rPr>
              <a:t> جمع آوری اطلاعات و استفاده های بعدی از آن ها برای تصميم گيری، طراحی، مباحث آماری و غيره.</a:t>
            </a:r>
          </a:p>
        </p:txBody>
      </p:sp>
      <p:pic>
        <p:nvPicPr>
          <p:cNvPr id="9" name="Picture 1" descr="C:\Users\Kaveh\Desktop\th.jpg"/>
          <p:cNvPicPr>
            <a:picLocks noChangeAspect="1" noChangeArrowheads="1"/>
          </p:cNvPicPr>
          <p:nvPr/>
        </p:nvPicPr>
        <p:blipFill>
          <a:blip r:embed="rId2"/>
          <a:srcRect/>
          <a:stretch>
            <a:fillRect/>
          </a:stretch>
        </p:blipFill>
        <p:spPr bwMode="auto">
          <a:xfrm>
            <a:off x="4967290" y="1182688"/>
            <a:ext cx="3640137" cy="2038350"/>
          </a:xfrm>
          <a:prstGeom prst="rect">
            <a:avLst/>
          </a:prstGeom>
          <a:ln>
            <a:noFill/>
          </a:ln>
          <a:effectLst>
            <a:outerShdw blurRad="292100" dist="139700" dir="2700000" algn="tl" rotWithShape="0">
              <a:srgbClr val="333333">
                <a:alpha val="65000"/>
              </a:srgbClr>
            </a:outerShdw>
          </a:effectLst>
        </p:spPr>
      </p:pic>
      <p:pic>
        <p:nvPicPr>
          <p:cNvPr id="10" name="Picture 3" descr="http://static.ddmcdn.com/gif/10-scientific-laws-6.gif"/>
          <p:cNvPicPr>
            <a:picLocks noChangeAspect="1" noChangeArrowheads="1"/>
          </p:cNvPicPr>
          <p:nvPr/>
        </p:nvPicPr>
        <p:blipFill>
          <a:blip r:embed="rId3"/>
          <a:srcRect/>
          <a:stretch>
            <a:fillRect/>
          </a:stretch>
        </p:blipFill>
        <p:spPr bwMode="auto">
          <a:xfrm>
            <a:off x="538163" y="1206500"/>
            <a:ext cx="3187700" cy="1911350"/>
          </a:xfrm>
          <a:prstGeom prst="rect">
            <a:avLst/>
          </a:prstGeom>
          <a:ln>
            <a:noFill/>
          </a:ln>
          <a:effectLst>
            <a:outerShdw blurRad="292100" dist="139700" dir="2700000" algn="tl" rotWithShape="0">
              <a:srgbClr val="333333">
                <a:alpha val="65000"/>
              </a:srgbClr>
            </a:outerShdw>
          </a:effectLst>
        </p:spPr>
      </p:pic>
      <p:pic>
        <p:nvPicPr>
          <p:cNvPr id="11" name="Picture 6" descr="C:\Users\Kaveh\Desktop\image.jpg"/>
          <p:cNvPicPr>
            <a:picLocks noChangeAspect="1" noChangeArrowheads="1"/>
          </p:cNvPicPr>
          <p:nvPr/>
        </p:nvPicPr>
        <p:blipFill>
          <a:blip r:embed="rId4"/>
          <a:srcRect/>
          <a:stretch>
            <a:fillRect/>
          </a:stretch>
        </p:blipFill>
        <p:spPr bwMode="auto">
          <a:xfrm>
            <a:off x="5095875" y="3929066"/>
            <a:ext cx="3379788" cy="2251075"/>
          </a:xfrm>
          <a:prstGeom prst="rect">
            <a:avLst/>
          </a:prstGeom>
          <a:ln>
            <a:noFill/>
          </a:ln>
          <a:effectLst>
            <a:outerShdw blurRad="292100" dist="139700" dir="2700000" algn="tl" rotWithShape="0">
              <a:srgbClr val="333333">
                <a:alpha val="65000"/>
              </a:srgbClr>
            </a:outerShdw>
          </a:effectLst>
        </p:spPr>
      </p:pic>
      <p:pic>
        <p:nvPicPr>
          <p:cNvPr id="12" name="Picture 7" descr="C:\Users\Kaveh\Desktop\ssss.jpg"/>
          <p:cNvPicPr>
            <a:picLocks noChangeAspect="1" noChangeArrowheads="1"/>
          </p:cNvPicPr>
          <p:nvPr/>
        </p:nvPicPr>
        <p:blipFill>
          <a:blip r:embed="rId5"/>
          <a:srcRect/>
          <a:stretch>
            <a:fillRect/>
          </a:stretch>
        </p:blipFill>
        <p:spPr bwMode="auto">
          <a:xfrm>
            <a:off x="590552" y="4025902"/>
            <a:ext cx="3203575" cy="212566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91953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400" dirty="0">
                <a:solidFill>
                  <a:schemeClr val="tx1"/>
                </a:solidFill>
                <a:cs typeface="B Mitra" panose="00000400000000000000" pitchFamily="2" charset="-78"/>
              </a:rPr>
              <a:t>ابزار اندازه گیری در مهندسی بیوسیستم</a:t>
            </a:r>
            <a:endParaRPr lang="en-US" altLang="fa-IR" sz="2400" dirty="0">
              <a:solidFill>
                <a:schemeClr val="tx1"/>
              </a:solidFill>
              <a:cs typeface="B Mitra" panose="00000400000000000000" pitchFamily="2" charset="-78"/>
            </a:endParaRPr>
          </a:p>
        </p:txBody>
      </p:sp>
      <p:sp>
        <p:nvSpPr>
          <p:cNvPr id="3"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sp>
        <p:nvSpPr>
          <p:cNvPr id="4" name="Rectangle 5"/>
          <p:cNvSpPr>
            <a:spLocks noChangeArrowheads="1"/>
          </p:cNvSpPr>
          <p:nvPr/>
        </p:nvSpPr>
        <p:spPr bwMode="auto">
          <a:xfrm>
            <a:off x="2833108" y="-119142"/>
            <a:ext cx="184730" cy="246221"/>
          </a:xfrm>
          <a:prstGeom prst="rect">
            <a:avLst/>
          </a:prstGeom>
          <a:solidFill>
            <a:srgbClr val="000000"/>
          </a:solidFill>
          <a:ln w="9525" algn="ctr">
            <a:solidFill>
              <a:schemeClr val="tx1"/>
            </a:solidFill>
            <a:miter lim="800000"/>
            <a:headEnd/>
            <a:tailEnd/>
          </a:ln>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eaLnBrk="1" hangingPunct="1"/>
            <a:endParaRPr lang="en-US" altLang="fa-IR"/>
          </a:p>
        </p:txBody>
      </p:sp>
      <p:sp>
        <p:nvSpPr>
          <p:cNvPr id="5" name="Rectangle 6"/>
          <p:cNvSpPr>
            <a:spLocks noChangeArrowheads="1"/>
          </p:cNvSpPr>
          <p:nvPr/>
        </p:nvSpPr>
        <p:spPr bwMode="auto">
          <a:xfrm>
            <a:off x="871540" y="915991"/>
            <a:ext cx="79041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rtl="1" eaLnBrk="1" hangingPunct="1">
              <a:lnSpc>
                <a:spcPct val="150000"/>
              </a:lnSpc>
              <a:buFont typeface="Courier New" panose="02070309020205020404" pitchFamily="49" charset="0"/>
              <a:buChar char="o"/>
            </a:pPr>
            <a:r>
              <a:rPr lang="fa-IR" altLang="fa-IR" sz="2000" b="0" dirty="0">
                <a:solidFill>
                  <a:srgbClr val="000000"/>
                </a:solidFill>
                <a:cs typeface="B Homa" panose="00000400000000000000" pitchFamily="2" charset="-78"/>
                <a:sym typeface="Symbol" panose="05050102010706020507" pitchFamily="18" charset="2"/>
              </a:rPr>
              <a:t> کشاورزی دقیق:  </a:t>
            </a:r>
            <a:r>
              <a:rPr lang="en-US" sz="2000" dirty="0">
                <a:solidFill>
                  <a:srgbClr val="0000FF"/>
                </a:solidFill>
                <a:latin typeface="Tahoma" panose="020B0604030504040204" pitchFamily="34" charset="0"/>
              </a:rPr>
              <a:t>Precision Agriculture or Precision Farming</a:t>
            </a:r>
            <a:endParaRPr lang="fa-IR" altLang="fa-IR" sz="2000" b="0" dirty="0">
              <a:solidFill>
                <a:srgbClr val="000000"/>
              </a:solidFill>
              <a:cs typeface="B Homa" panose="00000400000000000000" pitchFamily="2" charset="-78"/>
              <a:sym typeface="Symbol" panose="05050102010706020507" pitchFamily="18" charset="2"/>
            </a:endParaRPr>
          </a:p>
        </p:txBody>
      </p:sp>
      <p:pic>
        <p:nvPicPr>
          <p:cNvPr id="6" name="Picture 2" descr="media/image2.png"/>
          <p:cNvPicPr>
            <a:picLocks noChangeAspect="1" noChangeArrowheads="1"/>
          </p:cNvPicPr>
          <p:nvPr/>
        </p:nvPicPr>
        <p:blipFill>
          <a:blip r:embed="rId2"/>
          <a:srcRect/>
          <a:stretch>
            <a:fillRect/>
          </a:stretch>
        </p:blipFill>
        <p:spPr bwMode="auto">
          <a:xfrm>
            <a:off x="1376363" y="1708152"/>
            <a:ext cx="6280150" cy="417036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32669532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75722" y="1784352"/>
            <a:ext cx="2868939" cy="2195978"/>
          </a:xfrm>
          <a:prstGeom prst="rect">
            <a:avLst/>
          </a:prstGeom>
        </p:spPr>
      </p:pic>
      <p:pic>
        <p:nvPicPr>
          <p:cNvPr id="2" name="Picture 1"/>
          <p:cNvPicPr>
            <a:picLocks noChangeAspect="1"/>
          </p:cNvPicPr>
          <p:nvPr/>
        </p:nvPicPr>
        <p:blipFill>
          <a:blip r:embed="rId3"/>
          <a:stretch>
            <a:fillRect/>
          </a:stretch>
        </p:blipFill>
        <p:spPr>
          <a:xfrm>
            <a:off x="1" y="3603812"/>
            <a:ext cx="3647783" cy="2449606"/>
          </a:xfrm>
          <a:prstGeom prst="rect">
            <a:avLst/>
          </a:prstGeom>
        </p:spPr>
      </p:pic>
      <p:sp>
        <p:nvSpPr>
          <p:cNvPr id="3"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400" b="0">
                <a:solidFill>
                  <a:schemeClr val="tx1"/>
                </a:solidFill>
                <a:cs typeface="B Mitra" panose="00000400000000000000" pitchFamily="2" charset="-78"/>
              </a:rPr>
              <a:t>ابزار اندازه گیری در مهندسی بیوسیستم</a:t>
            </a:r>
            <a:endParaRPr lang="en-US" altLang="fa-IR" sz="2400" b="0">
              <a:solidFill>
                <a:schemeClr val="tx1"/>
              </a:solidFill>
              <a:cs typeface="B Mitra" panose="00000400000000000000" pitchFamily="2" charset="-78"/>
            </a:endParaRPr>
          </a:p>
        </p:txBody>
      </p:sp>
      <p:sp>
        <p:nvSpPr>
          <p:cNvPr id="4" name="Rectangle 4"/>
          <p:cNvSpPr>
            <a:spLocks noChangeArrowheads="1"/>
          </p:cNvSpPr>
          <p:nvPr/>
        </p:nvSpPr>
        <p:spPr bwMode="auto">
          <a:xfrm>
            <a:off x="4479634" y="-415498"/>
            <a:ext cx="18473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a:r>
              <a:rPr lang="en-US" altLang="fa-IR" sz="2400">
                <a:solidFill>
                  <a:schemeClr val="tx1"/>
                </a:solidFill>
                <a:cs typeface="B Mitra" panose="00000400000000000000" pitchFamily="2" charset="-78"/>
              </a:rPr>
              <a:t/>
            </a:r>
            <a:br>
              <a:rPr lang="en-US" altLang="fa-IR" sz="2400">
                <a:solidFill>
                  <a:schemeClr val="tx1"/>
                </a:solidFill>
                <a:cs typeface="B Mitra" panose="00000400000000000000" pitchFamily="2" charset="-78"/>
              </a:rPr>
            </a:br>
            <a:endParaRPr lang="en-US" altLang="fa-IR" sz="2400">
              <a:solidFill>
                <a:schemeClr val="tx1"/>
              </a:solidFill>
              <a:cs typeface="B Mitra" panose="00000400000000000000" pitchFamily="2" charset="-78"/>
            </a:endParaRPr>
          </a:p>
        </p:txBody>
      </p:sp>
      <p:sp>
        <p:nvSpPr>
          <p:cNvPr id="6" name="Rectangle 6"/>
          <p:cNvSpPr>
            <a:spLocks noChangeArrowheads="1"/>
          </p:cNvSpPr>
          <p:nvPr/>
        </p:nvSpPr>
        <p:spPr bwMode="auto">
          <a:xfrm>
            <a:off x="5786439" y="915991"/>
            <a:ext cx="30035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lnSpc>
                <a:spcPct val="150000"/>
              </a:lnSpc>
              <a:buFont typeface="Courier New" panose="02070309020205020404" pitchFamily="49" charset="0"/>
              <a:buChar char="o"/>
            </a:pPr>
            <a:r>
              <a:rPr lang="fa-IR" altLang="fa-IR" sz="2400" b="0">
                <a:solidFill>
                  <a:schemeClr val="tx1"/>
                </a:solidFill>
                <a:cs typeface="B Mitra" panose="00000400000000000000" pitchFamily="2" charset="-78"/>
                <a:sym typeface="Symbol" panose="05050102010706020507" pitchFamily="18" charset="2"/>
              </a:rPr>
              <a:t> فناوری های پس از برداشت</a:t>
            </a:r>
          </a:p>
        </p:txBody>
      </p:sp>
      <p:pic>
        <p:nvPicPr>
          <p:cNvPr id="7" name="Picture 2" descr="http://www.bsbiosystems.com/apple_sorter/sorter.jpg"/>
          <p:cNvPicPr>
            <a:picLocks noChangeAspect="1" noChangeArrowheads="1"/>
          </p:cNvPicPr>
          <p:nvPr/>
        </p:nvPicPr>
        <p:blipFill>
          <a:blip r:embed="rId4"/>
          <a:srcRect/>
          <a:stretch>
            <a:fillRect/>
          </a:stretch>
        </p:blipFill>
        <p:spPr bwMode="auto">
          <a:xfrm>
            <a:off x="5799792" y="1784352"/>
            <a:ext cx="3162300" cy="30416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3470" y="716345"/>
            <a:ext cx="2945907" cy="2267015"/>
          </a:xfrm>
          <a:prstGeom prst="rect">
            <a:avLst/>
          </a:prstGeom>
        </p:spPr>
      </p:pic>
    </p:spTree>
    <p:extLst>
      <p:ext uri="{BB962C8B-B14F-4D97-AF65-F5344CB8AC3E}">
        <p14:creationId xmlns:p14="http://schemas.microsoft.com/office/powerpoint/2010/main" val="197314957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400" b="0">
                <a:solidFill>
                  <a:schemeClr val="tx1"/>
                </a:solidFill>
                <a:cs typeface="B Homa" panose="00000400000000000000" pitchFamily="2" charset="-78"/>
              </a:rPr>
              <a:t>ابزار اندازه گیری در مهندسی بیوسیستم</a:t>
            </a:r>
            <a:endParaRPr lang="en-US" altLang="fa-IR" sz="2400" b="0">
              <a:solidFill>
                <a:schemeClr val="tx1"/>
              </a:solidFill>
              <a:cs typeface="B Homa" panose="00000400000000000000" pitchFamily="2" charset="-78"/>
            </a:endParaRPr>
          </a:p>
        </p:txBody>
      </p:sp>
      <p:sp>
        <p:nvSpPr>
          <p:cNvPr id="3" name="Rectangle 4"/>
          <p:cNvSpPr>
            <a:spLocks noChangeArrowheads="1"/>
          </p:cNvSpPr>
          <p:nvPr/>
        </p:nvSpPr>
        <p:spPr bwMode="auto">
          <a:xfrm>
            <a:off x="8959269"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a:r>
              <a:rPr lang="en-US" altLang="fa-IR">
                <a:solidFill>
                  <a:schemeClr val="tx1"/>
                </a:solidFill>
              </a:rPr>
              <a:t/>
            </a:r>
            <a:br>
              <a:rPr lang="en-US" altLang="fa-IR">
                <a:solidFill>
                  <a:schemeClr val="tx1"/>
                </a:solidFill>
              </a:rPr>
            </a:br>
            <a:endParaRPr lang="en-US" altLang="fa-IR">
              <a:solidFill>
                <a:schemeClr val="tx1"/>
              </a:solidFill>
            </a:endParaRPr>
          </a:p>
        </p:txBody>
      </p:sp>
      <p:sp>
        <p:nvSpPr>
          <p:cNvPr id="5" name="Rectangle 7"/>
          <p:cNvSpPr>
            <a:spLocks noChangeArrowheads="1"/>
          </p:cNvSpPr>
          <p:nvPr/>
        </p:nvSpPr>
        <p:spPr bwMode="auto">
          <a:xfrm>
            <a:off x="4108450" y="915991"/>
            <a:ext cx="46672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rtl="1" eaLnBrk="1" hangingPunct="1">
              <a:lnSpc>
                <a:spcPct val="150000"/>
              </a:lnSpc>
              <a:buFont typeface="Courier New" panose="02070309020205020404" pitchFamily="49" charset="0"/>
              <a:buChar char="o"/>
            </a:pPr>
            <a:r>
              <a:rPr lang="fa-IR" altLang="fa-IR" sz="2000">
                <a:solidFill>
                  <a:schemeClr val="tx1"/>
                </a:solidFill>
                <a:cs typeface="B Mitra" panose="00000400000000000000" pitchFamily="2" charset="-78"/>
                <a:sym typeface="Symbol" panose="05050102010706020507" pitchFamily="18" charset="2"/>
              </a:rPr>
              <a:t> رباتیک</a:t>
            </a:r>
          </a:p>
        </p:txBody>
      </p:sp>
      <p:pic>
        <p:nvPicPr>
          <p:cNvPr id="6" name="Picture 7" descr="DSC03907"/>
          <p:cNvPicPr>
            <a:picLocks noChangeAspect="1" noChangeArrowheads="1"/>
          </p:cNvPicPr>
          <p:nvPr/>
        </p:nvPicPr>
        <p:blipFill>
          <a:blip r:embed="rId2"/>
          <a:srcRect l="12894" t="10295" r="10264" b="11254"/>
          <a:stretch>
            <a:fillRect/>
          </a:stretch>
        </p:blipFill>
        <p:spPr>
          <a:xfrm>
            <a:off x="327025" y="1316038"/>
            <a:ext cx="3849688" cy="3282950"/>
          </a:xfrm>
          <a:prstGeom prst="rect">
            <a:avLst/>
          </a:prstGeom>
          <a:ln w="38100" cap="sq">
            <a:solidFill>
              <a:srgbClr val="000000"/>
            </a:solidFill>
            <a:miter lim="800000"/>
          </a:ln>
          <a:effectLst>
            <a:outerShdw blurRad="50800" dist="38100" dir="2700000" algn="tl" rotWithShape="0">
              <a:srgbClr val="000000">
                <a:alpha val="43000"/>
              </a:srgbClr>
            </a:outerShdw>
          </a:effectLst>
        </p:spPr>
      </p:pic>
      <p:pic>
        <p:nvPicPr>
          <p:cNvPr id="7" name="Picture 6" descr="http://www.unibots.com/Pictures/hakoWLAN.jpg"/>
          <p:cNvPicPr>
            <a:picLocks noChangeAspect="1" noChangeArrowheads="1"/>
          </p:cNvPicPr>
          <p:nvPr/>
        </p:nvPicPr>
        <p:blipFill>
          <a:blip r:embed="rId3"/>
          <a:srcRect l="19200" t="21185" r="7750" b="7174"/>
          <a:stretch>
            <a:fillRect/>
          </a:stretch>
        </p:blipFill>
        <p:spPr bwMode="auto">
          <a:xfrm>
            <a:off x="2879725" y="3643314"/>
            <a:ext cx="3684588" cy="253841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Picture 8" descr="http://www.technovelgy.com/graphics/content/harvester-robot1.jpg"/>
          <p:cNvPicPr>
            <a:picLocks noChangeAspect="1" noChangeArrowheads="1"/>
          </p:cNvPicPr>
          <p:nvPr/>
        </p:nvPicPr>
        <p:blipFill>
          <a:blip r:embed="rId4"/>
          <a:srcRect b="12012"/>
          <a:stretch>
            <a:fillRect/>
          </a:stretch>
        </p:blipFill>
        <p:spPr bwMode="auto">
          <a:xfrm>
            <a:off x="6303963" y="1717676"/>
            <a:ext cx="1905000" cy="29083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82898137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400">
                <a:solidFill>
                  <a:schemeClr val="tx1"/>
                </a:solidFill>
                <a:cs typeface="B Mitra" panose="00000400000000000000" pitchFamily="2" charset="-78"/>
              </a:rPr>
              <a:t>ابزار اندازه گیری در مهندسی بیوسیستم</a:t>
            </a:r>
            <a:endParaRPr lang="en-US" altLang="fa-IR" sz="2400">
              <a:solidFill>
                <a:schemeClr val="tx1"/>
              </a:solidFill>
              <a:cs typeface="B Mitra" panose="00000400000000000000" pitchFamily="2" charset="-78"/>
            </a:endParaRPr>
          </a:p>
        </p:txBody>
      </p:sp>
      <p:sp>
        <p:nvSpPr>
          <p:cNvPr id="3"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sp>
        <p:nvSpPr>
          <p:cNvPr id="5" name="Rectangle 6"/>
          <p:cNvSpPr>
            <a:spLocks noChangeArrowheads="1"/>
          </p:cNvSpPr>
          <p:nvPr/>
        </p:nvSpPr>
        <p:spPr bwMode="auto">
          <a:xfrm>
            <a:off x="4108450" y="915991"/>
            <a:ext cx="46672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rtl="1" eaLnBrk="1" hangingPunct="1">
              <a:lnSpc>
                <a:spcPct val="150000"/>
              </a:lnSpc>
              <a:buFont typeface="Courier New" panose="02070309020205020404" pitchFamily="49" charset="0"/>
              <a:buChar char="o"/>
            </a:pPr>
            <a:r>
              <a:rPr lang="fa-IR" altLang="fa-IR" sz="2000" b="0">
                <a:solidFill>
                  <a:srgbClr val="000000"/>
                </a:solidFill>
                <a:cs typeface="B Homa" panose="00000400000000000000" pitchFamily="2" charset="-78"/>
                <a:sym typeface="Symbol" panose="05050102010706020507" pitchFamily="18" charset="2"/>
              </a:rPr>
              <a:t> اتوماسیون، بهینه سازی و کنترل فرایندها</a:t>
            </a:r>
          </a:p>
        </p:txBody>
      </p:sp>
      <p:pic>
        <p:nvPicPr>
          <p:cNvPr id="6" name="Picture 1" descr="C:\Users\Kaveh\Desktop\images.jpg"/>
          <p:cNvPicPr>
            <a:picLocks noChangeAspect="1" noChangeArrowheads="1"/>
          </p:cNvPicPr>
          <p:nvPr/>
        </p:nvPicPr>
        <p:blipFill>
          <a:blip r:embed="rId2"/>
          <a:srcRect/>
          <a:stretch>
            <a:fillRect/>
          </a:stretch>
        </p:blipFill>
        <p:spPr bwMode="auto">
          <a:xfrm>
            <a:off x="4762503" y="1801816"/>
            <a:ext cx="4183063" cy="27844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4" descr="C:\Users\Kaveh\Desktop\a3668_2.jpg"/>
          <p:cNvPicPr>
            <a:picLocks noChangeAspect="1" noChangeArrowheads="1"/>
          </p:cNvPicPr>
          <p:nvPr/>
        </p:nvPicPr>
        <p:blipFill>
          <a:blip r:embed="rId3"/>
          <a:srcRect/>
          <a:stretch>
            <a:fillRect/>
          </a:stretch>
        </p:blipFill>
        <p:spPr bwMode="auto">
          <a:xfrm>
            <a:off x="109538" y="2128838"/>
            <a:ext cx="4462462" cy="34671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Picture 6" descr="Lely Vector robotic feeding system"/>
          <p:cNvPicPr>
            <a:picLocks noChangeAspect="1" noChangeArrowheads="1"/>
          </p:cNvPicPr>
          <p:nvPr/>
        </p:nvPicPr>
        <p:blipFill>
          <a:blip r:embed="rId4"/>
          <a:srcRect b="27712"/>
          <a:stretch>
            <a:fillRect/>
          </a:stretch>
        </p:blipFill>
        <p:spPr bwMode="auto">
          <a:xfrm>
            <a:off x="5500689" y="4356100"/>
            <a:ext cx="2919412" cy="179863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4283852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871541" y="111125"/>
            <a:ext cx="82438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800">
                <a:solidFill>
                  <a:schemeClr val="tx1"/>
                </a:solidFill>
                <a:latin typeface="IranNastaliq" panose="02020505000000020003" pitchFamily="18" charset="0"/>
                <a:cs typeface="IranNastaliq" panose="02020505000000020003" pitchFamily="18" charset="0"/>
              </a:rPr>
              <a:t>ابزار اندازه گیری در مهندسی بیوسیستم</a:t>
            </a:r>
            <a:endParaRPr lang="en-US" altLang="fa-IR" sz="2800">
              <a:solidFill>
                <a:schemeClr val="tx1"/>
              </a:solidFill>
              <a:latin typeface="IranNastaliq" panose="02020505000000020003" pitchFamily="18" charset="0"/>
              <a:cs typeface="IranNastaliq" panose="02020505000000020003" pitchFamily="18" charset="0"/>
            </a:endParaRPr>
          </a:p>
        </p:txBody>
      </p:sp>
      <p:sp>
        <p:nvSpPr>
          <p:cNvPr id="3"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sp>
        <p:nvSpPr>
          <p:cNvPr id="4" name="Rectangle 5"/>
          <p:cNvSpPr>
            <a:spLocks noChangeArrowheads="1"/>
          </p:cNvSpPr>
          <p:nvPr/>
        </p:nvSpPr>
        <p:spPr bwMode="auto">
          <a:xfrm>
            <a:off x="2833108" y="-119142"/>
            <a:ext cx="184730" cy="246221"/>
          </a:xfrm>
          <a:prstGeom prst="rect">
            <a:avLst/>
          </a:prstGeom>
          <a:solidFill>
            <a:srgbClr val="000000"/>
          </a:solidFill>
          <a:ln w="9525" algn="ctr">
            <a:solidFill>
              <a:schemeClr val="tx1"/>
            </a:solidFill>
            <a:miter lim="800000"/>
            <a:headEnd/>
            <a:tailEnd/>
          </a:ln>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eaLnBrk="1" hangingPunct="1"/>
            <a:endParaRPr lang="en-US" altLang="fa-IR"/>
          </a:p>
        </p:txBody>
      </p:sp>
      <p:sp>
        <p:nvSpPr>
          <p:cNvPr id="5" name="Rectangle 6"/>
          <p:cNvSpPr>
            <a:spLocks noChangeArrowheads="1"/>
          </p:cNvSpPr>
          <p:nvPr/>
        </p:nvSpPr>
        <p:spPr bwMode="auto">
          <a:xfrm>
            <a:off x="4586289" y="969966"/>
            <a:ext cx="43672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a:solidFill>
                  <a:srgbClr val="000000"/>
                </a:solidFill>
                <a:cs typeface="B Homa" panose="00000400000000000000" pitchFamily="2" charset="-78"/>
              </a:rPr>
              <a:t> سامانه های مبتنی بر انرژی های تجدید پذیر</a:t>
            </a:r>
            <a:endParaRPr lang="fa-IR" altLang="fa-IR" sz="2000" b="0">
              <a:solidFill>
                <a:srgbClr val="000000"/>
              </a:solidFill>
              <a:cs typeface="B Homa" panose="00000400000000000000" pitchFamily="2" charset="-78"/>
              <a:sym typeface="Symbol" panose="05050102010706020507" pitchFamily="18" charset="2"/>
            </a:endParaRPr>
          </a:p>
        </p:txBody>
      </p:sp>
      <p:pic>
        <p:nvPicPr>
          <p:cNvPr id="7" name="Picture 5" descr="http://cdn.physorg.com/newman/gfx/news/hires/asolarfarmin.jpg"/>
          <p:cNvPicPr>
            <a:picLocks noChangeAspect="1" noChangeArrowheads="1"/>
          </p:cNvPicPr>
          <p:nvPr/>
        </p:nvPicPr>
        <p:blipFill>
          <a:blip r:embed="rId2"/>
          <a:srcRect/>
          <a:stretch>
            <a:fillRect/>
          </a:stretch>
        </p:blipFill>
        <p:spPr bwMode="auto">
          <a:xfrm>
            <a:off x="0" y="634347"/>
            <a:ext cx="4598988" cy="306228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Picture 7"/>
          <p:cNvPicPr>
            <a:picLocks noChangeAspect="1"/>
          </p:cNvPicPr>
          <p:nvPr/>
        </p:nvPicPr>
        <p:blipFill>
          <a:blip r:embed="rId3"/>
          <a:stretch>
            <a:fillRect/>
          </a:stretch>
        </p:blipFill>
        <p:spPr>
          <a:xfrm>
            <a:off x="2" y="3445065"/>
            <a:ext cx="4314825" cy="2695575"/>
          </a:xfrm>
          <a:prstGeom prst="rect">
            <a:avLst/>
          </a:prstGeom>
          <a:ln w="44450">
            <a:solidFill>
              <a:schemeClr val="tx1"/>
            </a:solidFill>
          </a:ln>
        </p:spPr>
      </p:pic>
      <p:pic>
        <p:nvPicPr>
          <p:cNvPr id="6" name="Picture 3" descr="C:\Users\Kaveh\Desktop\sun tractor2.jpg"/>
          <p:cNvPicPr>
            <a:picLocks noChangeAspect="1" noChangeArrowheads="1"/>
          </p:cNvPicPr>
          <p:nvPr/>
        </p:nvPicPr>
        <p:blipFill>
          <a:blip r:embed="rId4"/>
          <a:srcRect r="4391" b="9548"/>
          <a:stretch>
            <a:fillRect/>
          </a:stretch>
        </p:blipFill>
        <p:spPr bwMode="auto">
          <a:xfrm>
            <a:off x="4437066" y="2546010"/>
            <a:ext cx="4516437" cy="355406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63122620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6"/>
          <p:cNvSpPr>
            <a:spLocks noChangeArrowheads="1"/>
          </p:cNvSpPr>
          <p:nvPr/>
        </p:nvSpPr>
        <p:spPr bwMode="auto">
          <a:xfrm>
            <a:off x="354669" y="827181"/>
            <a:ext cx="8639175" cy="1131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dirty="0">
                <a:solidFill>
                  <a:srgbClr val="000000"/>
                </a:solidFill>
                <a:cs typeface="B Mitra" panose="00000400000000000000" pitchFamily="2" charset="-78"/>
              </a:rPr>
              <a:t> ابزاری است که کميت مورد اندازه گيری را برای انسان قابل درک کرده و آن را بر حسب واحد تعريف شده مربوطه نشان مي دهد</a:t>
            </a:r>
            <a:r>
              <a:rPr lang="fa-IR" altLang="fa-IR" sz="2000" b="0" dirty="0" smtClean="0">
                <a:solidFill>
                  <a:srgbClr val="000000"/>
                </a:solidFill>
                <a:cs typeface="B Mitra" panose="00000400000000000000" pitchFamily="2" charset="-78"/>
              </a:rPr>
              <a:t>.</a:t>
            </a:r>
          </a:p>
          <a:p>
            <a:pPr marL="342900" lvl="0" indent="-342900" eaLnBrk="1" hangingPunct="1">
              <a:spcAft>
                <a:spcPts val="1200"/>
              </a:spcAft>
              <a:buFont typeface="Courier New" panose="02070309020205020404" pitchFamily="49" charset="0"/>
              <a:buChar char="o"/>
            </a:pPr>
            <a:r>
              <a:rPr lang="fa-IR" sz="2000" b="0" dirty="0">
                <a:solidFill>
                  <a:srgbClr val="000000"/>
                </a:solidFill>
                <a:cs typeface="B Mitra" panose="00000400000000000000" pitchFamily="2" charset="-78"/>
              </a:rPr>
              <a:t>معمولا برای اندازه گیری از یک سیستم اندازه گیری استفاده می شود که خود ترکیبی از ابزارهای مختلفی است که اثری از کمیت مورد اندازه گیری را دریافت و با تبدیل آن به اثری دیگر به صورت قیاسی عددی برای آن کمیت تولید می کند</a:t>
            </a:r>
            <a:r>
              <a:rPr lang="fa-IR" sz="2400" b="0" dirty="0">
                <a:solidFill>
                  <a:prstClr val="black"/>
                </a:solidFill>
                <a:latin typeface="Perpetua"/>
                <a:cs typeface="B Nazanin" pitchFamily="2" charset="-78"/>
              </a:rPr>
              <a:t>.</a:t>
            </a:r>
          </a:p>
          <a:p>
            <a:pPr algn="just" rtl="1" eaLnBrk="1" hangingPunct="1">
              <a:lnSpc>
                <a:spcPct val="150000"/>
              </a:lnSpc>
              <a:buFont typeface="Courier New" panose="02070309020205020404" pitchFamily="49" charset="0"/>
              <a:buChar char="o"/>
            </a:pPr>
            <a:endParaRPr lang="fa-IR" altLang="fa-IR" sz="2000" b="0" dirty="0">
              <a:solidFill>
                <a:srgbClr val="000000"/>
              </a:solidFill>
              <a:cs typeface="B Mitra" panose="00000400000000000000" pitchFamily="2" charset="-78"/>
              <a:sym typeface="Symbol" panose="05050102010706020507" pitchFamily="18" charset="2"/>
            </a:endParaRPr>
          </a:p>
        </p:txBody>
      </p:sp>
      <p:pic>
        <p:nvPicPr>
          <p:cNvPr id="3" name="Picture 4" descr="48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0752" y="2838452"/>
            <a:ext cx="2805113" cy="2805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5" descr="rev-counter-s"/>
          <p:cNvPicPr>
            <a:picLocks noChangeAspect="1" noChangeArrowheads="1"/>
          </p:cNvPicPr>
          <p:nvPr/>
        </p:nvPicPr>
        <p:blipFill>
          <a:blip r:embed="rId3">
            <a:extLst>
              <a:ext uri="{28A0092B-C50C-407E-A947-70E740481C1C}">
                <a14:useLocalDpi xmlns:a14="http://schemas.microsoft.com/office/drawing/2010/main" val="0"/>
              </a:ext>
            </a:extLst>
          </a:blip>
          <a:srcRect b="9911"/>
          <a:stretch>
            <a:fillRect/>
          </a:stretch>
        </p:blipFill>
        <p:spPr bwMode="auto">
          <a:xfrm>
            <a:off x="4291016" y="2959101"/>
            <a:ext cx="3856037" cy="260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199465" y="-15236"/>
            <a:ext cx="8794376" cy="600164"/>
          </a:xfrm>
          <a:prstGeom prst="rect">
            <a:avLst/>
          </a:prstGeom>
          <a:noFill/>
        </p:spPr>
        <p:txBody>
          <a:bodyPr wrap="square" rtlCol="1">
            <a:spAutoFit/>
          </a:bodyPr>
          <a:lstStyle/>
          <a:p>
            <a:pPr algn="ctr">
              <a:lnSpc>
                <a:spcPct val="150000"/>
              </a:lnSpc>
            </a:pPr>
            <a:r>
              <a:rPr lang="fa-IR" altLang="fa-IR" sz="2400" b="1" dirty="0">
                <a:cs typeface="B Mitra" panose="00000400000000000000" pitchFamily="2" charset="-78"/>
              </a:rPr>
              <a:t>دستگاه اندازه گیری</a:t>
            </a:r>
            <a:endParaRPr lang="en-US" altLang="fa-IR" sz="2400" b="1" dirty="0">
              <a:cs typeface="B Mitra" panose="00000400000000000000" pitchFamily="2" charset="-78"/>
            </a:endParaRPr>
          </a:p>
        </p:txBody>
      </p:sp>
    </p:spTree>
    <p:extLst>
      <p:ext uri="{BB962C8B-B14F-4D97-AF65-F5344CB8AC3E}">
        <p14:creationId xmlns:p14="http://schemas.microsoft.com/office/powerpoint/2010/main" val="392187742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1026" y="0"/>
            <a:ext cx="8861611" cy="523220"/>
          </a:xfrm>
          <a:prstGeom prst="rect">
            <a:avLst/>
          </a:prstGeom>
          <a:noFill/>
        </p:spPr>
        <p:txBody>
          <a:bodyPr wrap="square" rtlCol="1">
            <a:spAutoFit/>
          </a:bodyPr>
          <a:lstStyle/>
          <a:p>
            <a:pPr algn="ctr"/>
            <a:r>
              <a:rPr lang="fa-IR" sz="2800" dirty="0">
                <a:cs typeface="B Mitra" panose="00000400000000000000" pitchFamily="2" charset="-78"/>
              </a:rPr>
              <a:t>وظایف سیستم های اندازه گیری در کاربردهای مهندسی</a:t>
            </a:r>
          </a:p>
        </p:txBody>
      </p:sp>
      <p:sp>
        <p:nvSpPr>
          <p:cNvPr id="3" name="TextBox 2"/>
          <p:cNvSpPr txBox="1"/>
          <p:nvPr/>
        </p:nvSpPr>
        <p:spPr>
          <a:xfrm>
            <a:off x="4995582" y="860004"/>
            <a:ext cx="3859306" cy="1754326"/>
          </a:xfrm>
          <a:prstGeom prst="rect">
            <a:avLst/>
          </a:prstGeom>
          <a:noFill/>
        </p:spPr>
        <p:txBody>
          <a:bodyPr wrap="square" rtlCol="1">
            <a:spAutoFit/>
          </a:bodyPr>
          <a:lstStyle/>
          <a:p>
            <a:pPr marL="285743" indent="-285743">
              <a:lnSpc>
                <a:spcPct val="150000"/>
              </a:lnSpc>
              <a:buFont typeface="Wingdings" panose="05000000000000000000" pitchFamily="2" charset="2"/>
              <a:buChar char="Ø"/>
            </a:pPr>
            <a:r>
              <a:rPr lang="fa-IR" sz="2400" b="1" dirty="0">
                <a:cs typeface="B Mitra" panose="00000400000000000000" pitchFamily="2" charset="-78"/>
              </a:rPr>
              <a:t>نمایش</a:t>
            </a:r>
            <a:r>
              <a:rPr lang="fa-IR" sz="2400" dirty="0">
                <a:cs typeface="B Mitra" panose="00000400000000000000" pitchFamily="2" charset="-78"/>
              </a:rPr>
              <a:t>: مانند سرعت سنج اتومبیل</a:t>
            </a:r>
          </a:p>
          <a:p>
            <a:pPr marL="285743" indent="-285743">
              <a:lnSpc>
                <a:spcPct val="150000"/>
              </a:lnSpc>
              <a:buFont typeface="Wingdings" panose="05000000000000000000" pitchFamily="2" charset="2"/>
              <a:buChar char="Ø"/>
            </a:pPr>
            <a:r>
              <a:rPr lang="fa-IR" sz="2400" b="1" dirty="0">
                <a:cs typeface="B Mitra" panose="00000400000000000000" pitchFamily="2" charset="-78"/>
              </a:rPr>
              <a:t>ثبت: </a:t>
            </a:r>
            <a:r>
              <a:rPr lang="fa-IR" sz="2400" dirty="0">
                <a:cs typeface="B Mitra" panose="00000400000000000000" pitchFamily="2" charset="-78"/>
              </a:rPr>
              <a:t>مانند</a:t>
            </a:r>
            <a:r>
              <a:rPr lang="fa-IR" sz="2400" b="1" dirty="0">
                <a:cs typeface="B Mitra" panose="00000400000000000000" pitchFamily="2" charset="-78"/>
              </a:rPr>
              <a:t> </a:t>
            </a:r>
            <a:r>
              <a:rPr lang="fa-IR" sz="2400" dirty="0">
                <a:cs typeface="B Mitra" panose="00000400000000000000" pitchFamily="2" charset="-78"/>
              </a:rPr>
              <a:t>پتانسیومتر دما</a:t>
            </a:r>
            <a:endParaRPr lang="fa-IR" sz="2400" b="1" dirty="0">
              <a:cs typeface="B Mitra" panose="00000400000000000000" pitchFamily="2" charset="-78"/>
            </a:endParaRPr>
          </a:p>
          <a:p>
            <a:pPr marL="285743" indent="-285743">
              <a:lnSpc>
                <a:spcPct val="150000"/>
              </a:lnSpc>
              <a:buFont typeface="Wingdings" panose="05000000000000000000" pitchFamily="2" charset="2"/>
              <a:buChar char="Ø"/>
            </a:pPr>
            <a:r>
              <a:rPr lang="fa-IR" sz="2400" b="1" dirty="0">
                <a:cs typeface="B Mitra" panose="00000400000000000000" pitchFamily="2" charset="-78"/>
              </a:rPr>
              <a:t>کنترل: </a:t>
            </a:r>
            <a:r>
              <a:rPr lang="fa-IR" sz="2400" dirty="0">
                <a:cs typeface="B Mitra" panose="00000400000000000000" pitchFamily="2" charset="-78"/>
              </a:rPr>
              <a:t>مانند فرآیندهای صنعتی</a:t>
            </a:r>
            <a:endParaRPr lang="fa-IR" sz="2400" b="1" dirty="0">
              <a:cs typeface="B Mitra" panose="00000400000000000000" pitchFamily="2" charset="-78"/>
            </a:endParaRPr>
          </a:p>
        </p:txBody>
      </p:sp>
      <p:sp>
        <p:nvSpPr>
          <p:cNvPr id="4" name="TextBox 3"/>
          <p:cNvSpPr txBox="1"/>
          <p:nvPr/>
        </p:nvSpPr>
        <p:spPr>
          <a:xfrm>
            <a:off x="1008532" y="2951115"/>
            <a:ext cx="7974105" cy="2308324"/>
          </a:xfrm>
          <a:prstGeom prst="rect">
            <a:avLst/>
          </a:prstGeom>
          <a:noFill/>
        </p:spPr>
        <p:txBody>
          <a:bodyPr wrap="square" rtlCol="1">
            <a:spAutoFit/>
          </a:bodyPr>
          <a:lstStyle/>
          <a:p>
            <a:pPr>
              <a:lnSpc>
                <a:spcPct val="150000"/>
              </a:lnSpc>
            </a:pPr>
            <a:r>
              <a:rPr lang="fa-IR" sz="2400" dirty="0">
                <a:cs typeface="B Mitra" panose="00000400000000000000" pitchFamily="2" charset="-78"/>
              </a:rPr>
              <a:t>تجهیزات اندازه گیری به سه گروه عمده تقسیم می شوند:</a:t>
            </a:r>
          </a:p>
          <a:p>
            <a:pPr marL="342892" indent="-342892">
              <a:lnSpc>
                <a:spcPct val="150000"/>
              </a:lnSpc>
              <a:buFont typeface="Courier New" panose="02070309020205020404" pitchFamily="49" charset="0"/>
              <a:buChar char="o"/>
            </a:pPr>
            <a:r>
              <a:rPr lang="fa-IR" sz="2400" dirty="0">
                <a:cs typeface="B Mitra" panose="00000400000000000000" pitchFamily="2" charset="-78"/>
              </a:rPr>
              <a:t>تجهیزاتی که عهده دار نمایش می باشند و از همه وسیع تر هستند.</a:t>
            </a:r>
          </a:p>
          <a:p>
            <a:pPr marL="342892" indent="-342892">
              <a:lnSpc>
                <a:spcPct val="150000"/>
              </a:lnSpc>
              <a:buFont typeface="Courier New" panose="02070309020205020404" pitchFamily="49" charset="0"/>
              <a:buChar char="o"/>
            </a:pPr>
            <a:r>
              <a:rPr lang="fa-IR" sz="2400" dirty="0">
                <a:cs typeface="B Mitra" panose="00000400000000000000" pitchFamily="2" charset="-78"/>
              </a:rPr>
              <a:t>تجهیزاتی که عهده دار نمایش و ثبت اطلاعات کمیت اندازه گیری شونده هستند.</a:t>
            </a:r>
          </a:p>
          <a:p>
            <a:pPr marL="342892" indent="-342892">
              <a:lnSpc>
                <a:spcPct val="150000"/>
              </a:lnSpc>
              <a:buFont typeface="Courier New" panose="02070309020205020404" pitchFamily="49" charset="0"/>
              <a:buChar char="o"/>
            </a:pPr>
            <a:r>
              <a:rPr lang="fa-IR" sz="2400" dirty="0">
                <a:cs typeface="B Mitra" panose="00000400000000000000" pitchFamily="2" charset="-78"/>
              </a:rPr>
              <a:t>تجهیزات خاصی که </a:t>
            </a:r>
            <a:r>
              <a:rPr lang="fa-IR" sz="2400" dirty="0" smtClean="0">
                <a:cs typeface="B Mitra" panose="00000400000000000000" pitchFamily="2" charset="-78"/>
              </a:rPr>
              <a:t>سه </a:t>
            </a:r>
            <a:r>
              <a:rPr lang="fa-IR" sz="2400" dirty="0">
                <a:cs typeface="B Mitra" panose="00000400000000000000" pitchFamily="2" charset="-78"/>
              </a:rPr>
              <a:t>وظیفه </a:t>
            </a:r>
            <a:r>
              <a:rPr lang="fa-IR" sz="2400" dirty="0" smtClean="0">
                <a:cs typeface="B Mitra" panose="00000400000000000000" pitchFamily="2" charset="-78"/>
              </a:rPr>
              <a:t>ی نمایش</a:t>
            </a:r>
            <a:r>
              <a:rPr lang="fa-IR" sz="2400" dirty="0">
                <a:cs typeface="B Mitra" panose="00000400000000000000" pitchFamily="2" charset="-78"/>
              </a:rPr>
              <a:t>، ثبت و کنترل را انجام می دهند.</a:t>
            </a:r>
          </a:p>
        </p:txBody>
      </p:sp>
    </p:spTree>
    <p:extLst>
      <p:ext uri="{BB962C8B-B14F-4D97-AF65-F5344CB8AC3E}">
        <p14:creationId xmlns:p14="http://schemas.microsoft.com/office/powerpoint/2010/main" val="168332562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1026" y="0"/>
            <a:ext cx="8861611" cy="523220"/>
          </a:xfrm>
          <a:prstGeom prst="rect">
            <a:avLst/>
          </a:prstGeom>
          <a:noFill/>
        </p:spPr>
        <p:txBody>
          <a:bodyPr wrap="square" rtlCol="1">
            <a:spAutoFit/>
          </a:bodyPr>
          <a:lstStyle/>
          <a:p>
            <a:pPr algn="ctr"/>
            <a:r>
              <a:rPr lang="fa-IR" sz="2800" b="1" dirty="0" smtClean="0">
                <a:cs typeface="B Mitra" panose="00000400000000000000" pitchFamily="2" charset="-78"/>
              </a:rPr>
              <a:t>کاربردهای سیستم </a:t>
            </a:r>
            <a:r>
              <a:rPr lang="fa-IR" sz="2800" b="1" dirty="0">
                <a:cs typeface="B Mitra" panose="00000400000000000000" pitchFamily="2" charset="-78"/>
              </a:rPr>
              <a:t>های اندازه </a:t>
            </a:r>
            <a:r>
              <a:rPr lang="fa-IR" sz="2800" b="1" dirty="0" smtClean="0">
                <a:cs typeface="B Mitra" panose="00000400000000000000" pitchFamily="2" charset="-78"/>
              </a:rPr>
              <a:t>گیری</a:t>
            </a:r>
            <a:endParaRPr lang="fa-IR" sz="2800" b="1" dirty="0">
              <a:cs typeface="B Mitra" panose="00000400000000000000" pitchFamily="2" charset="-78"/>
            </a:endParaRPr>
          </a:p>
        </p:txBody>
      </p:sp>
      <p:sp>
        <p:nvSpPr>
          <p:cNvPr id="3" name="TextBox 2"/>
          <p:cNvSpPr txBox="1"/>
          <p:nvPr/>
        </p:nvSpPr>
        <p:spPr>
          <a:xfrm>
            <a:off x="309282" y="806824"/>
            <a:ext cx="8673355" cy="2308324"/>
          </a:xfrm>
          <a:prstGeom prst="rect">
            <a:avLst/>
          </a:prstGeom>
          <a:noFill/>
        </p:spPr>
        <p:txBody>
          <a:bodyPr wrap="square" rtlCol="1">
            <a:spAutoFit/>
          </a:bodyPr>
          <a:lstStyle/>
          <a:p>
            <a:pPr>
              <a:lnSpc>
                <a:spcPct val="200000"/>
              </a:lnSpc>
            </a:pPr>
            <a:r>
              <a:rPr lang="fa-IR" sz="2400" b="1" dirty="0" smtClean="0">
                <a:cs typeface="B Zar" panose="00000400000000000000" pitchFamily="2" charset="-78"/>
              </a:rPr>
              <a:t>1- تحلیل آماری مسائل مهندسی</a:t>
            </a:r>
          </a:p>
          <a:p>
            <a:pPr>
              <a:lnSpc>
                <a:spcPct val="200000"/>
              </a:lnSpc>
            </a:pPr>
            <a:r>
              <a:rPr lang="fa-IR" sz="2400" b="1" dirty="0" smtClean="0">
                <a:cs typeface="B Zar" panose="00000400000000000000" pitchFamily="2" charset="-78"/>
              </a:rPr>
              <a:t>2- نظارت بر فرآیندها</a:t>
            </a:r>
          </a:p>
          <a:p>
            <a:pPr>
              <a:lnSpc>
                <a:spcPct val="200000"/>
              </a:lnSpc>
            </a:pPr>
            <a:r>
              <a:rPr lang="fa-IR" sz="2400" b="1" dirty="0" smtClean="0">
                <a:cs typeface="B Zar" panose="00000400000000000000" pitchFamily="2" charset="-78"/>
              </a:rPr>
              <a:t>3- کنترل خودکار فرآیندها</a:t>
            </a:r>
            <a:endParaRPr lang="fa-IR" sz="2400" b="1" dirty="0">
              <a:cs typeface="B Zar" panose="00000400000000000000" pitchFamily="2" charset="-7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3937" y="3115148"/>
            <a:ext cx="7260166" cy="3008590"/>
          </a:xfrm>
          <a:prstGeom prst="rect">
            <a:avLst/>
          </a:prstGeom>
        </p:spPr>
      </p:pic>
    </p:spTree>
    <p:extLst>
      <p:ext uri="{BB962C8B-B14F-4D97-AF65-F5344CB8AC3E}">
        <p14:creationId xmlns:p14="http://schemas.microsoft.com/office/powerpoint/2010/main" val="87599675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400" b="0">
                <a:solidFill>
                  <a:schemeClr val="tx1"/>
                </a:solidFill>
                <a:cs typeface="B Homa" panose="00000400000000000000" pitchFamily="2" charset="-78"/>
              </a:rPr>
              <a:t>بخش های مختلف یک دستگاه اندازه گیری</a:t>
            </a:r>
            <a:endParaRPr lang="en-US" altLang="fa-IR" sz="2400" b="0">
              <a:solidFill>
                <a:schemeClr val="tx1"/>
              </a:solidFill>
              <a:cs typeface="B Homa" panose="00000400000000000000" pitchFamily="2" charset="-78"/>
            </a:endParaRPr>
          </a:p>
        </p:txBody>
      </p:sp>
      <p:sp>
        <p:nvSpPr>
          <p:cNvPr id="3" name="Rectangle 4"/>
          <p:cNvSpPr>
            <a:spLocks noChangeArrowheads="1"/>
          </p:cNvSpPr>
          <p:nvPr/>
        </p:nvSpPr>
        <p:spPr bwMode="auto">
          <a:xfrm>
            <a:off x="4479634"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a:r>
              <a:rPr lang="en-US" altLang="fa-IR">
                <a:solidFill>
                  <a:schemeClr val="tx1"/>
                </a:solidFill>
              </a:rPr>
              <a:t/>
            </a:r>
            <a:br>
              <a:rPr lang="en-US" altLang="fa-IR">
                <a:solidFill>
                  <a:schemeClr val="tx1"/>
                </a:solidFill>
              </a:rPr>
            </a:br>
            <a:endParaRPr lang="en-US" altLang="fa-IR">
              <a:solidFill>
                <a:schemeClr val="tx1"/>
              </a:solidFill>
            </a:endParaRPr>
          </a:p>
        </p:txBody>
      </p:sp>
      <p:grpSp>
        <p:nvGrpSpPr>
          <p:cNvPr id="5" name="Group 47"/>
          <p:cNvGrpSpPr>
            <a:grpSpLocks/>
          </p:cNvGrpSpPr>
          <p:nvPr/>
        </p:nvGrpSpPr>
        <p:grpSpPr bwMode="auto">
          <a:xfrm>
            <a:off x="155575" y="1989141"/>
            <a:ext cx="8851900" cy="3024733"/>
            <a:chOff x="497" y="3290"/>
            <a:chExt cx="11964" cy="2902"/>
          </a:xfrm>
        </p:grpSpPr>
        <p:sp>
          <p:nvSpPr>
            <p:cNvPr id="6" name="Text Box 48"/>
            <p:cNvSpPr txBox="1">
              <a:spLocks noChangeArrowheads="1"/>
            </p:cNvSpPr>
            <p:nvPr/>
          </p:nvSpPr>
          <p:spPr bwMode="auto">
            <a:xfrm>
              <a:off x="2372" y="3710"/>
              <a:ext cx="1854" cy="1756"/>
            </a:xfrm>
            <a:prstGeom prst="rect">
              <a:avLst/>
            </a:prstGeom>
            <a:solidFill>
              <a:schemeClr val="accent5"/>
            </a:solidFill>
            <a:ln w="28575">
              <a:solidFill>
                <a:srgbClr val="000000"/>
              </a:solidFill>
              <a:miter lim="800000"/>
              <a:headEnd/>
              <a:tailEnd/>
            </a:ln>
          </p:spPr>
          <p:txBody>
            <a:bodyPr lIns="85725" tIns="47625" rIns="85725" bIns="47625"/>
            <a:lstStyle/>
            <a:p>
              <a:pPr algn="ctr">
                <a:defRPr/>
              </a:pPr>
              <a:endParaRPr lang="fa-IR" altLang="ja-JP" kern="0" dirty="0">
                <a:latin typeface="Times New Roman" pitchFamily="18" charset="0"/>
                <a:ea typeface="MS Mincho" pitchFamily="49" charset="-128"/>
                <a:cs typeface="B Homa" pitchFamily="2" charset="-78"/>
              </a:endParaRPr>
            </a:p>
            <a:p>
              <a:pPr algn="ctr">
                <a:defRPr/>
              </a:pPr>
              <a:r>
                <a:rPr lang="fa-IR" altLang="ja-JP" kern="0" dirty="0">
                  <a:latin typeface="Times New Roman" pitchFamily="18" charset="0"/>
                  <a:ea typeface="MS Mincho" pitchFamily="49" charset="-128"/>
                  <a:cs typeface="B Homa" pitchFamily="2" charset="-78"/>
                </a:rPr>
                <a:t>واحد </a:t>
              </a:r>
            </a:p>
            <a:p>
              <a:pPr algn="ctr">
                <a:defRPr/>
              </a:pPr>
              <a:r>
                <a:rPr lang="fa-IR" altLang="ja-JP" kern="0" dirty="0">
                  <a:latin typeface="Times New Roman" pitchFamily="18" charset="0"/>
                  <a:ea typeface="MS Mincho" pitchFamily="49" charset="-128"/>
                  <a:cs typeface="B Homa" pitchFamily="2" charset="-78"/>
                </a:rPr>
                <a:t>حس کننده</a:t>
              </a:r>
            </a:p>
            <a:p>
              <a:pPr algn="ctr">
                <a:defRPr/>
              </a:pPr>
              <a:endParaRPr lang="fa-IR" altLang="ja-JP" kern="0" dirty="0">
                <a:latin typeface="Times New Roman" pitchFamily="18" charset="0"/>
                <a:ea typeface="MS Mincho" pitchFamily="49" charset="-128"/>
                <a:cs typeface="B Homa" pitchFamily="2" charset="-78"/>
              </a:endParaRPr>
            </a:p>
            <a:p>
              <a:pPr algn="ctr">
                <a:defRPr/>
              </a:pPr>
              <a:r>
                <a:rPr lang="en-US" altLang="ja-JP" kern="0" dirty="0">
                  <a:latin typeface="Times New Roman" pitchFamily="18" charset="0"/>
                  <a:ea typeface="MS Mincho" pitchFamily="49" charset="-128"/>
                  <a:cs typeface="B Homa" pitchFamily="2" charset="-78"/>
                </a:rPr>
                <a:t>Sensing unit</a:t>
              </a:r>
            </a:p>
            <a:p>
              <a:pPr algn="ctr">
                <a:defRPr/>
              </a:pPr>
              <a:r>
                <a:rPr lang="en-US" altLang="ja-JP" kern="0" dirty="0">
                  <a:latin typeface="Times New Roman" pitchFamily="18" charset="0"/>
                  <a:ea typeface="MS Mincho" pitchFamily="49" charset="-128"/>
                  <a:cs typeface="B Homa" pitchFamily="2" charset="-78"/>
                </a:rPr>
                <a:t> </a:t>
              </a:r>
              <a:endParaRPr lang="en-US" kern="0" dirty="0">
                <a:latin typeface="Arial" charset="0"/>
                <a:cs typeface="B Homa" pitchFamily="2" charset="-78"/>
              </a:endParaRPr>
            </a:p>
          </p:txBody>
        </p:sp>
        <p:sp>
          <p:nvSpPr>
            <p:cNvPr id="7" name="Text Box 49"/>
            <p:cNvSpPr txBox="1">
              <a:spLocks noChangeArrowheads="1"/>
            </p:cNvSpPr>
            <p:nvPr/>
          </p:nvSpPr>
          <p:spPr bwMode="auto">
            <a:xfrm>
              <a:off x="5359" y="3689"/>
              <a:ext cx="1854" cy="1755"/>
            </a:xfrm>
            <a:prstGeom prst="rect">
              <a:avLst/>
            </a:prstGeom>
            <a:solidFill>
              <a:schemeClr val="accent5"/>
            </a:solidFill>
            <a:ln w="28575">
              <a:solidFill>
                <a:srgbClr val="000000"/>
              </a:solidFill>
              <a:miter lim="800000"/>
              <a:headEnd/>
              <a:tailEnd/>
            </a:ln>
          </p:spPr>
          <p:txBody>
            <a:bodyPr lIns="85725" tIns="47625" rIns="85725" bIns="47625"/>
            <a:lstStyle/>
            <a:p>
              <a:pPr algn="ctr">
                <a:lnSpc>
                  <a:spcPts val="1000"/>
                </a:lnSpc>
                <a:defRPr/>
              </a:pPr>
              <a:endParaRPr lang="fa-IR" altLang="ja-JP" kern="0" dirty="0">
                <a:latin typeface="Times New Roman" pitchFamily="18" charset="0"/>
                <a:ea typeface="MS Mincho" pitchFamily="49" charset="-128"/>
                <a:cs typeface="B Homa" pitchFamily="2" charset="-78"/>
              </a:endParaRPr>
            </a:p>
            <a:p>
              <a:pPr algn="ctr">
                <a:lnSpc>
                  <a:spcPts val="1200"/>
                </a:lnSpc>
                <a:defRPr/>
              </a:pPr>
              <a:r>
                <a:rPr lang="fa-IR" altLang="ja-JP" kern="0" dirty="0">
                  <a:latin typeface="Times New Roman" pitchFamily="18" charset="0"/>
                  <a:ea typeface="MS Mincho" pitchFamily="49" charset="-128"/>
                  <a:cs typeface="B Homa" pitchFamily="2" charset="-78"/>
                </a:rPr>
                <a:t>واحد </a:t>
              </a:r>
            </a:p>
            <a:p>
              <a:pPr algn="ctr">
                <a:defRPr/>
              </a:pPr>
              <a:r>
                <a:rPr lang="fa-IR" altLang="ja-JP" kern="0" dirty="0">
                  <a:latin typeface="Times New Roman" pitchFamily="18" charset="0"/>
                  <a:ea typeface="MS Mincho" pitchFamily="49" charset="-128"/>
                  <a:cs typeface="B Homa" pitchFamily="2" charset="-78"/>
                </a:rPr>
                <a:t>آماده کننده سیگنال</a:t>
              </a:r>
            </a:p>
            <a:p>
              <a:pPr algn="ctr">
                <a:lnSpc>
                  <a:spcPts val="1000"/>
                </a:lnSpc>
                <a:defRPr/>
              </a:pPr>
              <a:endParaRPr lang="fa-IR" altLang="ja-JP" kern="0" dirty="0">
                <a:latin typeface="Times New Roman" pitchFamily="18" charset="0"/>
                <a:ea typeface="MS Mincho" pitchFamily="49" charset="-128"/>
                <a:cs typeface="B Homa" pitchFamily="2" charset="-78"/>
              </a:endParaRPr>
            </a:p>
            <a:p>
              <a:pPr algn="ctr">
                <a:defRPr/>
              </a:pPr>
              <a:r>
                <a:rPr lang="en-US" altLang="ja-JP" kern="0" dirty="0">
                  <a:latin typeface="Times New Roman" pitchFamily="18" charset="0"/>
                  <a:ea typeface="MS Mincho" pitchFamily="49" charset="-128"/>
                  <a:cs typeface="B Homa" pitchFamily="2" charset="-78"/>
                </a:rPr>
                <a:t>Signal conditioning unit</a:t>
              </a:r>
            </a:p>
            <a:p>
              <a:pPr algn="ctr">
                <a:defRPr/>
              </a:pPr>
              <a:r>
                <a:rPr lang="en-US" altLang="ja-JP" sz="1200" kern="0" dirty="0">
                  <a:latin typeface="Times New Roman" pitchFamily="18" charset="0"/>
                  <a:ea typeface="MS Mincho" pitchFamily="49" charset="-128"/>
                  <a:cs typeface="B Homa" pitchFamily="2" charset="-78"/>
                </a:rPr>
                <a:t> </a:t>
              </a:r>
              <a:endParaRPr lang="en-US" kern="0" dirty="0">
                <a:latin typeface="Arial" charset="0"/>
                <a:cs typeface="B Homa" pitchFamily="2" charset="-78"/>
              </a:endParaRPr>
            </a:p>
          </p:txBody>
        </p:sp>
        <p:sp>
          <p:nvSpPr>
            <p:cNvPr id="8" name="Text Box 50"/>
            <p:cNvSpPr txBox="1">
              <a:spLocks noChangeArrowheads="1"/>
            </p:cNvSpPr>
            <p:nvPr/>
          </p:nvSpPr>
          <p:spPr bwMode="auto">
            <a:xfrm>
              <a:off x="8442" y="3674"/>
              <a:ext cx="1854" cy="1755"/>
            </a:xfrm>
            <a:prstGeom prst="rect">
              <a:avLst/>
            </a:prstGeom>
            <a:solidFill>
              <a:schemeClr val="accent5"/>
            </a:solidFill>
            <a:ln w="28575">
              <a:solidFill>
                <a:srgbClr val="000000"/>
              </a:solidFill>
              <a:miter lim="800000"/>
              <a:headEnd/>
              <a:tailEnd/>
            </a:ln>
          </p:spPr>
          <p:txBody>
            <a:bodyPr lIns="85725" tIns="47625" rIns="85725" bIns="47625"/>
            <a:lstStyle/>
            <a:p>
              <a:pPr algn="ctr">
                <a:defRPr/>
              </a:pPr>
              <a:endParaRPr lang="fa-IR" altLang="ja-JP" kern="0" dirty="0">
                <a:latin typeface="Times New Roman" pitchFamily="18" charset="0"/>
                <a:ea typeface="MS Mincho" pitchFamily="49" charset="-128"/>
                <a:cs typeface="B Homa" pitchFamily="2" charset="-78"/>
              </a:endParaRPr>
            </a:p>
            <a:p>
              <a:pPr algn="ctr">
                <a:defRPr/>
              </a:pPr>
              <a:r>
                <a:rPr lang="fa-IR" altLang="ja-JP" kern="0" dirty="0">
                  <a:latin typeface="Times New Roman" pitchFamily="18" charset="0"/>
                  <a:ea typeface="MS Mincho" pitchFamily="49" charset="-128"/>
                  <a:cs typeface="B Homa" pitchFamily="2" charset="-78"/>
                </a:rPr>
                <a:t>واحد </a:t>
              </a:r>
            </a:p>
            <a:p>
              <a:pPr algn="ctr">
                <a:defRPr/>
              </a:pPr>
              <a:r>
                <a:rPr lang="fa-IR" altLang="ja-JP" kern="0" dirty="0">
                  <a:latin typeface="Times New Roman" pitchFamily="18" charset="0"/>
                  <a:ea typeface="MS Mincho" pitchFamily="49" charset="-128"/>
                  <a:cs typeface="B Homa" pitchFamily="2" charset="-78"/>
                </a:rPr>
                <a:t>نمايش دهنده</a:t>
              </a:r>
            </a:p>
            <a:p>
              <a:pPr algn="ctr">
                <a:defRPr/>
              </a:pPr>
              <a:endParaRPr lang="fa-IR" altLang="ja-JP" kern="0" dirty="0">
                <a:latin typeface="Times New Roman" pitchFamily="18" charset="0"/>
                <a:ea typeface="MS Mincho" pitchFamily="49" charset="-128"/>
                <a:cs typeface="B Homa" pitchFamily="2" charset="-78"/>
              </a:endParaRPr>
            </a:p>
            <a:p>
              <a:pPr algn="ctr">
                <a:defRPr/>
              </a:pPr>
              <a:r>
                <a:rPr lang="en-US" altLang="ja-JP" kern="0" dirty="0">
                  <a:latin typeface="Times New Roman" pitchFamily="18" charset="0"/>
                  <a:ea typeface="MS Mincho" pitchFamily="49" charset="-128"/>
                  <a:cs typeface="B Homa" pitchFamily="2" charset="-78"/>
                </a:rPr>
                <a:t>Display unit</a:t>
              </a:r>
            </a:p>
            <a:p>
              <a:pPr algn="ctr">
                <a:defRPr/>
              </a:pPr>
              <a:r>
                <a:rPr lang="en-US" altLang="ja-JP" kern="0" dirty="0">
                  <a:latin typeface="Times New Roman" pitchFamily="18" charset="0"/>
                  <a:ea typeface="MS Mincho" pitchFamily="49" charset="-128"/>
                  <a:cs typeface="B Homa" pitchFamily="2" charset="-78"/>
                </a:rPr>
                <a:t> </a:t>
              </a:r>
              <a:endParaRPr lang="en-US" kern="0" dirty="0">
                <a:latin typeface="Arial" charset="0"/>
                <a:cs typeface="B Homa" pitchFamily="2" charset="-78"/>
              </a:endParaRPr>
            </a:p>
          </p:txBody>
        </p:sp>
        <p:sp>
          <p:nvSpPr>
            <p:cNvPr id="9" name="Line 51"/>
            <p:cNvSpPr>
              <a:spLocks noChangeShapeType="1"/>
            </p:cNvSpPr>
            <p:nvPr/>
          </p:nvSpPr>
          <p:spPr bwMode="auto">
            <a:xfrm>
              <a:off x="510" y="4550"/>
              <a:ext cx="1854" cy="0"/>
            </a:xfrm>
            <a:prstGeom prst="line">
              <a:avLst/>
            </a:prstGeom>
            <a:noFill/>
            <a:ln w="28575">
              <a:solidFill>
                <a:srgbClr val="000000"/>
              </a:solidFill>
              <a:round/>
              <a:headEnd/>
              <a:tailEnd type="arrow" w="med" len="med"/>
            </a:ln>
          </p:spPr>
          <p:txBody>
            <a:bodyPr/>
            <a:lstStyle/>
            <a:p>
              <a:pPr algn="ctr">
                <a:defRPr/>
              </a:pPr>
              <a:endParaRPr lang="en-US" kern="0">
                <a:latin typeface="Arial" charset="0"/>
                <a:cs typeface="B Homa" pitchFamily="2" charset="-78"/>
              </a:endParaRPr>
            </a:p>
          </p:txBody>
        </p:sp>
        <p:sp>
          <p:nvSpPr>
            <p:cNvPr id="10" name="Line 52"/>
            <p:cNvSpPr>
              <a:spLocks noChangeShapeType="1"/>
            </p:cNvSpPr>
            <p:nvPr/>
          </p:nvSpPr>
          <p:spPr bwMode="auto">
            <a:xfrm>
              <a:off x="10324" y="4539"/>
              <a:ext cx="1854" cy="0"/>
            </a:xfrm>
            <a:prstGeom prst="line">
              <a:avLst/>
            </a:prstGeom>
            <a:noFill/>
            <a:ln w="28575">
              <a:solidFill>
                <a:srgbClr val="000000"/>
              </a:solidFill>
              <a:round/>
              <a:headEnd/>
              <a:tailEnd type="arrow" w="med" len="med"/>
            </a:ln>
          </p:spPr>
          <p:txBody>
            <a:bodyPr/>
            <a:lstStyle/>
            <a:p>
              <a:pPr algn="ctr">
                <a:defRPr/>
              </a:pPr>
              <a:endParaRPr lang="en-US" kern="0">
                <a:latin typeface="Arial" charset="0"/>
                <a:cs typeface="B Homa" pitchFamily="2" charset="-78"/>
              </a:endParaRPr>
            </a:p>
          </p:txBody>
        </p:sp>
        <p:sp>
          <p:nvSpPr>
            <p:cNvPr id="11" name="Line 53"/>
            <p:cNvSpPr>
              <a:spLocks noChangeShapeType="1"/>
            </p:cNvSpPr>
            <p:nvPr/>
          </p:nvSpPr>
          <p:spPr bwMode="auto">
            <a:xfrm>
              <a:off x="4250" y="4556"/>
              <a:ext cx="1111" cy="0"/>
            </a:xfrm>
            <a:prstGeom prst="line">
              <a:avLst/>
            </a:prstGeom>
            <a:noFill/>
            <a:ln w="28575">
              <a:solidFill>
                <a:srgbClr val="000000"/>
              </a:solidFill>
              <a:round/>
              <a:headEnd/>
              <a:tailEnd type="arrow" w="med" len="med"/>
            </a:ln>
          </p:spPr>
          <p:txBody>
            <a:bodyPr/>
            <a:lstStyle/>
            <a:p>
              <a:pPr algn="ctr">
                <a:defRPr/>
              </a:pPr>
              <a:endParaRPr lang="en-US" kern="0">
                <a:latin typeface="Arial" charset="0"/>
                <a:cs typeface="B Homa" pitchFamily="2" charset="-78"/>
              </a:endParaRPr>
            </a:p>
          </p:txBody>
        </p:sp>
        <p:sp>
          <p:nvSpPr>
            <p:cNvPr id="12" name="Line 54"/>
            <p:cNvSpPr>
              <a:spLocks noChangeShapeType="1"/>
            </p:cNvSpPr>
            <p:nvPr/>
          </p:nvSpPr>
          <p:spPr bwMode="auto">
            <a:xfrm>
              <a:off x="7224" y="4543"/>
              <a:ext cx="1236" cy="0"/>
            </a:xfrm>
            <a:prstGeom prst="line">
              <a:avLst/>
            </a:prstGeom>
            <a:noFill/>
            <a:ln w="28575">
              <a:solidFill>
                <a:srgbClr val="000000"/>
              </a:solidFill>
              <a:round/>
              <a:headEnd/>
              <a:tailEnd type="arrow" w="med" len="med"/>
            </a:ln>
          </p:spPr>
          <p:txBody>
            <a:bodyPr/>
            <a:lstStyle/>
            <a:p>
              <a:pPr algn="ctr">
                <a:defRPr/>
              </a:pPr>
              <a:endParaRPr lang="en-US" kern="0">
                <a:latin typeface="Arial" charset="0"/>
                <a:cs typeface="B Homa" pitchFamily="2" charset="-78"/>
              </a:endParaRPr>
            </a:p>
          </p:txBody>
        </p:sp>
        <p:sp>
          <p:nvSpPr>
            <p:cNvPr id="13" name="Text Box 55"/>
            <p:cNvSpPr txBox="1">
              <a:spLocks noChangeArrowheads="1"/>
            </p:cNvSpPr>
            <p:nvPr/>
          </p:nvSpPr>
          <p:spPr bwMode="auto">
            <a:xfrm>
              <a:off x="497" y="3913"/>
              <a:ext cx="1968" cy="826"/>
            </a:xfrm>
            <a:prstGeom prst="rect">
              <a:avLst/>
            </a:prstGeom>
            <a:noFill/>
            <a:ln w="9525">
              <a:noFill/>
              <a:miter lim="800000"/>
              <a:headEnd/>
              <a:tailEnd/>
            </a:ln>
          </p:spPr>
          <p:txBody>
            <a:bodyPr lIns="85725" tIns="47625" rIns="85725" bIns="47625"/>
            <a:lstStyle/>
            <a:p>
              <a:pPr algn="ctr">
                <a:defRPr/>
              </a:pPr>
              <a:r>
                <a:rPr lang="fa-IR" altLang="ja-JP" kern="0" dirty="0">
                  <a:latin typeface="Times New Roman" pitchFamily="18" charset="0"/>
                  <a:ea typeface="MS Mincho" pitchFamily="49" charset="-128"/>
                  <a:cs typeface="B Homa" pitchFamily="2" charset="-78"/>
                </a:rPr>
                <a:t>کميت</a:t>
              </a:r>
            </a:p>
            <a:p>
              <a:pPr algn="ctr">
                <a:defRPr/>
              </a:pPr>
              <a:r>
                <a:rPr lang="fa-IR" altLang="ja-JP" kern="0" dirty="0">
                  <a:latin typeface="Times New Roman" pitchFamily="18" charset="0"/>
                  <a:ea typeface="MS Mincho" pitchFamily="49" charset="-128"/>
                  <a:cs typeface="B Homa" pitchFamily="2" charset="-78"/>
                </a:rPr>
                <a:t>مورد سنجش</a:t>
              </a:r>
            </a:p>
            <a:p>
              <a:pPr algn="ctr">
                <a:defRPr/>
              </a:pPr>
              <a:endParaRPr lang="en-US" kern="0" dirty="0">
                <a:latin typeface="Arial" charset="0"/>
                <a:ea typeface="MS Mincho" pitchFamily="49" charset="-128"/>
                <a:cs typeface="B Homa" pitchFamily="2" charset="-78"/>
              </a:endParaRPr>
            </a:p>
          </p:txBody>
        </p:sp>
        <p:sp>
          <p:nvSpPr>
            <p:cNvPr id="14" name="Text Box 56"/>
            <p:cNvSpPr txBox="1">
              <a:spLocks noChangeArrowheads="1"/>
            </p:cNvSpPr>
            <p:nvPr/>
          </p:nvSpPr>
          <p:spPr bwMode="auto">
            <a:xfrm>
              <a:off x="10230" y="3844"/>
              <a:ext cx="2231" cy="826"/>
            </a:xfrm>
            <a:prstGeom prst="rect">
              <a:avLst/>
            </a:prstGeom>
            <a:noFill/>
            <a:ln w="9525">
              <a:noFill/>
              <a:miter lim="800000"/>
              <a:headEnd/>
              <a:tailEnd/>
            </a:ln>
          </p:spPr>
          <p:txBody>
            <a:bodyPr lIns="85725" tIns="47625" rIns="85725" bIns="47625"/>
            <a:lstStyle/>
            <a:p>
              <a:pPr algn="ctr">
                <a:defRPr/>
              </a:pPr>
              <a:r>
                <a:rPr lang="fa-IR" altLang="ja-JP" kern="0" dirty="0">
                  <a:latin typeface="Times New Roman" pitchFamily="18" charset="0"/>
                  <a:ea typeface="MS Mincho" pitchFamily="49" charset="-128"/>
                  <a:cs typeface="B Homa" pitchFamily="2" charset="-78"/>
                </a:rPr>
                <a:t>کميت</a:t>
              </a:r>
            </a:p>
            <a:p>
              <a:pPr algn="ctr">
                <a:defRPr/>
              </a:pPr>
              <a:r>
                <a:rPr lang="fa-IR" altLang="ja-JP" kern="0" dirty="0">
                  <a:latin typeface="Times New Roman" pitchFamily="18" charset="0"/>
                  <a:ea typeface="MS Mincho" pitchFamily="49" charset="-128"/>
                  <a:cs typeface="B Homa" pitchFamily="2" charset="-78"/>
                </a:rPr>
                <a:t>نمايش داده شده </a:t>
              </a:r>
              <a:endParaRPr lang="en-US" kern="0" dirty="0">
                <a:latin typeface="Arial" charset="0"/>
                <a:ea typeface="MS Mincho" pitchFamily="49" charset="-128"/>
                <a:cs typeface="B Homa" pitchFamily="2" charset="-78"/>
              </a:endParaRPr>
            </a:p>
          </p:txBody>
        </p:sp>
        <p:sp>
          <p:nvSpPr>
            <p:cNvPr id="15" name="Text Box 57"/>
            <p:cNvSpPr txBox="1">
              <a:spLocks noChangeArrowheads="1"/>
            </p:cNvSpPr>
            <p:nvPr/>
          </p:nvSpPr>
          <p:spPr bwMode="auto">
            <a:xfrm>
              <a:off x="7495" y="5834"/>
              <a:ext cx="234" cy="358"/>
            </a:xfrm>
            <a:prstGeom prst="rect">
              <a:avLst/>
            </a:prstGeom>
            <a:noFill/>
            <a:ln w="9525">
              <a:noFill/>
              <a:miter lim="800000"/>
              <a:headEnd/>
              <a:tailEnd/>
            </a:ln>
          </p:spPr>
          <p:txBody>
            <a:bodyPr wrap="none" lIns="85725" tIns="47625" rIns="85725" bIns="47625">
              <a:spAutoFit/>
            </a:bodyPr>
            <a:lstStyle/>
            <a:p>
              <a:pPr algn="ctr">
                <a:defRPr/>
              </a:pPr>
              <a:endParaRPr lang="en-US" kern="0">
                <a:latin typeface="Arial" charset="0"/>
                <a:cs typeface="B Homa" pitchFamily="2" charset="-78"/>
              </a:endParaRPr>
            </a:p>
          </p:txBody>
        </p:sp>
        <p:sp>
          <p:nvSpPr>
            <p:cNvPr id="16" name="Text Box 58"/>
            <p:cNvSpPr txBox="1">
              <a:spLocks noChangeArrowheads="1"/>
            </p:cNvSpPr>
            <p:nvPr/>
          </p:nvSpPr>
          <p:spPr bwMode="auto">
            <a:xfrm>
              <a:off x="4008" y="3391"/>
              <a:ext cx="234" cy="358"/>
            </a:xfrm>
            <a:prstGeom prst="rect">
              <a:avLst/>
            </a:prstGeom>
            <a:noFill/>
            <a:ln w="9525">
              <a:noFill/>
              <a:miter lim="800000"/>
              <a:headEnd/>
              <a:tailEnd/>
            </a:ln>
          </p:spPr>
          <p:txBody>
            <a:bodyPr wrap="none" lIns="85725" tIns="47625" rIns="85725" bIns="47625">
              <a:spAutoFit/>
            </a:bodyPr>
            <a:lstStyle/>
            <a:p>
              <a:pPr algn="ctr">
                <a:defRPr/>
              </a:pPr>
              <a:endParaRPr lang="en-US" kern="0">
                <a:latin typeface="Arial" charset="0"/>
                <a:cs typeface="B Homa" pitchFamily="2" charset="-78"/>
              </a:endParaRPr>
            </a:p>
          </p:txBody>
        </p:sp>
        <p:sp>
          <p:nvSpPr>
            <p:cNvPr id="17" name="Text Box 60"/>
            <p:cNvSpPr txBox="1">
              <a:spLocks noChangeArrowheads="1"/>
            </p:cNvSpPr>
            <p:nvPr/>
          </p:nvSpPr>
          <p:spPr bwMode="auto">
            <a:xfrm>
              <a:off x="9140" y="3290"/>
              <a:ext cx="234" cy="358"/>
            </a:xfrm>
            <a:prstGeom prst="rect">
              <a:avLst/>
            </a:prstGeom>
            <a:noFill/>
            <a:ln w="9525">
              <a:noFill/>
              <a:miter lim="800000"/>
              <a:headEnd/>
              <a:tailEnd/>
            </a:ln>
          </p:spPr>
          <p:txBody>
            <a:bodyPr wrap="none" lIns="85725" tIns="47625" rIns="85725" bIns="47625">
              <a:spAutoFit/>
            </a:bodyPr>
            <a:lstStyle/>
            <a:p>
              <a:pPr algn="ctr">
                <a:defRPr/>
              </a:pPr>
              <a:endParaRPr lang="en-US" kern="0">
                <a:latin typeface="Arial" charset="0"/>
                <a:cs typeface="B Homa" pitchFamily="2" charset="-78"/>
              </a:endParaRPr>
            </a:p>
          </p:txBody>
        </p:sp>
      </p:grpSp>
    </p:spTree>
    <p:extLst>
      <p:ext uri="{BB962C8B-B14F-4D97-AF65-F5344CB8AC3E}">
        <p14:creationId xmlns:p14="http://schemas.microsoft.com/office/powerpoint/2010/main" val="70626595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r>
              <a:rPr lang="fa-IR" altLang="fa-IR" sz="2400" b="0">
                <a:solidFill>
                  <a:schemeClr val="tx1"/>
                </a:solidFill>
                <a:cs typeface="B Homa" panose="00000400000000000000" pitchFamily="2" charset="-78"/>
              </a:rPr>
              <a:t>بخش های مختلف یک دستگاه اندازه گیری (ترمومتر جیوه ای)</a:t>
            </a:r>
            <a:endParaRPr lang="en-US" altLang="fa-IR" sz="2400" b="0">
              <a:solidFill>
                <a:schemeClr val="tx1"/>
              </a:solidFill>
              <a:cs typeface="B Homa" panose="00000400000000000000" pitchFamily="2" charset="-78"/>
            </a:endParaRPr>
          </a:p>
        </p:txBody>
      </p:sp>
      <p:sp>
        <p:nvSpPr>
          <p:cNvPr id="3"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pic>
        <p:nvPicPr>
          <p:cNvPr id="5" name="Picture 1" descr="C:\Users\Kaveh\Desktop\1201d.gif"/>
          <p:cNvPicPr>
            <a:picLocks noChangeAspect="1" noChangeArrowheads="1"/>
          </p:cNvPicPr>
          <p:nvPr/>
        </p:nvPicPr>
        <p:blipFill>
          <a:blip r:embed="rId2">
            <a:extLst>
              <a:ext uri="{28A0092B-C50C-407E-A947-70E740481C1C}">
                <a14:useLocalDpi xmlns:a14="http://schemas.microsoft.com/office/drawing/2010/main" val="0"/>
              </a:ext>
            </a:extLst>
          </a:blip>
          <a:srcRect l="40688" t="1224" r="25642"/>
          <a:stretch>
            <a:fillRect/>
          </a:stretch>
        </p:blipFill>
        <p:spPr bwMode="auto">
          <a:xfrm>
            <a:off x="4271965" y="1006477"/>
            <a:ext cx="763587" cy="492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7"/>
          <p:cNvSpPr txBox="1">
            <a:spLocks noChangeArrowheads="1"/>
          </p:cNvSpPr>
          <p:nvPr/>
        </p:nvSpPr>
        <p:spPr bwMode="auto">
          <a:xfrm>
            <a:off x="2743203" y="5240339"/>
            <a:ext cx="12414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1800" b="0">
                <a:solidFill>
                  <a:srgbClr val="000000"/>
                </a:solidFill>
                <a:cs typeface="B Homa" panose="00000400000000000000" pitchFamily="2" charset="-78"/>
              </a:rPr>
              <a:t>حس کننده</a:t>
            </a:r>
            <a:endParaRPr lang="en-US" altLang="fa-IR" sz="1800" b="0">
              <a:solidFill>
                <a:srgbClr val="000000"/>
              </a:solidFill>
              <a:cs typeface="B Homa" panose="00000400000000000000" pitchFamily="2" charset="-78"/>
            </a:endParaRPr>
          </a:p>
        </p:txBody>
      </p:sp>
      <p:sp>
        <p:nvSpPr>
          <p:cNvPr id="7" name="TextBox 8"/>
          <p:cNvSpPr txBox="1">
            <a:spLocks noChangeArrowheads="1"/>
          </p:cNvSpPr>
          <p:nvPr/>
        </p:nvSpPr>
        <p:spPr bwMode="auto">
          <a:xfrm>
            <a:off x="5172078" y="3427414"/>
            <a:ext cx="14906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1800" b="0">
                <a:solidFill>
                  <a:srgbClr val="000000"/>
                </a:solidFill>
                <a:cs typeface="B Homa" panose="00000400000000000000" pitchFamily="2" charset="-78"/>
              </a:rPr>
              <a:t>نمایش دهنده</a:t>
            </a:r>
            <a:endParaRPr lang="en-US" altLang="fa-IR" sz="1800" b="0">
              <a:solidFill>
                <a:srgbClr val="000000"/>
              </a:solidFill>
              <a:cs typeface="B Homa" panose="00000400000000000000" pitchFamily="2" charset="-78"/>
            </a:endParaRPr>
          </a:p>
        </p:txBody>
      </p:sp>
      <p:sp>
        <p:nvSpPr>
          <p:cNvPr id="8" name="TextBox 9"/>
          <p:cNvSpPr txBox="1">
            <a:spLocks noChangeArrowheads="1"/>
          </p:cNvSpPr>
          <p:nvPr/>
        </p:nvSpPr>
        <p:spPr bwMode="auto">
          <a:xfrm>
            <a:off x="2349503" y="1587501"/>
            <a:ext cx="14906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1800" b="0">
                <a:solidFill>
                  <a:srgbClr val="000000"/>
                </a:solidFill>
                <a:cs typeface="B Homa" panose="00000400000000000000" pitchFamily="2" charset="-78"/>
              </a:rPr>
              <a:t>آماده کننده</a:t>
            </a:r>
            <a:endParaRPr lang="en-US" altLang="fa-IR" sz="1800" b="0">
              <a:solidFill>
                <a:srgbClr val="000000"/>
              </a:solidFill>
              <a:cs typeface="B Homa" panose="00000400000000000000" pitchFamily="2" charset="-78"/>
            </a:endParaRPr>
          </a:p>
        </p:txBody>
      </p:sp>
      <p:cxnSp>
        <p:nvCxnSpPr>
          <p:cNvPr id="9" name="Straight Arrow Connector 8"/>
          <p:cNvCxnSpPr/>
          <p:nvPr/>
        </p:nvCxnSpPr>
        <p:spPr bwMode="auto">
          <a:xfrm>
            <a:off x="3889378" y="5459413"/>
            <a:ext cx="682625" cy="163512"/>
          </a:xfrm>
          <a:prstGeom prst="straightConnector1">
            <a:avLst/>
          </a:prstGeom>
          <a:ln>
            <a:headEnd type="none" w="med" len="med"/>
            <a:tailEnd type="arrow"/>
          </a:ln>
        </p:spPr>
        <p:style>
          <a:lnRef idx="2">
            <a:schemeClr val="dk1"/>
          </a:lnRef>
          <a:fillRef idx="0">
            <a:schemeClr val="dk1"/>
          </a:fillRef>
          <a:effectRef idx="1">
            <a:schemeClr val="dk1"/>
          </a:effectRef>
          <a:fontRef idx="minor">
            <a:schemeClr val="tx1"/>
          </a:fontRef>
        </p:style>
      </p:cxnSp>
      <p:cxnSp>
        <p:nvCxnSpPr>
          <p:cNvPr id="10" name="Straight Arrow Connector 9"/>
          <p:cNvCxnSpPr/>
          <p:nvPr/>
        </p:nvCxnSpPr>
        <p:spPr bwMode="auto">
          <a:xfrm rot="10800000" flipV="1">
            <a:off x="4803775" y="3646491"/>
            <a:ext cx="520700" cy="174625"/>
          </a:xfrm>
          <a:prstGeom prst="straightConnector1">
            <a:avLst/>
          </a:prstGeom>
          <a:ln>
            <a:headEnd type="none" w="med" len="med"/>
            <a:tailEnd type="arrow"/>
          </a:ln>
        </p:spPr>
        <p:style>
          <a:lnRef idx="2">
            <a:schemeClr val="dk1"/>
          </a:lnRef>
          <a:fillRef idx="0">
            <a:schemeClr val="dk1"/>
          </a:fillRef>
          <a:effectRef idx="1">
            <a:schemeClr val="dk1"/>
          </a:effectRef>
          <a:fontRef idx="minor">
            <a:schemeClr val="tx1"/>
          </a:fontRef>
        </p:style>
      </p:cxnSp>
      <p:cxnSp>
        <p:nvCxnSpPr>
          <p:cNvPr id="11" name="Straight Arrow Connector 10"/>
          <p:cNvCxnSpPr/>
          <p:nvPr/>
        </p:nvCxnSpPr>
        <p:spPr bwMode="auto">
          <a:xfrm flipV="1">
            <a:off x="3616326" y="1490666"/>
            <a:ext cx="1081088" cy="269875"/>
          </a:xfrm>
          <a:prstGeom prst="straightConnector1">
            <a:avLst/>
          </a:prstGeom>
          <a:ln>
            <a:headEnd type="none" w="med" len="med"/>
            <a:tailEnd type="arrow"/>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56447205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r>
              <a:rPr lang="fa-IR" altLang="fa-IR" sz="2400" b="0">
                <a:solidFill>
                  <a:schemeClr val="tx1"/>
                </a:solidFill>
                <a:cs typeface="B Homa" panose="00000400000000000000" pitchFamily="2" charset="-78"/>
              </a:rPr>
              <a:t>ابزارهای اندازه گیری (</a:t>
            </a:r>
            <a:r>
              <a:rPr lang="en-US" altLang="fa-IR" sz="2000" b="0">
                <a:solidFill>
                  <a:schemeClr val="tx1"/>
                </a:solidFill>
                <a:cs typeface="B Homa" panose="00000400000000000000" pitchFamily="2" charset="-78"/>
              </a:rPr>
              <a:t>Measurement devices</a:t>
            </a:r>
            <a:r>
              <a:rPr lang="fa-IR" altLang="fa-IR" sz="2400" b="0">
                <a:solidFill>
                  <a:schemeClr val="tx1"/>
                </a:solidFill>
                <a:cs typeface="B Homa" panose="00000400000000000000" pitchFamily="2" charset="-78"/>
              </a:rPr>
              <a:t>)</a:t>
            </a:r>
            <a:endParaRPr lang="en-US" altLang="fa-IR" sz="2400" b="0">
              <a:solidFill>
                <a:schemeClr val="tx1"/>
              </a:solidFill>
              <a:cs typeface="B Homa" panose="00000400000000000000" pitchFamily="2" charset="-78"/>
            </a:endParaRPr>
          </a:p>
        </p:txBody>
      </p:sp>
      <p:sp>
        <p:nvSpPr>
          <p:cNvPr id="3"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sp>
        <p:nvSpPr>
          <p:cNvPr id="5" name="Rectangle 6"/>
          <p:cNvSpPr>
            <a:spLocks noChangeArrowheads="1"/>
          </p:cNvSpPr>
          <p:nvPr/>
        </p:nvSpPr>
        <p:spPr bwMode="auto">
          <a:xfrm>
            <a:off x="5949952" y="1365253"/>
            <a:ext cx="28670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marL="457200" indent="-457200"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pPr>
            <a:r>
              <a:rPr lang="fa-IR" altLang="fa-IR" sz="2400" b="0">
                <a:solidFill>
                  <a:srgbClr val="000000"/>
                </a:solidFill>
                <a:cs typeface="B Homa" panose="00000400000000000000" pitchFamily="2" charset="-78"/>
                <a:sym typeface="Symbol" panose="05050102010706020507" pitchFamily="18" charset="2"/>
              </a:rPr>
              <a:t>1. حسگرها</a:t>
            </a:r>
            <a:r>
              <a:rPr lang="en-US" altLang="fa-IR" sz="2400" b="0">
                <a:solidFill>
                  <a:srgbClr val="000000"/>
                </a:solidFill>
                <a:cs typeface="B Homa" panose="00000400000000000000" pitchFamily="2" charset="-78"/>
                <a:sym typeface="Symbol" panose="05050102010706020507" pitchFamily="18" charset="2"/>
              </a:rPr>
              <a:t> </a:t>
            </a:r>
            <a:r>
              <a:rPr lang="fa-IR" altLang="fa-IR" sz="2400" b="0">
                <a:solidFill>
                  <a:srgbClr val="000000"/>
                </a:solidFill>
                <a:cs typeface="B Homa" panose="00000400000000000000" pitchFamily="2" charset="-78"/>
                <a:sym typeface="Symbol" panose="05050102010706020507" pitchFamily="18" charset="2"/>
              </a:rPr>
              <a:t>(</a:t>
            </a:r>
            <a:r>
              <a:rPr lang="en-US" altLang="fa-IR" sz="2000" b="0">
                <a:solidFill>
                  <a:srgbClr val="000000"/>
                </a:solidFill>
                <a:cs typeface="B Homa" panose="00000400000000000000" pitchFamily="2" charset="-78"/>
                <a:sym typeface="Symbol" panose="05050102010706020507" pitchFamily="18" charset="2"/>
              </a:rPr>
              <a:t>Sensors</a:t>
            </a:r>
            <a:r>
              <a:rPr lang="fa-IR" altLang="fa-IR" sz="2400" b="0">
                <a:solidFill>
                  <a:srgbClr val="000000"/>
                </a:solidFill>
                <a:cs typeface="B Homa" panose="00000400000000000000" pitchFamily="2" charset="-78"/>
                <a:sym typeface="Symbol" panose="05050102010706020507" pitchFamily="18" charset="2"/>
              </a:rPr>
              <a:t>) </a:t>
            </a:r>
          </a:p>
        </p:txBody>
      </p:sp>
      <p:sp>
        <p:nvSpPr>
          <p:cNvPr id="6" name="Rectangle 6"/>
          <p:cNvSpPr>
            <a:spLocks noChangeArrowheads="1"/>
          </p:cNvSpPr>
          <p:nvPr/>
        </p:nvSpPr>
        <p:spPr bwMode="auto">
          <a:xfrm>
            <a:off x="5595939" y="2825751"/>
            <a:ext cx="3236912" cy="573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marL="457200" indent="-457200"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pPr>
            <a:r>
              <a:rPr lang="fa-IR" altLang="fa-IR" sz="2400" b="0">
                <a:solidFill>
                  <a:srgbClr val="000000"/>
                </a:solidFill>
                <a:cs typeface="B Homa" panose="00000400000000000000" pitchFamily="2" charset="-78"/>
                <a:sym typeface="Symbol" panose="05050102010706020507" pitchFamily="18" charset="2"/>
              </a:rPr>
              <a:t>2. مبدل ها (</a:t>
            </a:r>
            <a:r>
              <a:rPr lang="en-US" altLang="fa-IR" sz="2000" b="0">
                <a:solidFill>
                  <a:srgbClr val="000000"/>
                </a:solidFill>
                <a:cs typeface="B Homa" panose="00000400000000000000" pitchFamily="2" charset="-78"/>
                <a:sym typeface="Symbol" panose="05050102010706020507" pitchFamily="18" charset="2"/>
              </a:rPr>
              <a:t>Transducers</a:t>
            </a:r>
            <a:r>
              <a:rPr lang="fa-IR" altLang="fa-IR" sz="2400" b="0">
                <a:solidFill>
                  <a:srgbClr val="000000"/>
                </a:solidFill>
                <a:cs typeface="B Homa" panose="00000400000000000000" pitchFamily="2" charset="-78"/>
                <a:sym typeface="Symbol" panose="05050102010706020507" pitchFamily="18" charset="2"/>
              </a:rPr>
              <a:t>) </a:t>
            </a:r>
          </a:p>
        </p:txBody>
      </p:sp>
      <p:sp>
        <p:nvSpPr>
          <p:cNvPr id="7" name="Rectangle 6"/>
          <p:cNvSpPr>
            <a:spLocks noChangeArrowheads="1"/>
          </p:cNvSpPr>
          <p:nvPr/>
        </p:nvSpPr>
        <p:spPr bwMode="auto">
          <a:xfrm>
            <a:off x="5145088" y="4219578"/>
            <a:ext cx="37020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marL="457200" indent="-457200"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pPr>
            <a:r>
              <a:rPr lang="fa-IR" altLang="fa-IR" sz="2400" b="0">
                <a:solidFill>
                  <a:srgbClr val="000000"/>
                </a:solidFill>
                <a:cs typeface="B Homa" panose="00000400000000000000" pitchFamily="2" charset="-78"/>
                <a:sym typeface="Symbol" panose="05050102010706020507" pitchFamily="18" charset="2"/>
              </a:rPr>
              <a:t>3. ترانسمیترها (</a:t>
            </a:r>
            <a:r>
              <a:rPr lang="en-US" altLang="fa-IR" sz="2000" b="0">
                <a:solidFill>
                  <a:srgbClr val="000000"/>
                </a:solidFill>
                <a:cs typeface="B Homa" panose="00000400000000000000" pitchFamily="2" charset="-78"/>
                <a:sym typeface="Symbol" panose="05050102010706020507" pitchFamily="18" charset="2"/>
              </a:rPr>
              <a:t>Transmitters</a:t>
            </a:r>
            <a:r>
              <a:rPr lang="fa-IR" altLang="fa-IR" sz="2400" b="0">
                <a:solidFill>
                  <a:srgbClr val="000000"/>
                </a:solidFill>
                <a:cs typeface="B Homa" panose="00000400000000000000" pitchFamily="2" charset="-78"/>
                <a:sym typeface="Symbol" panose="05050102010706020507" pitchFamily="18" charset="2"/>
              </a:rPr>
              <a:t>) </a:t>
            </a:r>
          </a:p>
        </p:txBody>
      </p:sp>
      <p:sp>
        <p:nvSpPr>
          <p:cNvPr id="8" name="Rectangle 6"/>
          <p:cNvSpPr>
            <a:spLocks noChangeArrowheads="1"/>
          </p:cNvSpPr>
          <p:nvPr/>
        </p:nvSpPr>
        <p:spPr bwMode="auto">
          <a:xfrm>
            <a:off x="1992316" y="5541966"/>
            <a:ext cx="5337175" cy="69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lnSpc>
                <a:spcPct val="150000"/>
              </a:lnSpc>
            </a:pPr>
            <a:r>
              <a:rPr lang="fa-IR" altLang="fa-IR" sz="2000" b="0">
                <a:solidFill>
                  <a:srgbClr val="FF0000"/>
                </a:solidFill>
                <a:cs typeface="B Homa" panose="00000400000000000000" pitchFamily="2" charset="-78"/>
              </a:rPr>
              <a:t> حسگر بخشی از مبدل و مبدل بخش از ترانسمیتر است.</a:t>
            </a:r>
            <a:endParaRPr lang="fa-IR" altLang="fa-IR" sz="2000" b="0">
              <a:solidFill>
                <a:srgbClr val="FF0000"/>
              </a:solidFill>
              <a:cs typeface="B Homa" panose="00000400000000000000" pitchFamily="2" charset="-78"/>
              <a:sym typeface="Symbol" panose="05050102010706020507" pitchFamily="18" charset="2"/>
            </a:endParaRPr>
          </a:p>
        </p:txBody>
      </p:sp>
      <p:pic>
        <p:nvPicPr>
          <p:cNvPr id="9"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09901" y="1979613"/>
            <a:ext cx="1739900" cy="234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6650" y="3462340"/>
            <a:ext cx="1797050" cy="2078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descr="C:\Users\Kaveh\Desktop\tha.jpg"/>
          <p:cNvPicPr>
            <a:picLocks noChangeAspect="1" noChangeArrowheads="1"/>
          </p:cNvPicPr>
          <p:nvPr/>
        </p:nvPicPr>
        <p:blipFill>
          <a:blip r:embed="rId4">
            <a:extLst>
              <a:ext uri="{28A0092B-C50C-407E-A947-70E740481C1C}">
                <a14:useLocalDpi xmlns:a14="http://schemas.microsoft.com/office/drawing/2010/main" val="0"/>
              </a:ext>
            </a:extLst>
          </a:blip>
          <a:srcRect l="7494" t="10408" r="6537" b="10118"/>
          <a:stretch>
            <a:fillRect/>
          </a:stretch>
        </p:blipFill>
        <p:spPr bwMode="auto">
          <a:xfrm>
            <a:off x="4522788" y="1035051"/>
            <a:ext cx="1795462" cy="1366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3538499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400" b="0" dirty="0">
                <a:solidFill>
                  <a:schemeClr val="tx1"/>
                </a:solidFill>
                <a:cs typeface="B Homa" panose="00000400000000000000" pitchFamily="2" charset="-78"/>
              </a:rPr>
              <a:t>حسگر</a:t>
            </a:r>
            <a:endParaRPr lang="en-US" altLang="fa-IR" sz="2400" b="0" dirty="0">
              <a:solidFill>
                <a:schemeClr val="tx1"/>
              </a:solidFill>
              <a:cs typeface="B Homa" panose="00000400000000000000" pitchFamily="2" charset="-78"/>
            </a:endParaRPr>
          </a:p>
        </p:txBody>
      </p:sp>
      <p:sp>
        <p:nvSpPr>
          <p:cNvPr id="3"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sp>
        <p:nvSpPr>
          <p:cNvPr id="5" name="Rectangle 6"/>
          <p:cNvSpPr>
            <a:spLocks noChangeArrowheads="1"/>
          </p:cNvSpPr>
          <p:nvPr/>
        </p:nvSpPr>
        <p:spPr bwMode="auto">
          <a:xfrm>
            <a:off x="477838" y="1243014"/>
            <a:ext cx="8475662" cy="1185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a:solidFill>
                  <a:srgbClr val="000000"/>
                </a:solidFill>
                <a:cs typeface="B Homa" panose="00000400000000000000" pitchFamily="2" charset="-78"/>
              </a:rPr>
              <a:t> بخشی از مبدل است که متغیر فیزیکی را حس می کند و </a:t>
            </a:r>
            <a:r>
              <a:rPr lang="fa-IR" altLang="fa-IR" sz="2000" b="0">
                <a:solidFill>
                  <a:srgbClr val="FF0000"/>
                </a:solidFill>
                <a:cs typeface="B Homa" panose="00000400000000000000" pitchFamily="2" charset="-78"/>
              </a:rPr>
              <a:t>بی درنگ </a:t>
            </a:r>
            <a:r>
              <a:rPr lang="fa-IR" altLang="fa-IR" sz="2000" b="0">
                <a:solidFill>
                  <a:srgbClr val="000000"/>
                </a:solidFill>
                <a:cs typeface="B Homa" panose="00000400000000000000" pitchFamily="2" charset="-78"/>
              </a:rPr>
              <a:t>به تغییرات ورودی، پاسخ می دهد. حسگر این کار را </a:t>
            </a:r>
            <a:r>
              <a:rPr lang="fa-IR" altLang="fa-IR" sz="2000" b="0">
                <a:solidFill>
                  <a:srgbClr val="FF0000"/>
                </a:solidFill>
                <a:cs typeface="B Homa" panose="00000400000000000000" pitchFamily="2" charset="-78"/>
              </a:rPr>
              <a:t>بدون دریافت انرژی </a:t>
            </a:r>
            <a:r>
              <a:rPr lang="fa-IR" altLang="fa-IR" sz="2000" b="0">
                <a:solidFill>
                  <a:srgbClr val="000000"/>
                </a:solidFill>
                <a:cs typeface="B Homa" panose="00000400000000000000" pitchFamily="2" charset="-78"/>
              </a:rPr>
              <a:t>انجام می دهد.</a:t>
            </a:r>
            <a:endParaRPr lang="fa-IR" altLang="fa-IR" sz="2000" b="0">
              <a:solidFill>
                <a:srgbClr val="000000"/>
              </a:solidFill>
              <a:cs typeface="B Homa" panose="00000400000000000000" pitchFamily="2" charset="-78"/>
              <a:sym typeface="Symbol" panose="05050102010706020507" pitchFamily="18" charset="2"/>
            </a:endParaRPr>
          </a:p>
        </p:txBody>
      </p:sp>
      <p:sp>
        <p:nvSpPr>
          <p:cNvPr id="6" name="Rectangle 11"/>
          <p:cNvSpPr>
            <a:spLocks noChangeArrowheads="1"/>
          </p:cNvSpPr>
          <p:nvPr/>
        </p:nvSpPr>
        <p:spPr bwMode="auto">
          <a:xfrm>
            <a:off x="2673350" y="3768725"/>
            <a:ext cx="3962400" cy="762000"/>
          </a:xfrm>
          <a:prstGeom prst="rect">
            <a:avLst/>
          </a:prstGeom>
          <a:solidFill>
            <a:srgbClr val="33CCCC"/>
          </a:solidFill>
          <a:ln w="9525">
            <a:solidFill>
              <a:srgbClr val="FFFFFF"/>
            </a:solidFill>
            <a:miter lim="800000"/>
            <a:headEnd/>
            <a:tailEnd/>
          </a:ln>
          <a:effectLst/>
        </p:spPr>
        <p:txBody>
          <a:bodyPr wrap="none" anchor="ctr"/>
          <a:lstStyle/>
          <a:p>
            <a:pPr algn="ctr">
              <a:defRPr/>
            </a:pPr>
            <a:r>
              <a:rPr lang="en-US" sz="2000" kern="0">
                <a:solidFill>
                  <a:sysClr val="windowText" lastClr="000000"/>
                </a:solidFill>
                <a:latin typeface="Arial" charset="0"/>
              </a:rPr>
              <a:t>Sensor</a:t>
            </a:r>
          </a:p>
        </p:txBody>
      </p:sp>
      <p:sp>
        <p:nvSpPr>
          <p:cNvPr id="7" name="Line 12"/>
          <p:cNvSpPr>
            <a:spLocks noChangeShapeType="1"/>
          </p:cNvSpPr>
          <p:nvPr/>
        </p:nvSpPr>
        <p:spPr bwMode="auto">
          <a:xfrm>
            <a:off x="6635750" y="4149725"/>
            <a:ext cx="914400" cy="0"/>
          </a:xfrm>
          <a:prstGeom prst="line">
            <a:avLst/>
          </a:prstGeom>
          <a:ln>
            <a:headEnd/>
            <a:tailEnd type="triangle" w="med" len="med"/>
          </a:ln>
        </p:spPr>
        <p:style>
          <a:lnRef idx="3">
            <a:schemeClr val="dk1"/>
          </a:lnRef>
          <a:fillRef idx="0">
            <a:schemeClr val="dk1"/>
          </a:fillRef>
          <a:effectRef idx="2">
            <a:schemeClr val="dk1"/>
          </a:effectRef>
          <a:fontRef idx="minor">
            <a:schemeClr val="tx1"/>
          </a:fontRef>
        </p:style>
        <p:txBody>
          <a:bodyPr/>
          <a:lstStyle/>
          <a:p>
            <a:pPr>
              <a:defRPr/>
            </a:pPr>
            <a:endParaRPr lang="en-US" kern="0">
              <a:solidFill>
                <a:sysClr val="windowText" lastClr="000000"/>
              </a:solidFill>
            </a:endParaRPr>
          </a:p>
        </p:txBody>
      </p:sp>
      <p:sp>
        <p:nvSpPr>
          <p:cNvPr id="8" name="Text Box 13"/>
          <p:cNvSpPr txBox="1">
            <a:spLocks noChangeArrowheads="1"/>
          </p:cNvSpPr>
          <p:nvPr/>
        </p:nvSpPr>
        <p:spPr bwMode="auto">
          <a:xfrm>
            <a:off x="975868" y="4238625"/>
            <a:ext cx="1654620" cy="892552"/>
          </a:xfrm>
          <a:prstGeom prst="rect">
            <a:avLst/>
          </a:prstGeom>
          <a:noFill/>
          <a:ln w="9525">
            <a:noFill/>
            <a:miter lim="800000"/>
            <a:headEnd/>
            <a:tailEnd/>
          </a:ln>
          <a:effectLst/>
        </p:spPr>
        <p:txBody>
          <a:bodyPr wrap="none">
            <a:spAutoFit/>
          </a:bodyPr>
          <a:lstStyle/>
          <a:p>
            <a:pPr>
              <a:defRPr/>
            </a:pPr>
            <a:r>
              <a:rPr lang="en-US" kern="0" dirty="0">
                <a:solidFill>
                  <a:sysClr val="windowText" lastClr="000000"/>
                </a:solidFill>
                <a:latin typeface="Arial" charset="0"/>
              </a:rPr>
              <a:t>Physical</a:t>
            </a:r>
          </a:p>
          <a:p>
            <a:pPr>
              <a:defRPr/>
            </a:pPr>
            <a:r>
              <a:rPr lang="en-US" kern="0" dirty="0">
                <a:solidFill>
                  <a:sysClr val="windowText" lastClr="000000"/>
                </a:solidFill>
                <a:latin typeface="Arial" charset="0"/>
              </a:rPr>
              <a:t>Variable</a:t>
            </a:r>
          </a:p>
          <a:p>
            <a:pPr>
              <a:defRPr/>
            </a:pPr>
            <a:r>
              <a:rPr lang="en-US" sz="1600" kern="0" dirty="0">
                <a:solidFill>
                  <a:sysClr val="windowText" lastClr="000000"/>
                </a:solidFill>
                <a:latin typeface="Arial" charset="0"/>
              </a:rPr>
              <a:t>(</a:t>
            </a:r>
            <a:r>
              <a:rPr lang="en-US" sz="1600" i="1" kern="0" dirty="0">
                <a:solidFill>
                  <a:sysClr val="windowText" lastClr="000000"/>
                </a:solidFill>
                <a:latin typeface="Arial" charset="0"/>
              </a:rPr>
              <a:t>Primary Signal)</a:t>
            </a:r>
            <a:endParaRPr lang="en-US" sz="1600" kern="0" dirty="0">
              <a:solidFill>
                <a:sysClr val="windowText" lastClr="000000"/>
              </a:solidFill>
              <a:latin typeface="Arial" charset="0"/>
            </a:endParaRPr>
          </a:p>
        </p:txBody>
      </p:sp>
      <p:sp>
        <p:nvSpPr>
          <p:cNvPr id="9" name="Text Box 14"/>
          <p:cNvSpPr txBox="1">
            <a:spLocks noChangeArrowheads="1"/>
          </p:cNvSpPr>
          <p:nvPr/>
        </p:nvSpPr>
        <p:spPr bwMode="auto">
          <a:xfrm>
            <a:off x="7092950" y="4206315"/>
            <a:ext cx="1415773" cy="1077218"/>
          </a:xfrm>
          <a:prstGeom prst="rect">
            <a:avLst/>
          </a:prstGeom>
          <a:noFill/>
          <a:ln w="9525">
            <a:noFill/>
            <a:miter lim="800000"/>
            <a:headEnd/>
            <a:tailEnd/>
          </a:ln>
          <a:effectLst/>
        </p:spPr>
        <p:txBody>
          <a:bodyPr wrap="none">
            <a:spAutoFit/>
          </a:bodyPr>
          <a:lstStyle/>
          <a:p>
            <a:pPr>
              <a:defRPr/>
            </a:pPr>
            <a:r>
              <a:rPr lang="en-US" kern="0" dirty="0">
                <a:solidFill>
                  <a:sysClr val="windowText" lastClr="000000"/>
                </a:solidFill>
                <a:latin typeface="Arial" charset="0"/>
              </a:rPr>
              <a:t>Quantitative</a:t>
            </a:r>
          </a:p>
          <a:p>
            <a:pPr>
              <a:defRPr/>
            </a:pPr>
            <a:r>
              <a:rPr lang="en-US" kern="0" dirty="0">
                <a:solidFill>
                  <a:sysClr val="windowText" lastClr="000000"/>
                </a:solidFill>
                <a:latin typeface="Arial" charset="0"/>
              </a:rPr>
              <a:t>Variable</a:t>
            </a:r>
          </a:p>
          <a:p>
            <a:pPr>
              <a:defRPr/>
            </a:pPr>
            <a:r>
              <a:rPr lang="en-US" sz="1400" i="1" kern="0" dirty="0">
                <a:solidFill>
                  <a:sysClr val="windowText" lastClr="000000"/>
                </a:solidFill>
                <a:latin typeface="Arial" charset="0"/>
              </a:rPr>
              <a:t>(Output Scale</a:t>
            </a:r>
          </a:p>
          <a:p>
            <a:pPr>
              <a:defRPr/>
            </a:pPr>
            <a:r>
              <a:rPr lang="en-US" sz="1400" i="1" kern="0" dirty="0">
                <a:solidFill>
                  <a:sysClr val="windowText" lastClr="000000"/>
                </a:solidFill>
                <a:latin typeface="Arial" charset="0"/>
              </a:rPr>
              <a:t>Reading)</a:t>
            </a:r>
          </a:p>
        </p:txBody>
      </p:sp>
      <p:sp>
        <p:nvSpPr>
          <p:cNvPr id="10" name="Line 15"/>
          <p:cNvSpPr>
            <a:spLocks noChangeShapeType="1"/>
          </p:cNvSpPr>
          <p:nvPr/>
        </p:nvSpPr>
        <p:spPr bwMode="auto">
          <a:xfrm>
            <a:off x="1774825" y="4129088"/>
            <a:ext cx="914400" cy="0"/>
          </a:xfrm>
          <a:prstGeom prst="line">
            <a:avLst/>
          </a:prstGeom>
          <a:ln>
            <a:headEnd/>
            <a:tailEnd type="triangle" w="med" len="med"/>
          </a:ln>
        </p:spPr>
        <p:style>
          <a:lnRef idx="3">
            <a:schemeClr val="dk1"/>
          </a:lnRef>
          <a:fillRef idx="0">
            <a:schemeClr val="dk1"/>
          </a:fillRef>
          <a:effectRef idx="2">
            <a:schemeClr val="dk1"/>
          </a:effectRef>
          <a:fontRef idx="minor">
            <a:schemeClr val="tx1"/>
          </a:fontRef>
        </p:style>
        <p:txBody>
          <a:bodyPr/>
          <a:lstStyle/>
          <a:p>
            <a:pPr>
              <a:defRPr/>
            </a:pPr>
            <a:endParaRPr lang="en-US" kern="0">
              <a:solidFill>
                <a:sysClr val="windowText" lastClr="000000"/>
              </a:solidFill>
            </a:endParaRPr>
          </a:p>
        </p:txBody>
      </p:sp>
    </p:spTree>
    <p:extLst>
      <p:ext uri="{BB962C8B-B14F-4D97-AF65-F5344CB8AC3E}">
        <p14:creationId xmlns:p14="http://schemas.microsoft.com/office/powerpoint/2010/main" val="237714822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400" b="0" dirty="0" smtClean="0">
                <a:solidFill>
                  <a:schemeClr val="tx1"/>
                </a:solidFill>
                <a:cs typeface="B Homa" panose="00000400000000000000" pitchFamily="2" charset="-78"/>
              </a:rPr>
              <a:t>مبدل (</a:t>
            </a:r>
            <a:r>
              <a:rPr lang="en-US" altLang="fa-IR" sz="2400" b="0" dirty="0" smtClean="0">
                <a:solidFill>
                  <a:schemeClr val="tx1"/>
                </a:solidFill>
                <a:cs typeface="B Homa" panose="00000400000000000000" pitchFamily="2" charset="-78"/>
              </a:rPr>
              <a:t>Transducer</a:t>
            </a:r>
            <a:r>
              <a:rPr lang="fa-IR" altLang="fa-IR" sz="2400" b="0" dirty="0">
                <a:solidFill>
                  <a:schemeClr val="tx1"/>
                </a:solidFill>
                <a:cs typeface="B Homa" panose="00000400000000000000" pitchFamily="2" charset="-78"/>
              </a:rPr>
              <a:t>)</a:t>
            </a:r>
            <a:endParaRPr lang="en-US" altLang="fa-IR" sz="2400" b="0" dirty="0">
              <a:solidFill>
                <a:schemeClr val="tx1"/>
              </a:solidFill>
              <a:cs typeface="B Homa" panose="00000400000000000000" pitchFamily="2" charset="-78"/>
            </a:endParaRPr>
          </a:p>
        </p:txBody>
      </p:sp>
      <p:sp>
        <p:nvSpPr>
          <p:cNvPr id="3"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sp>
        <p:nvSpPr>
          <p:cNvPr id="5" name="Rectangle 6"/>
          <p:cNvSpPr>
            <a:spLocks noChangeArrowheads="1"/>
          </p:cNvSpPr>
          <p:nvPr/>
        </p:nvSpPr>
        <p:spPr bwMode="auto">
          <a:xfrm>
            <a:off x="388358" y="852340"/>
            <a:ext cx="8570912" cy="102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dirty="0">
                <a:solidFill>
                  <a:srgbClr val="000000"/>
                </a:solidFill>
                <a:cs typeface="B Homa" panose="00000400000000000000" pitchFamily="2" charset="-78"/>
              </a:rPr>
              <a:t> یک ابزار اندازه گیری است که متغیر فیزیکی را به متغیری ثانویه تبدیل می کند. مبدل این کار را با </a:t>
            </a:r>
            <a:r>
              <a:rPr lang="fa-IR" altLang="fa-IR" sz="2000" b="0" dirty="0">
                <a:solidFill>
                  <a:srgbClr val="FF0000"/>
                </a:solidFill>
                <a:cs typeface="B Homa" panose="00000400000000000000" pitchFamily="2" charset="-78"/>
              </a:rPr>
              <a:t>دریافت انرژی </a:t>
            </a:r>
            <a:r>
              <a:rPr lang="fa-IR" altLang="fa-IR" sz="2000" b="0" dirty="0">
                <a:solidFill>
                  <a:srgbClr val="000000"/>
                </a:solidFill>
                <a:cs typeface="B Homa" panose="00000400000000000000" pitchFamily="2" charset="-78"/>
              </a:rPr>
              <a:t>انجام می دهد.</a:t>
            </a:r>
            <a:endParaRPr lang="fa-IR" altLang="fa-IR" sz="2000" b="0" dirty="0">
              <a:solidFill>
                <a:srgbClr val="000000"/>
              </a:solidFill>
              <a:cs typeface="B Homa" panose="00000400000000000000" pitchFamily="2" charset="-78"/>
              <a:sym typeface="Symbol" panose="05050102010706020507" pitchFamily="18" charset="2"/>
            </a:endParaRPr>
          </a:p>
        </p:txBody>
      </p:sp>
      <p:sp>
        <p:nvSpPr>
          <p:cNvPr id="6" name="Rectangle 4"/>
          <p:cNvSpPr>
            <a:spLocks noChangeArrowheads="1"/>
          </p:cNvSpPr>
          <p:nvPr/>
        </p:nvSpPr>
        <p:spPr bwMode="auto">
          <a:xfrm>
            <a:off x="2181452" y="2984228"/>
            <a:ext cx="1905000" cy="1066800"/>
          </a:xfrm>
          <a:prstGeom prst="rect">
            <a:avLst/>
          </a:prstGeom>
          <a:solidFill>
            <a:srgbClr val="33CCCC"/>
          </a:solidFill>
          <a:ln w="9525">
            <a:solidFill>
              <a:srgbClr val="FFFFFF"/>
            </a:solidFill>
            <a:miter lim="800000"/>
            <a:headEnd/>
            <a:tailEnd/>
          </a:ln>
          <a:effectLst/>
        </p:spPr>
        <p:txBody>
          <a:bodyPr wrap="none" anchor="ctr"/>
          <a:lstStyle/>
          <a:p>
            <a:pPr algn="ctr">
              <a:defRPr/>
            </a:pPr>
            <a:r>
              <a:rPr lang="en-US" kern="0">
                <a:solidFill>
                  <a:sysClr val="windowText" lastClr="000000"/>
                </a:solidFill>
                <a:latin typeface="Arial" charset="0"/>
              </a:rPr>
              <a:t>Sensing</a:t>
            </a:r>
          </a:p>
          <a:p>
            <a:pPr algn="ctr">
              <a:defRPr/>
            </a:pPr>
            <a:r>
              <a:rPr lang="en-US" kern="0">
                <a:solidFill>
                  <a:sysClr val="windowText" lastClr="000000"/>
                </a:solidFill>
                <a:latin typeface="Arial" charset="0"/>
              </a:rPr>
              <a:t>Element</a:t>
            </a:r>
          </a:p>
        </p:txBody>
      </p:sp>
      <p:sp>
        <p:nvSpPr>
          <p:cNvPr id="7" name="Rectangle 5"/>
          <p:cNvSpPr>
            <a:spLocks noChangeArrowheads="1"/>
          </p:cNvSpPr>
          <p:nvPr/>
        </p:nvSpPr>
        <p:spPr bwMode="auto">
          <a:xfrm>
            <a:off x="5077052" y="2984228"/>
            <a:ext cx="1905000" cy="1066800"/>
          </a:xfrm>
          <a:prstGeom prst="rect">
            <a:avLst/>
          </a:prstGeom>
          <a:solidFill>
            <a:srgbClr val="33CCCC"/>
          </a:solidFill>
          <a:ln w="9525">
            <a:solidFill>
              <a:srgbClr val="FFFFFF"/>
            </a:solidFill>
            <a:miter lim="800000"/>
            <a:headEnd/>
            <a:tailEnd/>
          </a:ln>
          <a:effectLst/>
        </p:spPr>
        <p:txBody>
          <a:bodyPr wrap="none" anchor="ctr"/>
          <a:lstStyle/>
          <a:p>
            <a:pPr algn="ctr">
              <a:defRPr/>
            </a:pPr>
            <a:r>
              <a:rPr lang="en-US" kern="0" dirty="0">
                <a:solidFill>
                  <a:sysClr val="windowText" lastClr="000000"/>
                </a:solidFill>
                <a:latin typeface="Arial" charset="0"/>
              </a:rPr>
              <a:t>Conversion</a:t>
            </a:r>
          </a:p>
          <a:p>
            <a:pPr algn="ctr">
              <a:defRPr/>
            </a:pPr>
            <a:r>
              <a:rPr lang="en-US" kern="0" dirty="0">
                <a:solidFill>
                  <a:sysClr val="windowText" lastClr="000000"/>
                </a:solidFill>
                <a:latin typeface="Arial" charset="0"/>
              </a:rPr>
              <a:t>Unit</a:t>
            </a:r>
          </a:p>
        </p:txBody>
      </p:sp>
      <p:sp>
        <p:nvSpPr>
          <p:cNvPr id="8" name="Line 6"/>
          <p:cNvSpPr>
            <a:spLocks noChangeShapeType="1"/>
          </p:cNvSpPr>
          <p:nvPr/>
        </p:nvSpPr>
        <p:spPr bwMode="auto">
          <a:xfrm>
            <a:off x="922566" y="3517628"/>
            <a:ext cx="1281113" cy="0"/>
          </a:xfrm>
          <a:prstGeom prst="line">
            <a:avLst/>
          </a:prstGeom>
          <a:ln>
            <a:headEnd/>
            <a:tailEnd type="triangle" w="med" len="med"/>
          </a:ln>
        </p:spPr>
        <p:style>
          <a:lnRef idx="3">
            <a:schemeClr val="dk1"/>
          </a:lnRef>
          <a:fillRef idx="0">
            <a:schemeClr val="dk1"/>
          </a:fillRef>
          <a:effectRef idx="2">
            <a:schemeClr val="dk1"/>
          </a:effectRef>
          <a:fontRef idx="minor">
            <a:schemeClr val="tx1"/>
          </a:fontRef>
        </p:style>
        <p:txBody>
          <a:bodyPr/>
          <a:lstStyle/>
          <a:p>
            <a:pPr>
              <a:defRPr/>
            </a:pPr>
            <a:endParaRPr lang="en-US" kern="0">
              <a:solidFill>
                <a:sysClr val="windowText" lastClr="000000"/>
              </a:solidFill>
            </a:endParaRPr>
          </a:p>
        </p:txBody>
      </p:sp>
      <p:sp>
        <p:nvSpPr>
          <p:cNvPr id="9" name="Line 7"/>
          <p:cNvSpPr>
            <a:spLocks noChangeShapeType="1"/>
          </p:cNvSpPr>
          <p:nvPr/>
        </p:nvSpPr>
        <p:spPr bwMode="auto">
          <a:xfrm>
            <a:off x="4086452" y="3517628"/>
            <a:ext cx="990600" cy="0"/>
          </a:xfrm>
          <a:prstGeom prst="line">
            <a:avLst/>
          </a:prstGeom>
          <a:ln>
            <a:headEnd/>
            <a:tailEnd type="triangle" w="med" len="med"/>
          </a:ln>
        </p:spPr>
        <p:style>
          <a:lnRef idx="3">
            <a:schemeClr val="dk1"/>
          </a:lnRef>
          <a:fillRef idx="0">
            <a:schemeClr val="dk1"/>
          </a:fillRef>
          <a:effectRef idx="2">
            <a:schemeClr val="dk1"/>
          </a:effectRef>
          <a:fontRef idx="minor">
            <a:schemeClr val="tx1"/>
          </a:fontRef>
        </p:style>
        <p:txBody>
          <a:bodyPr/>
          <a:lstStyle/>
          <a:p>
            <a:pPr>
              <a:defRPr/>
            </a:pPr>
            <a:endParaRPr lang="en-US" kern="0">
              <a:solidFill>
                <a:sysClr val="windowText" lastClr="000000"/>
              </a:solidFill>
            </a:endParaRPr>
          </a:p>
        </p:txBody>
      </p:sp>
      <p:sp>
        <p:nvSpPr>
          <p:cNvPr id="10" name="Line 8"/>
          <p:cNvSpPr>
            <a:spLocks noChangeShapeType="1"/>
          </p:cNvSpPr>
          <p:nvPr/>
        </p:nvSpPr>
        <p:spPr bwMode="auto">
          <a:xfrm>
            <a:off x="6982052" y="3517628"/>
            <a:ext cx="1219200" cy="0"/>
          </a:xfrm>
          <a:prstGeom prst="line">
            <a:avLst/>
          </a:prstGeom>
          <a:ln>
            <a:headEnd/>
            <a:tailEnd type="triangle" w="med" len="med"/>
          </a:ln>
        </p:spPr>
        <p:style>
          <a:lnRef idx="3">
            <a:schemeClr val="dk1"/>
          </a:lnRef>
          <a:fillRef idx="0">
            <a:schemeClr val="dk1"/>
          </a:fillRef>
          <a:effectRef idx="2">
            <a:schemeClr val="dk1"/>
          </a:effectRef>
          <a:fontRef idx="minor">
            <a:schemeClr val="tx1"/>
          </a:fontRef>
        </p:style>
        <p:txBody>
          <a:bodyPr/>
          <a:lstStyle/>
          <a:p>
            <a:pPr>
              <a:defRPr/>
            </a:pPr>
            <a:endParaRPr lang="en-US" kern="0">
              <a:solidFill>
                <a:sysClr val="windowText" lastClr="000000"/>
              </a:solidFill>
            </a:endParaRPr>
          </a:p>
        </p:txBody>
      </p:sp>
      <p:sp>
        <p:nvSpPr>
          <p:cNvPr id="11" name="Rectangle 9"/>
          <p:cNvSpPr>
            <a:spLocks noChangeArrowheads="1"/>
          </p:cNvSpPr>
          <p:nvPr/>
        </p:nvSpPr>
        <p:spPr bwMode="auto">
          <a:xfrm>
            <a:off x="1703614" y="2603228"/>
            <a:ext cx="5659438" cy="1905000"/>
          </a:xfrm>
          <a:prstGeom prst="rect">
            <a:avLst/>
          </a:prstGeom>
          <a:noFill/>
          <a:ln>
            <a:prstDash val="dash"/>
            <a:headEnd/>
            <a:tailEnd/>
          </a:ln>
        </p:spPr>
        <p:style>
          <a:lnRef idx="2">
            <a:schemeClr val="accent2"/>
          </a:lnRef>
          <a:fillRef idx="1">
            <a:schemeClr val="lt1"/>
          </a:fillRef>
          <a:effectRef idx="0">
            <a:schemeClr val="accent2"/>
          </a:effectRef>
          <a:fontRef idx="minor">
            <a:schemeClr val="dk1"/>
          </a:fontRef>
        </p:style>
        <p:txBody>
          <a:bodyPr wrap="none" anchor="ctr"/>
          <a:lstStyle/>
          <a:p>
            <a:pPr>
              <a:defRPr/>
            </a:pPr>
            <a:endParaRPr lang="en-US" kern="0">
              <a:solidFill>
                <a:sysClr val="windowText" lastClr="000000"/>
              </a:solidFill>
            </a:endParaRPr>
          </a:p>
        </p:txBody>
      </p:sp>
      <p:sp>
        <p:nvSpPr>
          <p:cNvPr id="12" name="Text Box 10"/>
          <p:cNvSpPr txBox="1">
            <a:spLocks noChangeArrowheads="1"/>
          </p:cNvSpPr>
          <p:nvPr/>
        </p:nvSpPr>
        <p:spPr bwMode="auto">
          <a:xfrm>
            <a:off x="3963078" y="4616179"/>
            <a:ext cx="1351653" cy="369332"/>
          </a:xfrm>
          <a:prstGeom prst="rect">
            <a:avLst/>
          </a:prstGeom>
          <a:noFill/>
          <a:ln w="9525">
            <a:noFill/>
            <a:miter lim="800000"/>
            <a:headEnd/>
            <a:tailEnd/>
          </a:ln>
          <a:effectLst/>
        </p:spPr>
        <p:txBody>
          <a:bodyPr wrap="none">
            <a:spAutoFit/>
          </a:bodyPr>
          <a:lstStyle/>
          <a:p>
            <a:pPr algn="ctr">
              <a:defRPr/>
            </a:pPr>
            <a:r>
              <a:rPr lang="en-US" kern="0" dirty="0">
                <a:solidFill>
                  <a:sysClr val="windowText" lastClr="000000"/>
                </a:solidFill>
                <a:latin typeface="Arial" charset="0"/>
              </a:rPr>
              <a:t>Transducer</a:t>
            </a:r>
          </a:p>
        </p:txBody>
      </p:sp>
      <p:sp>
        <p:nvSpPr>
          <p:cNvPr id="13" name="Text Box 11"/>
          <p:cNvSpPr txBox="1">
            <a:spLocks noChangeArrowheads="1"/>
          </p:cNvSpPr>
          <p:nvPr/>
        </p:nvSpPr>
        <p:spPr bwMode="auto">
          <a:xfrm>
            <a:off x="654976" y="3549380"/>
            <a:ext cx="1043876" cy="646331"/>
          </a:xfrm>
          <a:prstGeom prst="rect">
            <a:avLst/>
          </a:prstGeom>
          <a:noFill/>
          <a:ln w="9525">
            <a:noFill/>
            <a:miter lim="800000"/>
            <a:headEnd/>
            <a:tailEnd/>
          </a:ln>
          <a:effectLst/>
        </p:spPr>
        <p:txBody>
          <a:bodyPr wrap="none">
            <a:spAutoFit/>
          </a:bodyPr>
          <a:lstStyle/>
          <a:p>
            <a:pPr>
              <a:defRPr/>
            </a:pPr>
            <a:r>
              <a:rPr lang="en-US" kern="0">
                <a:solidFill>
                  <a:sysClr val="windowText" lastClr="000000"/>
                </a:solidFill>
                <a:latin typeface="Arial" charset="0"/>
              </a:rPr>
              <a:t>Physical</a:t>
            </a:r>
          </a:p>
          <a:p>
            <a:pPr>
              <a:defRPr/>
            </a:pPr>
            <a:r>
              <a:rPr lang="en-US" kern="0">
                <a:solidFill>
                  <a:sysClr val="windowText" lastClr="000000"/>
                </a:solidFill>
                <a:latin typeface="Arial" charset="0"/>
              </a:rPr>
              <a:t>Variable</a:t>
            </a:r>
          </a:p>
        </p:txBody>
      </p:sp>
      <p:sp>
        <p:nvSpPr>
          <p:cNvPr id="14" name="Line 12"/>
          <p:cNvSpPr>
            <a:spLocks noChangeShapeType="1"/>
          </p:cNvSpPr>
          <p:nvPr/>
        </p:nvSpPr>
        <p:spPr bwMode="auto">
          <a:xfrm>
            <a:off x="5915252" y="2146028"/>
            <a:ext cx="0" cy="762000"/>
          </a:xfrm>
          <a:prstGeom prst="line">
            <a:avLst/>
          </a:prstGeom>
          <a:noFill/>
          <a:ln w="57150">
            <a:solidFill>
              <a:srgbClr val="FF0000"/>
            </a:solidFill>
            <a:round/>
            <a:headEnd/>
            <a:tailEnd type="triangle" w="med" len="med"/>
          </a:ln>
          <a:effectLst/>
        </p:spPr>
        <p:txBody>
          <a:bodyPr/>
          <a:lstStyle/>
          <a:p>
            <a:pPr>
              <a:defRPr/>
            </a:pPr>
            <a:endParaRPr lang="en-US" kern="0">
              <a:solidFill>
                <a:sysClr val="windowText" lastClr="000000"/>
              </a:solidFill>
              <a:latin typeface="Arial" charset="0"/>
            </a:endParaRPr>
          </a:p>
        </p:txBody>
      </p:sp>
      <p:sp>
        <p:nvSpPr>
          <p:cNvPr id="15" name="Text Box 13"/>
          <p:cNvSpPr txBox="1">
            <a:spLocks noChangeArrowheads="1"/>
          </p:cNvSpPr>
          <p:nvPr/>
        </p:nvSpPr>
        <p:spPr bwMode="auto">
          <a:xfrm>
            <a:off x="7557485" y="3689763"/>
            <a:ext cx="1287533" cy="646331"/>
          </a:xfrm>
          <a:prstGeom prst="rect">
            <a:avLst/>
          </a:prstGeom>
          <a:noFill/>
          <a:ln w="9525">
            <a:noFill/>
            <a:miter lim="800000"/>
            <a:headEnd/>
            <a:tailEnd/>
          </a:ln>
          <a:effectLst/>
        </p:spPr>
        <p:txBody>
          <a:bodyPr wrap="none">
            <a:spAutoFit/>
          </a:bodyPr>
          <a:lstStyle/>
          <a:p>
            <a:pPr>
              <a:defRPr/>
            </a:pPr>
            <a:r>
              <a:rPr lang="en-US" kern="0" dirty="0">
                <a:solidFill>
                  <a:sysClr val="windowText" lastClr="000000"/>
                </a:solidFill>
                <a:latin typeface="Arial" charset="0"/>
              </a:rPr>
              <a:t>Secondary</a:t>
            </a:r>
          </a:p>
          <a:p>
            <a:pPr>
              <a:defRPr/>
            </a:pPr>
            <a:r>
              <a:rPr lang="en-US" kern="0" dirty="0">
                <a:solidFill>
                  <a:sysClr val="windowText" lastClr="000000"/>
                </a:solidFill>
                <a:latin typeface="Arial" charset="0"/>
              </a:rPr>
              <a:t>Signal</a:t>
            </a:r>
          </a:p>
        </p:txBody>
      </p:sp>
      <p:sp>
        <p:nvSpPr>
          <p:cNvPr id="16" name="Text Box 14"/>
          <p:cNvSpPr txBox="1">
            <a:spLocks noChangeArrowheads="1"/>
          </p:cNvSpPr>
          <p:nvPr/>
        </p:nvSpPr>
        <p:spPr bwMode="auto">
          <a:xfrm>
            <a:off x="4222844" y="3600179"/>
            <a:ext cx="801823" cy="523220"/>
          </a:xfrm>
          <a:prstGeom prst="rect">
            <a:avLst/>
          </a:prstGeom>
          <a:noFill/>
          <a:ln w="9525">
            <a:noFill/>
            <a:miter lim="800000"/>
            <a:headEnd/>
            <a:tailEnd/>
          </a:ln>
          <a:effectLst/>
        </p:spPr>
        <p:txBody>
          <a:bodyPr wrap="none">
            <a:spAutoFit/>
          </a:bodyPr>
          <a:lstStyle/>
          <a:p>
            <a:pPr>
              <a:defRPr/>
            </a:pPr>
            <a:r>
              <a:rPr lang="en-US" sz="1400" kern="0">
                <a:solidFill>
                  <a:sysClr val="windowText" lastClr="000000"/>
                </a:solidFill>
                <a:latin typeface="Arial" charset="0"/>
              </a:rPr>
              <a:t>Primary</a:t>
            </a:r>
          </a:p>
          <a:p>
            <a:pPr>
              <a:defRPr/>
            </a:pPr>
            <a:r>
              <a:rPr lang="en-US" sz="1400" kern="0">
                <a:solidFill>
                  <a:sysClr val="windowText" lastClr="000000"/>
                </a:solidFill>
                <a:latin typeface="Arial" charset="0"/>
              </a:rPr>
              <a:t>Signal</a:t>
            </a:r>
          </a:p>
        </p:txBody>
      </p:sp>
      <p:sp>
        <p:nvSpPr>
          <p:cNvPr id="17" name="Text Box 15"/>
          <p:cNvSpPr txBox="1">
            <a:spLocks noChangeArrowheads="1"/>
          </p:cNvSpPr>
          <p:nvPr/>
        </p:nvSpPr>
        <p:spPr bwMode="auto">
          <a:xfrm>
            <a:off x="6119597" y="1974578"/>
            <a:ext cx="833883" cy="338554"/>
          </a:xfrm>
          <a:prstGeom prst="rect">
            <a:avLst/>
          </a:prstGeom>
          <a:noFill/>
          <a:ln w="9525">
            <a:noFill/>
            <a:miter lim="800000"/>
            <a:headEnd/>
            <a:tailEnd/>
          </a:ln>
          <a:effectLst/>
        </p:spPr>
        <p:txBody>
          <a:bodyPr wrap="none">
            <a:spAutoFit/>
          </a:bodyPr>
          <a:lstStyle/>
          <a:p>
            <a:pPr>
              <a:defRPr/>
            </a:pPr>
            <a:r>
              <a:rPr lang="en-US" sz="1600" kern="0">
                <a:solidFill>
                  <a:srgbClr val="FF0000"/>
                </a:solidFill>
                <a:latin typeface="Arial" charset="0"/>
              </a:rPr>
              <a:t>Energy</a:t>
            </a:r>
          </a:p>
        </p:txBody>
      </p:sp>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235178"/>
            <a:ext cx="9059539" cy="943107"/>
          </a:xfrm>
          <a:prstGeom prst="rect">
            <a:avLst/>
          </a:prstGeom>
        </p:spPr>
      </p:pic>
    </p:spTree>
    <p:extLst>
      <p:ext uri="{BB962C8B-B14F-4D97-AF65-F5344CB8AC3E}">
        <p14:creationId xmlns:p14="http://schemas.microsoft.com/office/powerpoint/2010/main" val="171130826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91840" y="656121"/>
            <a:ext cx="5852160" cy="5514535"/>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56121"/>
            <a:ext cx="3743847" cy="2210108"/>
          </a:xfrm>
          <a:prstGeom prst="rect">
            <a:avLst/>
          </a:prstGeom>
        </p:spPr>
      </p:pic>
      <p:sp>
        <p:nvSpPr>
          <p:cNvPr id="4" name="TextBox 6"/>
          <p:cNvSpPr txBox="1">
            <a:spLocks noChangeArrowheads="1"/>
          </p:cNvSpPr>
          <p:nvPr/>
        </p:nvSpPr>
        <p:spPr bwMode="auto">
          <a:xfrm>
            <a:off x="871541" y="111128"/>
            <a:ext cx="82438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rtl="1" eaLnBrk="1" hangingPunct="1"/>
            <a:r>
              <a:rPr lang="fa-IR" altLang="fa-IR" sz="2800" dirty="0" smtClean="0">
                <a:solidFill>
                  <a:srgbClr val="FF0000"/>
                </a:solidFill>
                <a:cs typeface="B Lotus" panose="00000400000000000000" pitchFamily="2" charset="-78"/>
              </a:rPr>
              <a:t>مثال:</a:t>
            </a:r>
            <a:endParaRPr lang="en-US" altLang="fa-IR" sz="2800" dirty="0">
              <a:solidFill>
                <a:srgbClr val="FF0000"/>
              </a:solidFill>
              <a:cs typeface="B Lotus" panose="00000400000000000000" pitchFamily="2" charset="-78"/>
            </a:endParaRPr>
          </a:p>
        </p:txBody>
      </p:sp>
      <p:sp>
        <p:nvSpPr>
          <p:cNvPr id="6" name="TextBox 5"/>
          <p:cNvSpPr txBox="1"/>
          <p:nvPr/>
        </p:nvSpPr>
        <p:spPr>
          <a:xfrm>
            <a:off x="215538" y="3814354"/>
            <a:ext cx="2860765" cy="1200329"/>
          </a:xfrm>
          <a:prstGeom prst="rect">
            <a:avLst/>
          </a:prstGeom>
          <a:noFill/>
        </p:spPr>
        <p:txBody>
          <a:bodyPr wrap="square" rtlCol="1">
            <a:spAutoFit/>
          </a:bodyPr>
          <a:lstStyle/>
          <a:p>
            <a:r>
              <a:rPr lang="fa-IR" sz="2400" dirty="0" smtClean="0">
                <a:cs typeface="B Lotus" panose="00000400000000000000" pitchFamily="2" charset="-78"/>
              </a:rPr>
              <a:t>دومبدل استفاده شده:</a:t>
            </a:r>
          </a:p>
          <a:p>
            <a:r>
              <a:rPr lang="fa-IR" sz="2400" dirty="0" smtClean="0">
                <a:solidFill>
                  <a:srgbClr val="FF0000"/>
                </a:solidFill>
                <a:cs typeface="B Lotus" panose="00000400000000000000" pitchFamily="2" charset="-78"/>
              </a:rPr>
              <a:t>1- پیستون: فشار به نیرو</a:t>
            </a:r>
          </a:p>
          <a:p>
            <a:r>
              <a:rPr lang="fa-IR" sz="2400" dirty="0" smtClean="0">
                <a:cs typeface="B Lotus" panose="00000400000000000000" pitchFamily="2" charset="-78"/>
              </a:rPr>
              <a:t>2- </a:t>
            </a:r>
            <a:r>
              <a:rPr lang="fa-IR" sz="2400" dirty="0" smtClean="0">
                <a:solidFill>
                  <a:srgbClr val="00B0F0"/>
                </a:solidFill>
                <a:cs typeface="B Lotus" panose="00000400000000000000" pitchFamily="2" charset="-78"/>
              </a:rPr>
              <a:t>فنر: نیرو به جابجایی</a:t>
            </a:r>
            <a:endParaRPr lang="fa-IR" sz="2400" dirty="0">
              <a:solidFill>
                <a:srgbClr val="00B0F0"/>
              </a:solidFill>
              <a:cs typeface="B Lotus" panose="00000400000000000000" pitchFamily="2" charset="-78"/>
            </a:endParaRPr>
          </a:p>
        </p:txBody>
      </p:sp>
    </p:spTree>
    <p:extLst>
      <p:ext uri="{BB962C8B-B14F-4D97-AF65-F5344CB8AC3E}">
        <p14:creationId xmlns:p14="http://schemas.microsoft.com/office/powerpoint/2010/main" val="1361307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378" y="1485549"/>
            <a:ext cx="8907118" cy="3077004"/>
          </a:xfrm>
          <a:prstGeom prst="rect">
            <a:avLst/>
          </a:prstGeom>
        </p:spPr>
      </p:pic>
      <p:sp>
        <p:nvSpPr>
          <p:cNvPr id="4"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rtl="1" eaLnBrk="1" hangingPunct="1"/>
            <a:r>
              <a:rPr lang="fa-IR" altLang="fa-IR" sz="2400" b="0" dirty="0" smtClean="0">
                <a:solidFill>
                  <a:srgbClr val="FF0000"/>
                </a:solidFill>
                <a:cs typeface="B Homa" panose="00000400000000000000" pitchFamily="2" charset="-78"/>
              </a:rPr>
              <a:t>مبدل</a:t>
            </a:r>
            <a:endParaRPr lang="en-US" altLang="fa-IR" sz="2400" b="0" dirty="0">
              <a:solidFill>
                <a:srgbClr val="FF0000"/>
              </a:solidFill>
              <a:cs typeface="B Homa" panose="00000400000000000000" pitchFamily="2" charset="-78"/>
            </a:endParaRPr>
          </a:p>
        </p:txBody>
      </p:sp>
    </p:spTree>
    <p:extLst>
      <p:ext uri="{BB962C8B-B14F-4D97-AF65-F5344CB8AC3E}">
        <p14:creationId xmlns:p14="http://schemas.microsoft.com/office/powerpoint/2010/main" val="9177644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912" y="1038225"/>
            <a:ext cx="9020175" cy="4781550"/>
          </a:xfrm>
          <a:prstGeom prst="rect">
            <a:avLst/>
          </a:prstGeom>
        </p:spPr>
      </p:pic>
    </p:spTree>
    <p:extLst>
      <p:ext uri="{BB962C8B-B14F-4D97-AF65-F5344CB8AC3E}">
        <p14:creationId xmlns:p14="http://schemas.microsoft.com/office/powerpoint/2010/main" val="244049987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400" b="0" dirty="0">
                <a:solidFill>
                  <a:schemeClr val="tx1"/>
                </a:solidFill>
                <a:cs typeface="B Homa" panose="00000400000000000000" pitchFamily="2" charset="-78"/>
              </a:rPr>
              <a:t>ترانسمیتر</a:t>
            </a:r>
            <a:endParaRPr lang="en-US" altLang="fa-IR" sz="2400" b="0" dirty="0">
              <a:solidFill>
                <a:schemeClr val="tx1"/>
              </a:solidFill>
              <a:cs typeface="B Homa" panose="00000400000000000000" pitchFamily="2" charset="-78"/>
            </a:endParaRPr>
          </a:p>
        </p:txBody>
      </p:sp>
      <p:sp>
        <p:nvSpPr>
          <p:cNvPr id="3"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sp>
        <p:nvSpPr>
          <p:cNvPr id="5" name="Rectangle 6"/>
          <p:cNvSpPr>
            <a:spLocks noChangeArrowheads="1"/>
          </p:cNvSpPr>
          <p:nvPr/>
        </p:nvSpPr>
        <p:spPr bwMode="auto">
          <a:xfrm>
            <a:off x="382588" y="915989"/>
            <a:ext cx="8570912" cy="102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a:solidFill>
                  <a:srgbClr val="000000"/>
                </a:solidFill>
                <a:cs typeface="B Homa" panose="00000400000000000000" pitchFamily="2" charset="-78"/>
              </a:rPr>
              <a:t> یک ابزار اندازه گیری است که متغیر فیزیکی را به متغیر ثانویه ای تبدیل کرده و آن را به واحد کنترل انتقال می دهد. ترانسمیتر، این تبدیل و انتقال را با </a:t>
            </a:r>
            <a:r>
              <a:rPr lang="fa-IR" altLang="fa-IR" sz="2000" b="0">
                <a:solidFill>
                  <a:srgbClr val="FF0000"/>
                </a:solidFill>
                <a:cs typeface="B Homa" panose="00000400000000000000" pitchFamily="2" charset="-78"/>
              </a:rPr>
              <a:t>دریافت انرژی بیرونی </a:t>
            </a:r>
            <a:r>
              <a:rPr lang="fa-IR" altLang="fa-IR" sz="2000" b="0">
                <a:solidFill>
                  <a:srgbClr val="000000"/>
                </a:solidFill>
                <a:cs typeface="B Homa" panose="00000400000000000000" pitchFamily="2" charset="-78"/>
              </a:rPr>
              <a:t>انجام می دهد.</a:t>
            </a:r>
            <a:endParaRPr lang="fa-IR" altLang="fa-IR" sz="2000" b="0">
              <a:solidFill>
                <a:srgbClr val="000000"/>
              </a:solidFill>
              <a:cs typeface="B Homa" panose="00000400000000000000" pitchFamily="2" charset="-78"/>
              <a:sym typeface="Symbol" panose="05050102010706020507" pitchFamily="18" charset="2"/>
            </a:endParaRPr>
          </a:p>
        </p:txBody>
      </p:sp>
      <p:sp>
        <p:nvSpPr>
          <p:cNvPr id="6" name="Rectangle 6"/>
          <p:cNvSpPr>
            <a:spLocks noChangeArrowheads="1"/>
          </p:cNvSpPr>
          <p:nvPr/>
        </p:nvSpPr>
        <p:spPr bwMode="auto">
          <a:xfrm>
            <a:off x="384178" y="2009775"/>
            <a:ext cx="8570913" cy="611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a:solidFill>
                  <a:srgbClr val="000000"/>
                </a:solidFill>
                <a:cs typeface="B Homa" panose="00000400000000000000" pitchFamily="2" charset="-78"/>
              </a:rPr>
              <a:t> معمولا برای فواصل بیش از 50 متر، مجبور به استفاده از ترانسمیتر هستیم.</a:t>
            </a:r>
            <a:endParaRPr lang="fa-IR" altLang="fa-IR" sz="2000" b="0">
              <a:solidFill>
                <a:srgbClr val="000000"/>
              </a:solidFill>
              <a:cs typeface="B Homa" panose="00000400000000000000" pitchFamily="2" charset="-78"/>
              <a:sym typeface="Symbol" panose="05050102010706020507" pitchFamily="18" charset="2"/>
            </a:endParaRPr>
          </a:p>
        </p:txBody>
      </p:sp>
      <p:sp>
        <p:nvSpPr>
          <p:cNvPr id="7" name="Rectangle 72"/>
          <p:cNvSpPr>
            <a:spLocks noChangeArrowheads="1"/>
          </p:cNvSpPr>
          <p:nvPr/>
        </p:nvSpPr>
        <p:spPr bwMode="auto">
          <a:xfrm>
            <a:off x="1281113" y="4189413"/>
            <a:ext cx="1295400" cy="1143000"/>
          </a:xfrm>
          <a:prstGeom prst="rect">
            <a:avLst/>
          </a:prstGeom>
          <a:solidFill>
            <a:srgbClr val="33CCCC"/>
          </a:solidFill>
          <a:ln w="9525">
            <a:solidFill>
              <a:srgbClr val="FFFFFF"/>
            </a:solidFill>
            <a:miter lim="800000"/>
            <a:headEnd/>
            <a:tailEnd/>
          </a:ln>
          <a:effectLst/>
        </p:spPr>
        <p:txBody>
          <a:bodyPr wrap="none" anchor="ctr"/>
          <a:lstStyle/>
          <a:p>
            <a:pPr algn="ctr">
              <a:defRPr/>
            </a:pPr>
            <a:r>
              <a:rPr lang="en-US" kern="0">
                <a:solidFill>
                  <a:sysClr val="windowText" lastClr="000000"/>
                </a:solidFill>
                <a:latin typeface="Arial" charset="0"/>
              </a:rPr>
              <a:t>Sensing</a:t>
            </a:r>
          </a:p>
          <a:p>
            <a:pPr algn="ctr">
              <a:defRPr/>
            </a:pPr>
            <a:r>
              <a:rPr lang="en-US" kern="0">
                <a:solidFill>
                  <a:sysClr val="windowText" lastClr="000000"/>
                </a:solidFill>
                <a:latin typeface="Arial" charset="0"/>
              </a:rPr>
              <a:t>Element</a:t>
            </a:r>
          </a:p>
        </p:txBody>
      </p:sp>
      <p:sp>
        <p:nvSpPr>
          <p:cNvPr id="8" name="Rectangle 73"/>
          <p:cNvSpPr>
            <a:spLocks noChangeArrowheads="1"/>
          </p:cNvSpPr>
          <p:nvPr/>
        </p:nvSpPr>
        <p:spPr bwMode="auto">
          <a:xfrm>
            <a:off x="3643313" y="4189413"/>
            <a:ext cx="1600200" cy="1143000"/>
          </a:xfrm>
          <a:prstGeom prst="rect">
            <a:avLst/>
          </a:prstGeom>
          <a:solidFill>
            <a:srgbClr val="33CCCC"/>
          </a:solidFill>
          <a:ln w="9525">
            <a:solidFill>
              <a:srgbClr val="FFFFFF"/>
            </a:solidFill>
            <a:miter lim="800000"/>
            <a:headEnd/>
            <a:tailEnd/>
          </a:ln>
          <a:effectLst/>
        </p:spPr>
        <p:txBody>
          <a:bodyPr wrap="none" anchor="ctr"/>
          <a:lstStyle/>
          <a:p>
            <a:pPr algn="ctr">
              <a:defRPr/>
            </a:pPr>
            <a:r>
              <a:rPr lang="en-US" kern="0">
                <a:solidFill>
                  <a:sysClr val="windowText" lastClr="000000"/>
                </a:solidFill>
                <a:latin typeface="Arial" charset="0"/>
              </a:rPr>
              <a:t>Conversion</a:t>
            </a:r>
          </a:p>
          <a:p>
            <a:pPr algn="ctr">
              <a:defRPr/>
            </a:pPr>
            <a:r>
              <a:rPr lang="en-US" kern="0">
                <a:solidFill>
                  <a:sysClr val="windowText" lastClr="000000"/>
                </a:solidFill>
                <a:latin typeface="Arial" charset="0"/>
              </a:rPr>
              <a:t>Unit</a:t>
            </a:r>
          </a:p>
        </p:txBody>
      </p:sp>
      <p:sp>
        <p:nvSpPr>
          <p:cNvPr id="9" name="Rectangle 74"/>
          <p:cNvSpPr>
            <a:spLocks noChangeArrowheads="1"/>
          </p:cNvSpPr>
          <p:nvPr/>
        </p:nvSpPr>
        <p:spPr bwMode="auto">
          <a:xfrm>
            <a:off x="6157913" y="4189413"/>
            <a:ext cx="1600200" cy="1143000"/>
          </a:xfrm>
          <a:prstGeom prst="rect">
            <a:avLst/>
          </a:prstGeom>
          <a:solidFill>
            <a:srgbClr val="33CCCC"/>
          </a:solidFill>
          <a:ln w="9525">
            <a:solidFill>
              <a:srgbClr val="FFFFFF"/>
            </a:solidFill>
            <a:miter lim="800000"/>
            <a:headEnd/>
            <a:tailEnd/>
          </a:ln>
          <a:effectLst/>
        </p:spPr>
        <p:txBody>
          <a:bodyPr wrap="none" anchor="ctr"/>
          <a:lstStyle/>
          <a:p>
            <a:pPr algn="ctr">
              <a:defRPr/>
            </a:pPr>
            <a:r>
              <a:rPr lang="en-US" kern="0">
                <a:solidFill>
                  <a:sysClr val="windowText" lastClr="000000"/>
                </a:solidFill>
                <a:latin typeface="Arial" charset="0"/>
              </a:rPr>
              <a:t>Transmission</a:t>
            </a:r>
          </a:p>
          <a:p>
            <a:pPr algn="ctr">
              <a:defRPr/>
            </a:pPr>
            <a:r>
              <a:rPr lang="en-US" kern="0">
                <a:solidFill>
                  <a:sysClr val="windowText" lastClr="000000"/>
                </a:solidFill>
                <a:latin typeface="Arial" charset="0"/>
              </a:rPr>
              <a:t>Unit</a:t>
            </a:r>
          </a:p>
        </p:txBody>
      </p:sp>
      <p:sp>
        <p:nvSpPr>
          <p:cNvPr id="10" name="Line 75"/>
          <p:cNvSpPr>
            <a:spLocks noChangeShapeType="1"/>
          </p:cNvSpPr>
          <p:nvPr/>
        </p:nvSpPr>
        <p:spPr bwMode="auto">
          <a:xfrm>
            <a:off x="138113" y="4799013"/>
            <a:ext cx="1143000" cy="0"/>
          </a:xfrm>
          <a:prstGeom prst="line">
            <a:avLst/>
          </a:prstGeom>
          <a:ln>
            <a:headEnd/>
            <a:tailEnd type="triangle" w="med" len="med"/>
          </a:ln>
        </p:spPr>
        <p:style>
          <a:lnRef idx="3">
            <a:schemeClr val="dk1"/>
          </a:lnRef>
          <a:fillRef idx="0">
            <a:schemeClr val="dk1"/>
          </a:fillRef>
          <a:effectRef idx="2">
            <a:schemeClr val="dk1"/>
          </a:effectRef>
          <a:fontRef idx="minor">
            <a:schemeClr val="tx1"/>
          </a:fontRef>
        </p:style>
        <p:txBody>
          <a:bodyPr/>
          <a:lstStyle/>
          <a:p>
            <a:pPr>
              <a:defRPr/>
            </a:pPr>
            <a:endParaRPr lang="en-US" kern="0">
              <a:solidFill>
                <a:sysClr val="windowText" lastClr="000000"/>
              </a:solidFill>
            </a:endParaRPr>
          </a:p>
        </p:txBody>
      </p:sp>
      <p:sp>
        <p:nvSpPr>
          <p:cNvPr id="11" name="Line 76"/>
          <p:cNvSpPr>
            <a:spLocks noChangeShapeType="1"/>
          </p:cNvSpPr>
          <p:nvPr/>
        </p:nvSpPr>
        <p:spPr bwMode="auto">
          <a:xfrm>
            <a:off x="2576513" y="4799013"/>
            <a:ext cx="1066800" cy="0"/>
          </a:xfrm>
          <a:prstGeom prst="line">
            <a:avLst/>
          </a:prstGeom>
          <a:ln>
            <a:headEnd/>
            <a:tailEnd type="triangle" w="med" len="med"/>
          </a:ln>
        </p:spPr>
        <p:style>
          <a:lnRef idx="3">
            <a:schemeClr val="dk1"/>
          </a:lnRef>
          <a:fillRef idx="0">
            <a:schemeClr val="dk1"/>
          </a:fillRef>
          <a:effectRef idx="2">
            <a:schemeClr val="dk1"/>
          </a:effectRef>
          <a:fontRef idx="minor">
            <a:schemeClr val="tx1"/>
          </a:fontRef>
        </p:style>
        <p:txBody>
          <a:bodyPr/>
          <a:lstStyle/>
          <a:p>
            <a:pPr>
              <a:defRPr/>
            </a:pPr>
            <a:endParaRPr lang="en-US" kern="0">
              <a:solidFill>
                <a:sysClr val="windowText" lastClr="000000"/>
              </a:solidFill>
            </a:endParaRPr>
          </a:p>
        </p:txBody>
      </p:sp>
      <p:sp>
        <p:nvSpPr>
          <p:cNvPr id="12" name="Line 77"/>
          <p:cNvSpPr>
            <a:spLocks noChangeShapeType="1"/>
          </p:cNvSpPr>
          <p:nvPr/>
        </p:nvSpPr>
        <p:spPr bwMode="auto">
          <a:xfrm>
            <a:off x="5243513" y="4799013"/>
            <a:ext cx="914400" cy="0"/>
          </a:xfrm>
          <a:prstGeom prst="line">
            <a:avLst/>
          </a:prstGeom>
          <a:ln>
            <a:headEnd/>
            <a:tailEnd type="triangle" w="med" len="med"/>
          </a:ln>
        </p:spPr>
        <p:style>
          <a:lnRef idx="3">
            <a:schemeClr val="dk1"/>
          </a:lnRef>
          <a:fillRef idx="0">
            <a:schemeClr val="dk1"/>
          </a:fillRef>
          <a:effectRef idx="2">
            <a:schemeClr val="dk1"/>
          </a:effectRef>
          <a:fontRef idx="minor">
            <a:schemeClr val="tx1"/>
          </a:fontRef>
        </p:style>
        <p:txBody>
          <a:bodyPr/>
          <a:lstStyle/>
          <a:p>
            <a:pPr>
              <a:defRPr/>
            </a:pPr>
            <a:endParaRPr lang="en-US" kern="0">
              <a:solidFill>
                <a:sysClr val="windowText" lastClr="000000"/>
              </a:solidFill>
            </a:endParaRPr>
          </a:p>
        </p:txBody>
      </p:sp>
      <p:sp>
        <p:nvSpPr>
          <p:cNvPr id="13" name="Line 78"/>
          <p:cNvSpPr>
            <a:spLocks noChangeShapeType="1"/>
          </p:cNvSpPr>
          <p:nvPr/>
        </p:nvSpPr>
        <p:spPr bwMode="auto">
          <a:xfrm>
            <a:off x="7758113" y="4799013"/>
            <a:ext cx="685800" cy="0"/>
          </a:xfrm>
          <a:prstGeom prst="line">
            <a:avLst/>
          </a:prstGeom>
          <a:ln>
            <a:headEnd/>
            <a:tailEnd type="triangle" w="med" len="med"/>
          </a:ln>
        </p:spPr>
        <p:style>
          <a:lnRef idx="3">
            <a:schemeClr val="dk1"/>
          </a:lnRef>
          <a:fillRef idx="0">
            <a:schemeClr val="dk1"/>
          </a:fillRef>
          <a:effectRef idx="2">
            <a:schemeClr val="dk1"/>
          </a:effectRef>
          <a:fontRef idx="minor">
            <a:schemeClr val="tx1"/>
          </a:fontRef>
        </p:style>
        <p:txBody>
          <a:bodyPr/>
          <a:lstStyle/>
          <a:p>
            <a:pPr>
              <a:defRPr/>
            </a:pPr>
            <a:endParaRPr lang="en-US" kern="0">
              <a:solidFill>
                <a:sysClr val="windowText" lastClr="000000"/>
              </a:solidFill>
            </a:endParaRPr>
          </a:p>
        </p:txBody>
      </p:sp>
      <p:sp>
        <p:nvSpPr>
          <p:cNvPr id="14" name="Text Box 79"/>
          <p:cNvSpPr txBox="1">
            <a:spLocks noChangeArrowheads="1"/>
          </p:cNvSpPr>
          <p:nvPr/>
        </p:nvSpPr>
        <p:spPr bwMode="auto">
          <a:xfrm>
            <a:off x="3723139" y="5783264"/>
            <a:ext cx="1351653" cy="369332"/>
          </a:xfrm>
          <a:prstGeom prst="rect">
            <a:avLst/>
          </a:prstGeom>
          <a:noFill/>
          <a:ln w="9525">
            <a:noFill/>
            <a:miter lim="800000"/>
            <a:headEnd/>
            <a:tailEnd/>
          </a:ln>
          <a:effectLst/>
        </p:spPr>
        <p:txBody>
          <a:bodyPr wrap="none">
            <a:spAutoFit/>
          </a:bodyPr>
          <a:lstStyle/>
          <a:p>
            <a:pPr algn="ctr">
              <a:defRPr/>
            </a:pPr>
            <a:r>
              <a:rPr lang="en-US" kern="0" dirty="0">
                <a:solidFill>
                  <a:sysClr val="windowText" lastClr="000000"/>
                </a:solidFill>
                <a:latin typeface="Arial" charset="0"/>
              </a:rPr>
              <a:t>Transmitter</a:t>
            </a:r>
          </a:p>
        </p:txBody>
      </p:sp>
      <p:sp>
        <p:nvSpPr>
          <p:cNvPr id="15" name="Text Box 80"/>
          <p:cNvSpPr txBox="1">
            <a:spLocks noChangeArrowheads="1"/>
          </p:cNvSpPr>
          <p:nvPr/>
        </p:nvSpPr>
        <p:spPr bwMode="auto">
          <a:xfrm>
            <a:off x="190558" y="4899027"/>
            <a:ext cx="946092" cy="584775"/>
          </a:xfrm>
          <a:prstGeom prst="rect">
            <a:avLst/>
          </a:prstGeom>
          <a:noFill/>
          <a:ln w="9525">
            <a:noFill/>
            <a:miter lim="800000"/>
            <a:headEnd/>
            <a:tailEnd/>
          </a:ln>
          <a:effectLst/>
        </p:spPr>
        <p:txBody>
          <a:bodyPr wrap="none">
            <a:spAutoFit/>
          </a:bodyPr>
          <a:lstStyle/>
          <a:p>
            <a:pPr>
              <a:defRPr/>
            </a:pPr>
            <a:r>
              <a:rPr lang="en-US" sz="1600" kern="0" dirty="0">
                <a:solidFill>
                  <a:sysClr val="windowText" lastClr="000000"/>
                </a:solidFill>
                <a:latin typeface="Arial" charset="0"/>
              </a:rPr>
              <a:t>Physical</a:t>
            </a:r>
          </a:p>
          <a:p>
            <a:pPr>
              <a:defRPr/>
            </a:pPr>
            <a:r>
              <a:rPr lang="en-US" sz="1600" kern="0" dirty="0">
                <a:solidFill>
                  <a:sysClr val="windowText" lastClr="000000"/>
                </a:solidFill>
                <a:latin typeface="Arial" charset="0"/>
              </a:rPr>
              <a:t>Variable</a:t>
            </a:r>
          </a:p>
        </p:txBody>
      </p:sp>
      <p:sp>
        <p:nvSpPr>
          <p:cNvPr id="16" name="Text Box 81"/>
          <p:cNvSpPr txBox="1">
            <a:spLocks noChangeArrowheads="1"/>
          </p:cNvSpPr>
          <p:nvPr/>
        </p:nvSpPr>
        <p:spPr bwMode="auto">
          <a:xfrm>
            <a:off x="2789105" y="4881563"/>
            <a:ext cx="801823" cy="523220"/>
          </a:xfrm>
          <a:prstGeom prst="rect">
            <a:avLst/>
          </a:prstGeom>
          <a:noFill/>
          <a:ln w="9525">
            <a:noFill/>
            <a:miter lim="800000"/>
            <a:headEnd/>
            <a:tailEnd/>
          </a:ln>
          <a:effectLst/>
        </p:spPr>
        <p:txBody>
          <a:bodyPr wrap="none">
            <a:spAutoFit/>
          </a:bodyPr>
          <a:lstStyle/>
          <a:p>
            <a:pPr>
              <a:defRPr/>
            </a:pPr>
            <a:r>
              <a:rPr lang="en-US" sz="1400" kern="0">
                <a:solidFill>
                  <a:sysClr val="windowText" lastClr="000000"/>
                </a:solidFill>
                <a:latin typeface="Arial" charset="0"/>
              </a:rPr>
              <a:t>Primary</a:t>
            </a:r>
          </a:p>
          <a:p>
            <a:pPr>
              <a:defRPr/>
            </a:pPr>
            <a:r>
              <a:rPr lang="en-US" sz="1400" kern="0">
                <a:solidFill>
                  <a:sysClr val="windowText" lastClr="000000"/>
                </a:solidFill>
                <a:latin typeface="Arial" charset="0"/>
              </a:rPr>
              <a:t>Signal</a:t>
            </a:r>
          </a:p>
        </p:txBody>
      </p:sp>
      <p:sp>
        <p:nvSpPr>
          <p:cNvPr id="17" name="Text Box 82"/>
          <p:cNvSpPr txBox="1">
            <a:spLocks noChangeArrowheads="1"/>
          </p:cNvSpPr>
          <p:nvPr/>
        </p:nvSpPr>
        <p:spPr bwMode="auto">
          <a:xfrm>
            <a:off x="5153819" y="4875215"/>
            <a:ext cx="1093787" cy="523220"/>
          </a:xfrm>
          <a:prstGeom prst="rect">
            <a:avLst/>
          </a:prstGeom>
          <a:noFill/>
          <a:ln w="9525">
            <a:noFill/>
            <a:miter lim="800000"/>
            <a:headEnd/>
            <a:tailEnd/>
          </a:ln>
          <a:effectLst/>
        </p:spPr>
        <p:txBody>
          <a:bodyPr>
            <a:spAutoFit/>
          </a:bodyPr>
          <a:lstStyle/>
          <a:p>
            <a:pPr>
              <a:defRPr/>
            </a:pPr>
            <a:r>
              <a:rPr lang="en-US" sz="1400" kern="0" dirty="0">
                <a:solidFill>
                  <a:sysClr val="windowText" lastClr="000000"/>
                </a:solidFill>
                <a:latin typeface="Arial" charset="0"/>
              </a:rPr>
              <a:t>secondary</a:t>
            </a:r>
          </a:p>
          <a:p>
            <a:pPr>
              <a:defRPr/>
            </a:pPr>
            <a:r>
              <a:rPr lang="en-US" sz="1400" kern="0" dirty="0">
                <a:solidFill>
                  <a:sysClr val="windowText" lastClr="000000"/>
                </a:solidFill>
                <a:latin typeface="Arial" charset="0"/>
              </a:rPr>
              <a:t>Signal</a:t>
            </a:r>
          </a:p>
        </p:txBody>
      </p:sp>
      <p:sp>
        <p:nvSpPr>
          <p:cNvPr id="18" name="Text Box 83"/>
          <p:cNvSpPr txBox="1">
            <a:spLocks noChangeArrowheads="1"/>
          </p:cNvSpPr>
          <p:nvPr/>
        </p:nvSpPr>
        <p:spPr bwMode="auto">
          <a:xfrm>
            <a:off x="7762877" y="4875215"/>
            <a:ext cx="1381125" cy="584775"/>
          </a:xfrm>
          <a:prstGeom prst="rect">
            <a:avLst/>
          </a:prstGeom>
          <a:noFill/>
          <a:ln w="9525">
            <a:noFill/>
            <a:miter lim="800000"/>
            <a:headEnd/>
            <a:tailEnd/>
          </a:ln>
          <a:effectLst/>
        </p:spPr>
        <p:txBody>
          <a:bodyPr>
            <a:spAutoFit/>
          </a:bodyPr>
          <a:lstStyle/>
          <a:p>
            <a:pPr>
              <a:defRPr/>
            </a:pPr>
            <a:r>
              <a:rPr lang="en-US" sz="1600" kern="0" dirty="0">
                <a:solidFill>
                  <a:sysClr val="windowText" lastClr="000000"/>
                </a:solidFill>
                <a:latin typeface="Arial" charset="0"/>
              </a:rPr>
              <a:t>Amplification</a:t>
            </a:r>
          </a:p>
          <a:p>
            <a:pPr>
              <a:defRPr/>
            </a:pPr>
            <a:r>
              <a:rPr lang="en-US" sz="1600" kern="0" dirty="0">
                <a:solidFill>
                  <a:sysClr val="windowText" lastClr="000000"/>
                </a:solidFill>
                <a:latin typeface="Arial" charset="0"/>
              </a:rPr>
              <a:t>Unit</a:t>
            </a:r>
          </a:p>
        </p:txBody>
      </p:sp>
      <p:sp>
        <p:nvSpPr>
          <p:cNvPr id="19" name="Line 84"/>
          <p:cNvSpPr>
            <a:spLocks noChangeShapeType="1"/>
          </p:cNvSpPr>
          <p:nvPr/>
        </p:nvSpPr>
        <p:spPr bwMode="auto">
          <a:xfrm>
            <a:off x="4875213" y="3732213"/>
            <a:ext cx="0" cy="381000"/>
          </a:xfrm>
          <a:prstGeom prst="line">
            <a:avLst/>
          </a:prstGeom>
          <a:noFill/>
          <a:ln w="57150">
            <a:solidFill>
              <a:srgbClr val="FF0000"/>
            </a:solidFill>
            <a:round/>
            <a:headEnd/>
            <a:tailEnd type="triangle" w="med" len="med"/>
          </a:ln>
          <a:effectLst/>
        </p:spPr>
        <p:txBody>
          <a:bodyPr/>
          <a:lstStyle/>
          <a:p>
            <a:pPr>
              <a:defRPr/>
            </a:pPr>
            <a:endParaRPr lang="en-US" kern="0">
              <a:solidFill>
                <a:sysClr val="windowText" lastClr="000000"/>
              </a:solidFill>
              <a:latin typeface="Arial" charset="0"/>
            </a:endParaRPr>
          </a:p>
        </p:txBody>
      </p:sp>
      <p:sp>
        <p:nvSpPr>
          <p:cNvPr id="20" name="Line 85"/>
          <p:cNvSpPr>
            <a:spLocks noChangeShapeType="1"/>
          </p:cNvSpPr>
          <p:nvPr/>
        </p:nvSpPr>
        <p:spPr bwMode="auto">
          <a:xfrm>
            <a:off x="4846638" y="3732213"/>
            <a:ext cx="2209800" cy="0"/>
          </a:xfrm>
          <a:prstGeom prst="line">
            <a:avLst/>
          </a:prstGeom>
          <a:noFill/>
          <a:ln w="57150">
            <a:solidFill>
              <a:srgbClr val="FF0000"/>
            </a:solidFill>
            <a:round/>
            <a:headEnd/>
            <a:tailEnd/>
          </a:ln>
          <a:effectLst/>
        </p:spPr>
        <p:txBody>
          <a:bodyPr/>
          <a:lstStyle/>
          <a:p>
            <a:pPr>
              <a:defRPr/>
            </a:pPr>
            <a:endParaRPr lang="en-US" kern="0">
              <a:solidFill>
                <a:sysClr val="windowText" lastClr="000000"/>
              </a:solidFill>
              <a:latin typeface="Arial" charset="0"/>
            </a:endParaRPr>
          </a:p>
        </p:txBody>
      </p:sp>
      <p:sp>
        <p:nvSpPr>
          <p:cNvPr id="21" name="Line 86"/>
          <p:cNvSpPr>
            <a:spLocks noChangeShapeType="1"/>
          </p:cNvSpPr>
          <p:nvPr/>
        </p:nvSpPr>
        <p:spPr bwMode="auto">
          <a:xfrm>
            <a:off x="7029450" y="3732213"/>
            <a:ext cx="0" cy="381000"/>
          </a:xfrm>
          <a:prstGeom prst="line">
            <a:avLst/>
          </a:prstGeom>
          <a:noFill/>
          <a:ln w="57150">
            <a:solidFill>
              <a:srgbClr val="FF0000"/>
            </a:solidFill>
            <a:round/>
            <a:headEnd/>
            <a:tailEnd type="triangle" w="med" len="med"/>
          </a:ln>
          <a:effectLst/>
        </p:spPr>
        <p:txBody>
          <a:bodyPr/>
          <a:lstStyle/>
          <a:p>
            <a:pPr>
              <a:defRPr/>
            </a:pPr>
            <a:endParaRPr lang="en-US" kern="0">
              <a:solidFill>
                <a:sysClr val="windowText" lastClr="000000"/>
              </a:solidFill>
              <a:latin typeface="Arial" charset="0"/>
            </a:endParaRPr>
          </a:p>
        </p:txBody>
      </p:sp>
      <p:sp>
        <p:nvSpPr>
          <p:cNvPr id="22" name="Line 87"/>
          <p:cNvSpPr>
            <a:spLocks noChangeShapeType="1"/>
          </p:cNvSpPr>
          <p:nvPr/>
        </p:nvSpPr>
        <p:spPr bwMode="auto">
          <a:xfrm>
            <a:off x="5973763" y="3427413"/>
            <a:ext cx="0" cy="304800"/>
          </a:xfrm>
          <a:prstGeom prst="line">
            <a:avLst/>
          </a:prstGeom>
          <a:noFill/>
          <a:ln w="57150">
            <a:solidFill>
              <a:srgbClr val="FF0000"/>
            </a:solidFill>
            <a:round/>
            <a:headEnd/>
            <a:tailEnd/>
          </a:ln>
          <a:effectLst/>
        </p:spPr>
        <p:txBody>
          <a:bodyPr/>
          <a:lstStyle/>
          <a:p>
            <a:pPr>
              <a:defRPr/>
            </a:pPr>
            <a:endParaRPr lang="en-US" kern="0">
              <a:solidFill>
                <a:sysClr val="windowText" lastClr="000000"/>
              </a:solidFill>
              <a:latin typeface="Arial" charset="0"/>
            </a:endParaRPr>
          </a:p>
        </p:txBody>
      </p:sp>
      <p:sp>
        <p:nvSpPr>
          <p:cNvPr id="23" name="Text Box 88"/>
          <p:cNvSpPr txBox="1">
            <a:spLocks noChangeArrowheads="1"/>
          </p:cNvSpPr>
          <p:nvPr/>
        </p:nvSpPr>
        <p:spPr bwMode="auto">
          <a:xfrm>
            <a:off x="5640740" y="3097214"/>
            <a:ext cx="915636" cy="369332"/>
          </a:xfrm>
          <a:prstGeom prst="rect">
            <a:avLst/>
          </a:prstGeom>
          <a:noFill/>
          <a:ln w="9525">
            <a:noFill/>
            <a:miter lim="800000"/>
            <a:headEnd/>
            <a:tailEnd/>
          </a:ln>
          <a:effectLst/>
        </p:spPr>
        <p:txBody>
          <a:bodyPr wrap="none">
            <a:spAutoFit/>
          </a:bodyPr>
          <a:lstStyle/>
          <a:p>
            <a:pPr>
              <a:defRPr/>
            </a:pPr>
            <a:r>
              <a:rPr lang="en-US" kern="0" dirty="0">
                <a:solidFill>
                  <a:srgbClr val="FF0000"/>
                </a:solidFill>
                <a:latin typeface="Arial" charset="0"/>
              </a:rPr>
              <a:t>Energy</a:t>
            </a:r>
          </a:p>
        </p:txBody>
      </p:sp>
      <p:sp>
        <p:nvSpPr>
          <p:cNvPr id="24" name="Rectangle 9"/>
          <p:cNvSpPr>
            <a:spLocks noChangeArrowheads="1"/>
          </p:cNvSpPr>
          <p:nvPr/>
        </p:nvSpPr>
        <p:spPr bwMode="auto">
          <a:xfrm>
            <a:off x="1104902" y="3125788"/>
            <a:ext cx="6715125" cy="2482850"/>
          </a:xfrm>
          <a:prstGeom prst="rect">
            <a:avLst/>
          </a:prstGeom>
          <a:noFill/>
          <a:ln>
            <a:prstDash val="dash"/>
            <a:headEnd/>
            <a:tailEnd/>
          </a:ln>
        </p:spPr>
        <p:style>
          <a:lnRef idx="2">
            <a:schemeClr val="accent2"/>
          </a:lnRef>
          <a:fillRef idx="1">
            <a:schemeClr val="lt1"/>
          </a:fillRef>
          <a:effectRef idx="0">
            <a:schemeClr val="accent2"/>
          </a:effectRef>
          <a:fontRef idx="minor">
            <a:schemeClr val="dk1"/>
          </a:fontRef>
        </p:style>
        <p:txBody>
          <a:bodyPr wrap="none" anchor="ctr"/>
          <a:lstStyle/>
          <a:p>
            <a:pPr>
              <a:defRPr/>
            </a:pPr>
            <a:endParaRPr lang="en-US" kern="0">
              <a:solidFill>
                <a:sysClr val="windowText" lastClr="000000"/>
              </a:solidFill>
            </a:endParaRPr>
          </a:p>
        </p:txBody>
      </p:sp>
    </p:spTree>
    <p:extLst>
      <p:ext uri="{BB962C8B-B14F-4D97-AF65-F5344CB8AC3E}">
        <p14:creationId xmlns:p14="http://schemas.microsoft.com/office/powerpoint/2010/main" val="286980837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400" b="0">
                <a:solidFill>
                  <a:schemeClr val="tx1"/>
                </a:solidFill>
                <a:cs typeface="B Homa" panose="00000400000000000000" pitchFamily="2" charset="-78"/>
              </a:rPr>
              <a:t>طبقه بندی وسایل اندازه گیری</a:t>
            </a:r>
            <a:endParaRPr lang="en-US" altLang="fa-IR" sz="2400" b="0">
              <a:solidFill>
                <a:schemeClr val="tx1"/>
              </a:solidFill>
              <a:cs typeface="B Homa" panose="00000400000000000000" pitchFamily="2" charset="-78"/>
            </a:endParaRPr>
          </a:p>
        </p:txBody>
      </p:sp>
      <p:sp>
        <p:nvSpPr>
          <p:cNvPr id="3"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sp>
        <p:nvSpPr>
          <p:cNvPr id="5" name="Rectangle 6"/>
          <p:cNvSpPr>
            <a:spLocks noChangeArrowheads="1"/>
          </p:cNvSpPr>
          <p:nvPr/>
        </p:nvSpPr>
        <p:spPr bwMode="auto">
          <a:xfrm>
            <a:off x="2047876" y="750891"/>
            <a:ext cx="49672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lnSpc>
                <a:spcPct val="150000"/>
              </a:lnSpc>
            </a:pPr>
            <a:r>
              <a:rPr lang="fa-IR" altLang="fa-IR" sz="2400" b="0">
                <a:solidFill>
                  <a:srgbClr val="FF0000"/>
                </a:solidFill>
                <a:cs typeface="B Homa" panose="00000400000000000000" pitchFamily="2" charset="-78"/>
              </a:rPr>
              <a:t> فعال (</a:t>
            </a:r>
            <a:r>
              <a:rPr lang="en-US" altLang="fa-IR" sz="2000" b="0">
                <a:solidFill>
                  <a:srgbClr val="FF0000"/>
                </a:solidFill>
                <a:cs typeface="B Homa" panose="00000400000000000000" pitchFamily="2" charset="-78"/>
              </a:rPr>
              <a:t>Active</a:t>
            </a:r>
            <a:r>
              <a:rPr lang="fa-IR" altLang="fa-IR" sz="2400" b="0">
                <a:solidFill>
                  <a:srgbClr val="FF0000"/>
                </a:solidFill>
                <a:cs typeface="B Homa" panose="00000400000000000000" pitchFamily="2" charset="-78"/>
              </a:rPr>
              <a:t>) و غیرفعال (</a:t>
            </a:r>
            <a:r>
              <a:rPr lang="en-US" altLang="fa-IR" sz="2000" b="0">
                <a:solidFill>
                  <a:srgbClr val="FF0000"/>
                </a:solidFill>
                <a:cs typeface="B Homa" panose="00000400000000000000" pitchFamily="2" charset="-78"/>
              </a:rPr>
              <a:t>Passive</a:t>
            </a:r>
            <a:r>
              <a:rPr lang="fa-IR" altLang="fa-IR" sz="2400" b="0">
                <a:solidFill>
                  <a:srgbClr val="FF0000"/>
                </a:solidFill>
                <a:cs typeface="B Homa" panose="00000400000000000000" pitchFamily="2" charset="-78"/>
              </a:rPr>
              <a:t>)</a:t>
            </a:r>
            <a:endParaRPr lang="fa-IR" altLang="fa-IR" sz="2400" b="0">
              <a:solidFill>
                <a:srgbClr val="FF0000"/>
              </a:solidFill>
              <a:cs typeface="B Homa" panose="00000400000000000000" pitchFamily="2" charset="-78"/>
              <a:sym typeface="Symbol" panose="05050102010706020507" pitchFamily="18" charset="2"/>
            </a:endParaRPr>
          </a:p>
        </p:txBody>
      </p:sp>
      <p:sp>
        <p:nvSpPr>
          <p:cNvPr id="6" name="Rectangle 5"/>
          <p:cNvSpPr>
            <a:spLocks noChangeArrowheads="1"/>
          </p:cNvSpPr>
          <p:nvPr/>
        </p:nvSpPr>
        <p:spPr bwMode="auto">
          <a:xfrm>
            <a:off x="4598988" y="1925641"/>
            <a:ext cx="4354512" cy="1512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a:solidFill>
                  <a:srgbClr val="000000"/>
                </a:solidFill>
                <a:cs typeface="B Homa" panose="00000400000000000000" pitchFamily="2" charset="-78"/>
              </a:rPr>
              <a:t> </a:t>
            </a:r>
            <a:r>
              <a:rPr lang="fa-IR" altLang="fa-IR" sz="2000" b="0">
                <a:solidFill>
                  <a:srgbClr val="FF0000"/>
                </a:solidFill>
                <a:cs typeface="B Homa" panose="00000400000000000000" pitchFamily="2" charset="-78"/>
              </a:rPr>
              <a:t>فعال</a:t>
            </a:r>
            <a:r>
              <a:rPr lang="fa-IR" altLang="fa-IR" sz="2000" b="0">
                <a:solidFill>
                  <a:srgbClr val="000000"/>
                </a:solidFill>
                <a:cs typeface="B Homa" panose="00000400000000000000" pitchFamily="2" charset="-78"/>
              </a:rPr>
              <a:t>: </a:t>
            </a:r>
            <a:r>
              <a:rPr lang="fa-IR" altLang="fa-IR" sz="2000" b="0">
                <a:solidFill>
                  <a:srgbClr val="000000"/>
                </a:solidFill>
                <a:cs typeface="B Homa" panose="00000400000000000000" pitchFamily="2" charset="-78"/>
                <a:sym typeface="Symbol" panose="05050102010706020507" pitchFamily="18" charset="2"/>
              </a:rPr>
              <a:t>هر وسیله ی اندازه گیری که برای نشان دادن خروجی خود از یک منبع انرژی خارجی استفاده کند.</a:t>
            </a:r>
          </a:p>
        </p:txBody>
      </p:sp>
      <p:sp>
        <p:nvSpPr>
          <p:cNvPr id="7" name="Rectangle 6"/>
          <p:cNvSpPr>
            <a:spLocks noChangeArrowheads="1"/>
          </p:cNvSpPr>
          <p:nvPr/>
        </p:nvSpPr>
        <p:spPr bwMode="auto">
          <a:xfrm>
            <a:off x="4602166" y="4329115"/>
            <a:ext cx="4352925" cy="151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a:solidFill>
                  <a:srgbClr val="000000"/>
                </a:solidFill>
                <a:cs typeface="B Homa" panose="00000400000000000000" pitchFamily="2" charset="-78"/>
              </a:rPr>
              <a:t> </a:t>
            </a:r>
            <a:r>
              <a:rPr lang="fa-IR" altLang="fa-IR" sz="2000" b="0">
                <a:solidFill>
                  <a:srgbClr val="FF0000"/>
                </a:solidFill>
                <a:cs typeface="B Homa" panose="00000400000000000000" pitchFamily="2" charset="-78"/>
              </a:rPr>
              <a:t>غیرفعال</a:t>
            </a:r>
            <a:r>
              <a:rPr lang="fa-IR" altLang="fa-IR" sz="2000" b="0">
                <a:solidFill>
                  <a:srgbClr val="000000"/>
                </a:solidFill>
                <a:cs typeface="B Homa" panose="00000400000000000000" pitchFamily="2" charset="-78"/>
              </a:rPr>
              <a:t>: </a:t>
            </a:r>
            <a:r>
              <a:rPr lang="fa-IR" altLang="fa-IR" sz="2000" b="0">
                <a:solidFill>
                  <a:srgbClr val="000000"/>
                </a:solidFill>
                <a:cs typeface="B Homa" panose="00000400000000000000" pitchFamily="2" charset="-78"/>
                <a:sym typeface="Symbol" panose="05050102010706020507" pitchFamily="18" charset="2"/>
              </a:rPr>
              <a:t>هر وسیله ی اندازه گیری که برای نشان دادن خروجی خود از یک منبع انرژی خارجی استفاده نکند.</a:t>
            </a:r>
          </a:p>
        </p:txBody>
      </p:sp>
      <p:pic>
        <p:nvPicPr>
          <p:cNvPr id="8" name="Picture 10" descr="Untitled-4"/>
          <p:cNvPicPr>
            <a:picLocks noChangeAspect="1" noChangeArrowheads="1"/>
          </p:cNvPicPr>
          <p:nvPr/>
        </p:nvPicPr>
        <p:blipFill>
          <a:blip r:embed="rId2">
            <a:lum contrast="20000"/>
            <a:extLst>
              <a:ext uri="{28A0092B-C50C-407E-A947-70E740481C1C}">
                <a14:useLocalDpi xmlns:a14="http://schemas.microsoft.com/office/drawing/2010/main" val="0"/>
              </a:ext>
            </a:extLst>
          </a:blip>
          <a:srcRect b="10646"/>
          <a:stretch>
            <a:fillRect/>
          </a:stretch>
        </p:blipFill>
        <p:spPr bwMode="auto">
          <a:xfrm>
            <a:off x="531813" y="3941765"/>
            <a:ext cx="3003550" cy="218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6" descr="Untitled-5"/>
          <p:cNvPicPr>
            <a:picLocks noChangeAspect="1" noChangeArrowheads="1"/>
          </p:cNvPicPr>
          <p:nvPr/>
        </p:nvPicPr>
        <p:blipFill>
          <a:blip r:embed="rId3">
            <a:lum contrast="20000"/>
            <a:extLst>
              <a:ext uri="{28A0092B-C50C-407E-A947-70E740481C1C}">
                <a14:useLocalDpi xmlns:a14="http://schemas.microsoft.com/office/drawing/2010/main" val="0"/>
              </a:ext>
            </a:extLst>
          </a:blip>
          <a:srcRect l="1888" r="3439" b="6494"/>
          <a:stretch>
            <a:fillRect/>
          </a:stretch>
        </p:blipFill>
        <p:spPr bwMode="auto">
          <a:xfrm>
            <a:off x="366715" y="1692277"/>
            <a:ext cx="3551237" cy="20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24695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hold" grpId="0" nodeType="withEffect">
                                  <p:stCondLst>
                                    <p:cond delay="0"/>
                                  </p:stCondLst>
                                  <p:endCondLst>
                                    <p:cond evt="onNext" delay="0">
                                      <p:tgtEl>
                                        <p:sldTgt/>
                                      </p:tgtEl>
                                    </p:cond>
                                  </p:endCondLst>
                                  <p:childTnLst>
                                    <p:anim calcmode="discrete" valueType="str">
                                      <p:cBhvr>
                                        <p:cTn id="6" dur="1000" fill="hold"/>
                                        <p:tgtEl>
                                          <p:spTgt spid="5"/>
                                        </p:tgtEl>
                                        <p:attrNameLst>
                                          <p:attrName>style.visibility</p:attrName>
                                        </p:attrNameLst>
                                      </p:cBhvr>
                                      <p:tavLst>
                                        <p:tav tm="0">
                                          <p:val>
                                            <p:strVal val="hidden"/>
                                          </p:val>
                                        </p:tav>
                                        <p:tav tm="50000">
                                          <p:val>
                                            <p:strVal val="visible"/>
                                          </p:val>
                                        </p:tav>
                                      </p:tavLst>
                                    </p:anim>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4"/>
          <p:cNvSpPr txBox="1">
            <a:spLocks noChangeArrowheads="1"/>
          </p:cNvSpPr>
          <p:nvPr/>
        </p:nvSpPr>
        <p:spPr bwMode="auto">
          <a:xfrm>
            <a:off x="26990" y="6359525"/>
            <a:ext cx="47783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000">
                <a:solidFill>
                  <a:srgbClr val="000000"/>
                </a:solidFill>
                <a:cs typeface="B Homa" panose="00000400000000000000" pitchFamily="2" charset="-78"/>
              </a:rPr>
              <a:t>19</a:t>
            </a:r>
            <a:endParaRPr lang="en-US" altLang="fa-IR" sz="2000">
              <a:solidFill>
                <a:srgbClr val="000000"/>
              </a:solidFill>
              <a:cs typeface="B Homa" panose="00000400000000000000" pitchFamily="2" charset="-78"/>
            </a:endParaRPr>
          </a:p>
        </p:txBody>
      </p:sp>
      <p:sp>
        <p:nvSpPr>
          <p:cNvPr id="3"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r>
              <a:rPr lang="fa-IR" altLang="fa-IR" sz="2400" b="0" dirty="0">
                <a:solidFill>
                  <a:schemeClr val="tx1"/>
                </a:solidFill>
                <a:cs typeface="B Homa" panose="00000400000000000000" pitchFamily="2" charset="-78"/>
              </a:rPr>
              <a:t>طبقه بندی وسایل اندازه گیری</a:t>
            </a:r>
            <a:endParaRPr lang="en-US" altLang="fa-IR" sz="2400" b="0" dirty="0">
              <a:solidFill>
                <a:schemeClr val="tx1"/>
              </a:solidFill>
              <a:cs typeface="B Homa" panose="00000400000000000000" pitchFamily="2" charset="-78"/>
            </a:endParaRPr>
          </a:p>
        </p:txBody>
      </p:sp>
      <p:sp>
        <p:nvSpPr>
          <p:cNvPr id="4"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sp>
        <p:nvSpPr>
          <p:cNvPr id="6" name="Rectangle 6"/>
          <p:cNvSpPr>
            <a:spLocks noChangeArrowheads="1"/>
          </p:cNvSpPr>
          <p:nvPr/>
        </p:nvSpPr>
        <p:spPr bwMode="auto">
          <a:xfrm>
            <a:off x="2047876" y="750891"/>
            <a:ext cx="49672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lnSpc>
                <a:spcPct val="150000"/>
              </a:lnSpc>
            </a:pPr>
            <a:r>
              <a:rPr lang="fa-IR" altLang="fa-IR" sz="2400" b="0">
                <a:solidFill>
                  <a:srgbClr val="FF0000"/>
                </a:solidFill>
                <a:cs typeface="B Homa" panose="00000400000000000000" pitchFamily="2" charset="-78"/>
              </a:rPr>
              <a:t> نول (</a:t>
            </a:r>
            <a:r>
              <a:rPr lang="en-US" altLang="fa-IR" sz="2000" b="0">
                <a:solidFill>
                  <a:srgbClr val="FF0000"/>
                </a:solidFill>
                <a:cs typeface="B Homa" panose="00000400000000000000" pitchFamily="2" charset="-78"/>
              </a:rPr>
              <a:t>Null</a:t>
            </a:r>
            <a:r>
              <a:rPr lang="fa-IR" altLang="fa-IR" sz="2400" b="0">
                <a:solidFill>
                  <a:srgbClr val="FF0000"/>
                </a:solidFill>
                <a:cs typeface="B Homa" panose="00000400000000000000" pitchFamily="2" charset="-78"/>
              </a:rPr>
              <a:t>) و انحرافی (</a:t>
            </a:r>
            <a:r>
              <a:rPr lang="en-US" altLang="fa-IR" sz="2000" b="0">
                <a:solidFill>
                  <a:srgbClr val="FF0000"/>
                </a:solidFill>
                <a:cs typeface="B Homa" panose="00000400000000000000" pitchFamily="2" charset="-78"/>
              </a:rPr>
              <a:t>Deflection</a:t>
            </a:r>
            <a:r>
              <a:rPr lang="fa-IR" altLang="fa-IR" sz="2400" b="0">
                <a:solidFill>
                  <a:srgbClr val="FF0000"/>
                </a:solidFill>
                <a:cs typeface="B Homa" panose="00000400000000000000" pitchFamily="2" charset="-78"/>
              </a:rPr>
              <a:t>)</a:t>
            </a:r>
            <a:endParaRPr lang="fa-IR" altLang="fa-IR" sz="2400" b="0">
              <a:solidFill>
                <a:srgbClr val="FF0000"/>
              </a:solidFill>
              <a:cs typeface="B Homa" panose="00000400000000000000" pitchFamily="2" charset="-78"/>
              <a:sym typeface="Symbol" panose="05050102010706020507" pitchFamily="18" charset="2"/>
            </a:endParaRPr>
          </a:p>
        </p:txBody>
      </p:sp>
      <p:sp>
        <p:nvSpPr>
          <p:cNvPr id="7" name="Rectangle 6"/>
          <p:cNvSpPr>
            <a:spLocks noChangeArrowheads="1"/>
          </p:cNvSpPr>
          <p:nvPr/>
        </p:nvSpPr>
        <p:spPr bwMode="auto">
          <a:xfrm>
            <a:off x="4352928" y="1925641"/>
            <a:ext cx="4600575" cy="1512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a:solidFill>
                  <a:srgbClr val="000000"/>
                </a:solidFill>
                <a:cs typeface="B Homa" panose="00000400000000000000" pitchFamily="2" charset="-78"/>
              </a:rPr>
              <a:t> </a:t>
            </a:r>
            <a:r>
              <a:rPr lang="fa-IR" altLang="fa-IR" sz="2000" b="0">
                <a:solidFill>
                  <a:srgbClr val="FF0000"/>
                </a:solidFill>
                <a:cs typeface="B Homa" panose="00000400000000000000" pitchFamily="2" charset="-78"/>
              </a:rPr>
              <a:t>نول</a:t>
            </a:r>
            <a:r>
              <a:rPr lang="fa-IR" altLang="fa-IR" sz="2000" b="0">
                <a:solidFill>
                  <a:srgbClr val="000000"/>
                </a:solidFill>
                <a:cs typeface="B Homa" panose="00000400000000000000" pitchFamily="2" charset="-78"/>
              </a:rPr>
              <a:t>: </a:t>
            </a:r>
            <a:r>
              <a:rPr lang="fa-IR" altLang="fa-IR" sz="2000" b="0">
                <a:solidFill>
                  <a:srgbClr val="000000"/>
                </a:solidFill>
                <a:cs typeface="B Homa" panose="00000400000000000000" pitchFamily="2" charset="-78"/>
                <a:sym typeface="Symbol" panose="05050102010706020507" pitchFamily="18" charset="2"/>
              </a:rPr>
              <a:t>چنانچه در یک وسیله اندازه گیری، مقدار کمیت بر اساس بازگرداندن وسیله به یک موقعیت مشخص اولیه عمل کند، آن را نول گویند. </a:t>
            </a:r>
          </a:p>
        </p:txBody>
      </p:sp>
      <p:sp>
        <p:nvSpPr>
          <p:cNvPr id="8" name="Rectangle 7"/>
          <p:cNvSpPr>
            <a:spLocks noChangeArrowheads="1"/>
          </p:cNvSpPr>
          <p:nvPr/>
        </p:nvSpPr>
        <p:spPr bwMode="auto">
          <a:xfrm>
            <a:off x="4244978" y="4329114"/>
            <a:ext cx="4710113" cy="1566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a:solidFill>
                  <a:srgbClr val="000000"/>
                </a:solidFill>
                <a:cs typeface="B Homa" panose="00000400000000000000" pitchFamily="2" charset="-78"/>
              </a:rPr>
              <a:t> </a:t>
            </a:r>
            <a:r>
              <a:rPr lang="fa-IR" altLang="fa-IR" sz="2000" b="0">
                <a:solidFill>
                  <a:srgbClr val="FF0000"/>
                </a:solidFill>
                <a:cs typeface="B Homa" panose="00000400000000000000" pitchFamily="2" charset="-78"/>
              </a:rPr>
              <a:t>انحرافی</a:t>
            </a:r>
            <a:r>
              <a:rPr lang="fa-IR" altLang="fa-IR" sz="2000" b="0">
                <a:solidFill>
                  <a:srgbClr val="000000"/>
                </a:solidFill>
                <a:cs typeface="B Homa" panose="00000400000000000000" pitchFamily="2" charset="-78"/>
              </a:rPr>
              <a:t>: </a:t>
            </a:r>
            <a:r>
              <a:rPr lang="fa-IR" altLang="fa-IR" sz="2000" b="0">
                <a:solidFill>
                  <a:srgbClr val="000000"/>
                </a:solidFill>
                <a:cs typeface="B Homa" panose="00000400000000000000" pitchFamily="2" charset="-78"/>
                <a:sym typeface="Symbol" panose="05050102010706020507" pitchFamily="18" charset="2"/>
              </a:rPr>
              <a:t>چنانچه در یک وسیله اندازه گیری، مقدار کمیت بر اساس انحراف یک نشانگر یا عقربه عمل کند، آن را انحرافی گویند.</a:t>
            </a:r>
          </a:p>
        </p:txBody>
      </p:sp>
      <p:pic>
        <p:nvPicPr>
          <p:cNvPr id="9" name="Picture 17" descr="Untitled-6"/>
          <p:cNvPicPr>
            <a:picLocks noChangeAspect="1" noChangeArrowheads="1"/>
          </p:cNvPicPr>
          <p:nvPr/>
        </p:nvPicPr>
        <p:blipFill>
          <a:blip r:embed="rId2">
            <a:lum contrast="20000"/>
            <a:extLst>
              <a:ext uri="{28A0092B-C50C-407E-A947-70E740481C1C}">
                <a14:useLocalDpi xmlns:a14="http://schemas.microsoft.com/office/drawing/2010/main" val="0"/>
              </a:ext>
            </a:extLst>
          </a:blip>
          <a:srcRect l="2933" r="10541" b="17906"/>
          <a:stretch>
            <a:fillRect/>
          </a:stretch>
        </p:blipFill>
        <p:spPr bwMode="auto">
          <a:xfrm>
            <a:off x="300038" y="1708150"/>
            <a:ext cx="3167062"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6" descr="Untitled-4"/>
          <p:cNvPicPr>
            <a:picLocks noChangeAspect="1" noChangeArrowheads="1"/>
          </p:cNvPicPr>
          <p:nvPr/>
        </p:nvPicPr>
        <p:blipFill>
          <a:blip r:embed="rId3">
            <a:lum contrast="20000"/>
            <a:extLst>
              <a:ext uri="{28A0092B-C50C-407E-A947-70E740481C1C}">
                <a14:useLocalDpi xmlns:a14="http://schemas.microsoft.com/office/drawing/2010/main" val="0"/>
              </a:ext>
            </a:extLst>
          </a:blip>
          <a:srcRect l="2325" b="16875"/>
          <a:stretch>
            <a:fillRect/>
          </a:stretch>
        </p:blipFill>
        <p:spPr bwMode="auto">
          <a:xfrm>
            <a:off x="377827" y="4052888"/>
            <a:ext cx="2855913" cy="197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80405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hold" grpId="0" nodeType="withEffect">
                                  <p:stCondLst>
                                    <p:cond delay="0"/>
                                  </p:stCondLst>
                                  <p:endCondLst>
                                    <p:cond evt="onNext" delay="0">
                                      <p:tgtEl>
                                        <p:sldTgt/>
                                      </p:tgtEl>
                                    </p:cond>
                                  </p:endCondLst>
                                  <p:childTnLst>
                                    <p:anim calcmode="discrete" valueType="str">
                                      <p:cBhvr>
                                        <p:cTn id="6" dur="1000" fill="hold"/>
                                        <p:tgtEl>
                                          <p:spTgt spid="6"/>
                                        </p:tgtEl>
                                        <p:attrNameLst>
                                          <p:attrName>style.visibility</p:attrName>
                                        </p:attrNameLst>
                                      </p:cBhvr>
                                      <p:tavLst>
                                        <p:tav tm="0">
                                          <p:val>
                                            <p:strVal val="hidden"/>
                                          </p:val>
                                        </p:tav>
                                        <p:tav tm="50000">
                                          <p:val>
                                            <p:strVal val="visible"/>
                                          </p:val>
                                        </p:tav>
                                      </p:tavLst>
                                    </p:anim>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4"/>
          <p:cNvSpPr txBox="1">
            <a:spLocks noChangeArrowheads="1"/>
          </p:cNvSpPr>
          <p:nvPr/>
        </p:nvSpPr>
        <p:spPr bwMode="auto">
          <a:xfrm>
            <a:off x="26990" y="6359525"/>
            <a:ext cx="47783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000">
                <a:solidFill>
                  <a:srgbClr val="000000"/>
                </a:solidFill>
                <a:cs typeface="B Homa" panose="00000400000000000000" pitchFamily="2" charset="-78"/>
              </a:rPr>
              <a:t>20</a:t>
            </a:r>
            <a:endParaRPr lang="en-US" altLang="fa-IR" sz="2000">
              <a:solidFill>
                <a:srgbClr val="000000"/>
              </a:solidFill>
              <a:cs typeface="B Homa" panose="00000400000000000000" pitchFamily="2" charset="-78"/>
            </a:endParaRPr>
          </a:p>
        </p:txBody>
      </p:sp>
      <p:sp>
        <p:nvSpPr>
          <p:cNvPr id="3"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r>
              <a:rPr lang="fa-IR" altLang="fa-IR" sz="2400" b="0" dirty="0">
                <a:solidFill>
                  <a:schemeClr val="tx1"/>
                </a:solidFill>
                <a:cs typeface="B Homa" panose="00000400000000000000" pitchFamily="2" charset="-78"/>
              </a:rPr>
              <a:t>طبقه بندی وسایل اندازه گیری</a:t>
            </a:r>
            <a:endParaRPr lang="en-US" altLang="fa-IR" sz="2400" b="0" dirty="0">
              <a:solidFill>
                <a:schemeClr val="tx1"/>
              </a:solidFill>
              <a:cs typeface="B Homa" panose="00000400000000000000" pitchFamily="2" charset="-78"/>
            </a:endParaRPr>
          </a:p>
        </p:txBody>
      </p:sp>
      <p:sp>
        <p:nvSpPr>
          <p:cNvPr id="4"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sp>
        <p:nvSpPr>
          <p:cNvPr id="6" name="Rectangle 6"/>
          <p:cNvSpPr>
            <a:spLocks noChangeArrowheads="1"/>
          </p:cNvSpPr>
          <p:nvPr/>
        </p:nvSpPr>
        <p:spPr bwMode="auto">
          <a:xfrm>
            <a:off x="2047876" y="750891"/>
            <a:ext cx="49672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lnSpc>
                <a:spcPct val="150000"/>
              </a:lnSpc>
            </a:pPr>
            <a:r>
              <a:rPr lang="fa-IR" altLang="fa-IR" sz="2400" b="0">
                <a:solidFill>
                  <a:srgbClr val="FF0000"/>
                </a:solidFill>
                <a:cs typeface="B Homa" panose="00000400000000000000" pitchFamily="2" charset="-78"/>
              </a:rPr>
              <a:t> آنالوگ (</a:t>
            </a:r>
            <a:r>
              <a:rPr lang="en-US" altLang="fa-IR" sz="2000" b="0">
                <a:solidFill>
                  <a:srgbClr val="FF0000"/>
                </a:solidFill>
                <a:cs typeface="B Homa" panose="00000400000000000000" pitchFamily="2" charset="-78"/>
              </a:rPr>
              <a:t>Analogue</a:t>
            </a:r>
            <a:r>
              <a:rPr lang="fa-IR" altLang="fa-IR" sz="2400" b="0">
                <a:solidFill>
                  <a:srgbClr val="FF0000"/>
                </a:solidFill>
                <a:cs typeface="B Homa" panose="00000400000000000000" pitchFamily="2" charset="-78"/>
              </a:rPr>
              <a:t>) و دیجیتال (</a:t>
            </a:r>
            <a:r>
              <a:rPr lang="en-US" altLang="fa-IR" sz="2000" b="0">
                <a:solidFill>
                  <a:srgbClr val="FF0000"/>
                </a:solidFill>
                <a:cs typeface="B Homa" panose="00000400000000000000" pitchFamily="2" charset="-78"/>
              </a:rPr>
              <a:t>Digital</a:t>
            </a:r>
            <a:r>
              <a:rPr lang="fa-IR" altLang="fa-IR" sz="2400" b="0">
                <a:solidFill>
                  <a:srgbClr val="FF0000"/>
                </a:solidFill>
                <a:cs typeface="B Homa" panose="00000400000000000000" pitchFamily="2" charset="-78"/>
              </a:rPr>
              <a:t>)</a:t>
            </a:r>
            <a:endParaRPr lang="fa-IR" altLang="fa-IR" sz="2400" b="0">
              <a:solidFill>
                <a:srgbClr val="FF0000"/>
              </a:solidFill>
              <a:cs typeface="B Homa" panose="00000400000000000000" pitchFamily="2" charset="-78"/>
              <a:sym typeface="Symbol" panose="05050102010706020507" pitchFamily="18" charset="2"/>
            </a:endParaRPr>
          </a:p>
        </p:txBody>
      </p:sp>
      <p:sp>
        <p:nvSpPr>
          <p:cNvPr id="7" name="Rectangle 6"/>
          <p:cNvSpPr>
            <a:spLocks noChangeArrowheads="1"/>
          </p:cNvSpPr>
          <p:nvPr/>
        </p:nvSpPr>
        <p:spPr bwMode="auto">
          <a:xfrm>
            <a:off x="4271966" y="2116141"/>
            <a:ext cx="4681537" cy="1036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a:solidFill>
                  <a:srgbClr val="000000"/>
                </a:solidFill>
                <a:cs typeface="B Homa" panose="00000400000000000000" pitchFamily="2" charset="-78"/>
              </a:rPr>
              <a:t> </a:t>
            </a:r>
            <a:r>
              <a:rPr lang="fa-IR" altLang="fa-IR" sz="2000" b="0">
                <a:solidFill>
                  <a:srgbClr val="FF0000"/>
                </a:solidFill>
                <a:cs typeface="B Homa" panose="00000400000000000000" pitchFamily="2" charset="-78"/>
              </a:rPr>
              <a:t>آنالوگ</a:t>
            </a:r>
            <a:r>
              <a:rPr lang="fa-IR" altLang="fa-IR" sz="2000" b="0">
                <a:solidFill>
                  <a:srgbClr val="000000"/>
                </a:solidFill>
                <a:cs typeface="B Homa" panose="00000400000000000000" pitchFamily="2" charset="-78"/>
              </a:rPr>
              <a:t>: </a:t>
            </a:r>
            <a:r>
              <a:rPr lang="fa-IR" altLang="fa-IR" sz="2000" b="0">
                <a:solidFill>
                  <a:srgbClr val="000000"/>
                </a:solidFill>
                <a:cs typeface="B Homa" panose="00000400000000000000" pitchFamily="2" charset="-78"/>
                <a:sym typeface="Symbol" panose="05050102010706020507" pitchFamily="18" charset="2"/>
              </a:rPr>
              <a:t>ابزارهایی هستند که سیگنال خروجی در آن ها به طور پیوسته با زمان تغییر می کند. </a:t>
            </a:r>
          </a:p>
        </p:txBody>
      </p:sp>
      <p:sp>
        <p:nvSpPr>
          <p:cNvPr id="8" name="Rectangle 7"/>
          <p:cNvSpPr>
            <a:spLocks noChangeArrowheads="1"/>
          </p:cNvSpPr>
          <p:nvPr/>
        </p:nvSpPr>
        <p:spPr bwMode="auto">
          <a:xfrm>
            <a:off x="4148139" y="4152901"/>
            <a:ext cx="4806950" cy="153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a:solidFill>
                  <a:srgbClr val="000000"/>
                </a:solidFill>
                <a:cs typeface="B Homa" panose="00000400000000000000" pitchFamily="2" charset="-78"/>
              </a:rPr>
              <a:t> </a:t>
            </a:r>
            <a:r>
              <a:rPr lang="fa-IR" altLang="fa-IR" sz="2000" b="0">
                <a:solidFill>
                  <a:srgbClr val="FF0000"/>
                </a:solidFill>
                <a:cs typeface="B Homa" panose="00000400000000000000" pitchFamily="2" charset="-78"/>
              </a:rPr>
              <a:t>دیجیتال</a:t>
            </a:r>
            <a:r>
              <a:rPr lang="fa-IR" altLang="fa-IR" sz="2000" b="0">
                <a:solidFill>
                  <a:srgbClr val="000000"/>
                </a:solidFill>
                <a:cs typeface="B Homa" panose="00000400000000000000" pitchFamily="2" charset="-78"/>
              </a:rPr>
              <a:t>: </a:t>
            </a:r>
            <a:r>
              <a:rPr lang="fa-IR" altLang="fa-IR" sz="2000" b="0">
                <a:solidFill>
                  <a:srgbClr val="000000"/>
                </a:solidFill>
                <a:cs typeface="B Homa" panose="00000400000000000000" pitchFamily="2" charset="-78"/>
                <a:sym typeface="Symbol" panose="05050102010706020507" pitchFamily="18" charset="2"/>
              </a:rPr>
              <a:t>ابزارهایی هستند که سیگنال خروجی آن ها تغییرات پیوسته با زمان ندارد و معمولا به صورت بازه ای و با نرخ نمونه برداری زمانی تغییر می کند.</a:t>
            </a:r>
          </a:p>
        </p:txBody>
      </p:sp>
      <p:pic>
        <p:nvPicPr>
          <p:cNvPr id="9" name="Picture 2" descr="http://www.goldensection.cc/wp-content/uploads/90mm-speedometer-231-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3125" y="3856040"/>
            <a:ext cx="2101850"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6" descr="http://ts1.mm.bing.net/th?id=H.5032976947937476&amp;pid=1.7"/>
          <p:cNvPicPr>
            <a:picLocks noChangeAspect="1" noChangeArrowheads="1"/>
          </p:cNvPicPr>
          <p:nvPr/>
        </p:nvPicPr>
        <p:blipFill>
          <a:blip r:embed="rId3">
            <a:extLst>
              <a:ext uri="{28A0092B-C50C-407E-A947-70E740481C1C}">
                <a14:useLocalDpi xmlns:a14="http://schemas.microsoft.com/office/drawing/2010/main" val="0"/>
              </a:ext>
            </a:extLst>
          </a:blip>
          <a:srcRect l="5540" t="6448" r="6100" b="8060"/>
          <a:stretch>
            <a:fillRect/>
          </a:stretch>
        </p:blipFill>
        <p:spPr bwMode="auto">
          <a:xfrm>
            <a:off x="831852" y="1654177"/>
            <a:ext cx="2170113" cy="209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50850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hold" grpId="0" nodeType="withEffect">
                                  <p:stCondLst>
                                    <p:cond delay="0"/>
                                  </p:stCondLst>
                                  <p:endCondLst>
                                    <p:cond evt="onNext" delay="0">
                                      <p:tgtEl>
                                        <p:sldTgt/>
                                      </p:tgtEl>
                                    </p:cond>
                                  </p:endCondLst>
                                  <p:childTnLst>
                                    <p:anim calcmode="discrete" valueType="str">
                                      <p:cBhvr>
                                        <p:cTn id="6" dur="1000" fill="hold"/>
                                        <p:tgtEl>
                                          <p:spTgt spid="6"/>
                                        </p:tgtEl>
                                        <p:attrNameLst>
                                          <p:attrName>style.visibility</p:attrName>
                                        </p:attrNameLst>
                                      </p:cBhvr>
                                      <p:tavLst>
                                        <p:tav tm="0">
                                          <p:val>
                                            <p:strVal val="hidden"/>
                                          </p:val>
                                        </p:tav>
                                        <p:tav tm="50000">
                                          <p:val>
                                            <p:strVal val="visible"/>
                                          </p:val>
                                        </p:tav>
                                      </p:tavLst>
                                    </p:anim>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4"/>
          <p:cNvSpPr txBox="1">
            <a:spLocks noChangeArrowheads="1"/>
          </p:cNvSpPr>
          <p:nvPr/>
        </p:nvSpPr>
        <p:spPr bwMode="auto">
          <a:xfrm>
            <a:off x="26990" y="6359525"/>
            <a:ext cx="47783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000">
                <a:solidFill>
                  <a:srgbClr val="000000"/>
                </a:solidFill>
                <a:cs typeface="B Homa" panose="00000400000000000000" pitchFamily="2" charset="-78"/>
              </a:rPr>
              <a:t>21</a:t>
            </a:r>
            <a:endParaRPr lang="en-US" altLang="fa-IR" sz="2000">
              <a:solidFill>
                <a:srgbClr val="000000"/>
              </a:solidFill>
              <a:cs typeface="B Homa" panose="00000400000000000000" pitchFamily="2" charset="-78"/>
            </a:endParaRPr>
          </a:p>
        </p:txBody>
      </p:sp>
      <p:sp>
        <p:nvSpPr>
          <p:cNvPr id="3"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r>
              <a:rPr lang="fa-IR" altLang="fa-IR" sz="2400" b="0">
                <a:solidFill>
                  <a:schemeClr val="tx1"/>
                </a:solidFill>
                <a:cs typeface="B Homa" panose="00000400000000000000" pitchFamily="2" charset="-78"/>
              </a:rPr>
              <a:t>طبقه بندی وسایل اندازه گیری</a:t>
            </a:r>
            <a:endParaRPr lang="en-US" altLang="fa-IR" sz="2400" b="0">
              <a:solidFill>
                <a:schemeClr val="tx1"/>
              </a:solidFill>
              <a:cs typeface="B Homa" panose="00000400000000000000" pitchFamily="2" charset="-78"/>
            </a:endParaRPr>
          </a:p>
        </p:txBody>
      </p:sp>
      <p:sp>
        <p:nvSpPr>
          <p:cNvPr id="4"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sp>
        <p:nvSpPr>
          <p:cNvPr id="6" name="Rectangle 6"/>
          <p:cNvSpPr>
            <a:spLocks noChangeArrowheads="1"/>
          </p:cNvSpPr>
          <p:nvPr/>
        </p:nvSpPr>
        <p:spPr bwMode="auto">
          <a:xfrm>
            <a:off x="2047876" y="750891"/>
            <a:ext cx="49672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lnSpc>
                <a:spcPct val="150000"/>
              </a:lnSpc>
            </a:pPr>
            <a:r>
              <a:rPr lang="fa-IR" altLang="fa-IR" sz="2400" b="0">
                <a:solidFill>
                  <a:srgbClr val="FF0000"/>
                </a:solidFill>
                <a:cs typeface="B Homa" panose="00000400000000000000" pitchFamily="2" charset="-78"/>
              </a:rPr>
              <a:t> کنترل (</a:t>
            </a:r>
            <a:r>
              <a:rPr lang="en-US" altLang="fa-IR" sz="2000" b="0">
                <a:solidFill>
                  <a:srgbClr val="FF0000"/>
                </a:solidFill>
                <a:cs typeface="B Homa" panose="00000400000000000000" pitchFamily="2" charset="-78"/>
              </a:rPr>
              <a:t>Control</a:t>
            </a:r>
            <a:r>
              <a:rPr lang="fa-IR" altLang="fa-IR" sz="2400" b="0">
                <a:solidFill>
                  <a:srgbClr val="FF0000"/>
                </a:solidFill>
                <a:cs typeface="B Homa" panose="00000400000000000000" pitchFamily="2" charset="-78"/>
              </a:rPr>
              <a:t>) و مانیتورینگ (</a:t>
            </a:r>
            <a:r>
              <a:rPr lang="en-US" altLang="fa-IR" sz="2000" b="0">
                <a:solidFill>
                  <a:srgbClr val="FF0000"/>
                </a:solidFill>
                <a:cs typeface="B Homa" panose="00000400000000000000" pitchFamily="2" charset="-78"/>
              </a:rPr>
              <a:t>Monitoring</a:t>
            </a:r>
            <a:r>
              <a:rPr lang="fa-IR" altLang="fa-IR" sz="2400" b="0">
                <a:solidFill>
                  <a:srgbClr val="FF0000"/>
                </a:solidFill>
                <a:cs typeface="B Homa" panose="00000400000000000000" pitchFamily="2" charset="-78"/>
              </a:rPr>
              <a:t>)</a:t>
            </a:r>
            <a:endParaRPr lang="fa-IR" altLang="fa-IR" sz="2400" b="0">
              <a:solidFill>
                <a:srgbClr val="FF0000"/>
              </a:solidFill>
              <a:cs typeface="B Homa" panose="00000400000000000000" pitchFamily="2" charset="-78"/>
              <a:sym typeface="Symbol" panose="05050102010706020507" pitchFamily="18" charset="2"/>
            </a:endParaRPr>
          </a:p>
        </p:txBody>
      </p:sp>
      <p:sp>
        <p:nvSpPr>
          <p:cNvPr id="7" name="Rectangle 6"/>
          <p:cNvSpPr>
            <a:spLocks noChangeArrowheads="1"/>
          </p:cNvSpPr>
          <p:nvPr/>
        </p:nvSpPr>
        <p:spPr bwMode="auto">
          <a:xfrm>
            <a:off x="4598988" y="1747841"/>
            <a:ext cx="4354512" cy="188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a:solidFill>
                  <a:srgbClr val="000000"/>
                </a:solidFill>
                <a:cs typeface="B Homa" panose="00000400000000000000" pitchFamily="2" charset="-78"/>
              </a:rPr>
              <a:t> </a:t>
            </a:r>
            <a:r>
              <a:rPr lang="fa-IR" altLang="fa-IR" sz="2000" b="0">
                <a:solidFill>
                  <a:srgbClr val="FF0000"/>
                </a:solidFill>
                <a:cs typeface="B Homa" panose="00000400000000000000" pitchFamily="2" charset="-78"/>
              </a:rPr>
              <a:t>کنترل</a:t>
            </a:r>
            <a:r>
              <a:rPr lang="fa-IR" altLang="fa-IR" sz="2000" b="0">
                <a:solidFill>
                  <a:srgbClr val="000000"/>
                </a:solidFill>
                <a:cs typeface="B Homa" panose="00000400000000000000" pitchFamily="2" charset="-78"/>
              </a:rPr>
              <a:t>: </a:t>
            </a:r>
            <a:r>
              <a:rPr lang="fa-IR" altLang="fa-IR" sz="2000" b="0">
                <a:solidFill>
                  <a:srgbClr val="000000"/>
                </a:solidFill>
                <a:cs typeface="B Homa" panose="00000400000000000000" pitchFamily="2" charset="-78"/>
                <a:sym typeface="Symbol" panose="05050102010706020507" pitchFamily="18" charset="2"/>
              </a:rPr>
              <a:t>نوعی از وسایل اندازه گیری هستند که مستقیما می توان از آن ها به عنوان بخشی از یک سیستم کنترل خودکار استفاده کرد. سیگنال خروجی این وسایل معمولا الکتریکی است.</a:t>
            </a:r>
          </a:p>
        </p:txBody>
      </p:sp>
      <p:sp>
        <p:nvSpPr>
          <p:cNvPr id="8" name="Rectangle 7"/>
          <p:cNvSpPr>
            <a:spLocks noChangeArrowheads="1"/>
          </p:cNvSpPr>
          <p:nvPr/>
        </p:nvSpPr>
        <p:spPr bwMode="auto">
          <a:xfrm>
            <a:off x="4602166" y="4329115"/>
            <a:ext cx="4352925" cy="151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a:solidFill>
                  <a:srgbClr val="000000"/>
                </a:solidFill>
                <a:cs typeface="B Homa" panose="00000400000000000000" pitchFamily="2" charset="-78"/>
              </a:rPr>
              <a:t> </a:t>
            </a:r>
            <a:r>
              <a:rPr lang="fa-IR" altLang="fa-IR" sz="2000" b="0">
                <a:solidFill>
                  <a:srgbClr val="FF0000"/>
                </a:solidFill>
                <a:cs typeface="B Homa" panose="00000400000000000000" pitchFamily="2" charset="-78"/>
              </a:rPr>
              <a:t>مانیتورینگ</a:t>
            </a:r>
            <a:r>
              <a:rPr lang="fa-IR" altLang="fa-IR" sz="2000" b="0">
                <a:solidFill>
                  <a:srgbClr val="000000"/>
                </a:solidFill>
                <a:cs typeface="B Homa" panose="00000400000000000000" pitchFamily="2" charset="-78"/>
              </a:rPr>
              <a:t>: </a:t>
            </a:r>
            <a:r>
              <a:rPr lang="fa-IR" altLang="fa-IR" sz="2000" b="0">
                <a:solidFill>
                  <a:srgbClr val="000000"/>
                </a:solidFill>
                <a:cs typeface="B Homa" panose="00000400000000000000" pitchFamily="2" charset="-78"/>
                <a:sym typeface="Symbol" panose="05050102010706020507" pitchFamily="18" charset="2"/>
              </a:rPr>
              <a:t>ابزارهایی که کمیت فیزیکی را به صورت صوتی یا تصویری نشان می دهند، در شمار ابزارهای مانیتورینگ به حساب می آورند.</a:t>
            </a:r>
          </a:p>
        </p:txBody>
      </p:sp>
      <p:pic>
        <p:nvPicPr>
          <p:cNvPr id="9" name="Picture 2" descr="C:\Users\Kaveh\Desktop\process-control-instruments-500x500.jpg"/>
          <p:cNvPicPr>
            <a:picLocks noChangeAspect="1" noChangeArrowheads="1"/>
          </p:cNvPicPr>
          <p:nvPr/>
        </p:nvPicPr>
        <p:blipFill>
          <a:blip r:embed="rId2">
            <a:extLst>
              <a:ext uri="{28A0092B-C50C-407E-A947-70E740481C1C}">
                <a14:useLocalDpi xmlns:a14="http://schemas.microsoft.com/office/drawing/2010/main" val="0"/>
              </a:ext>
            </a:extLst>
          </a:blip>
          <a:srcRect t="33708"/>
          <a:stretch>
            <a:fillRect/>
          </a:stretch>
        </p:blipFill>
        <p:spPr bwMode="auto">
          <a:xfrm>
            <a:off x="608015" y="1601790"/>
            <a:ext cx="3336925" cy="221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4" descr="C:\Users\Kaveh\Desktop\air-monitoring-instruments-250x250.jpg"/>
          <p:cNvPicPr>
            <a:picLocks noChangeAspect="1" noChangeArrowheads="1"/>
          </p:cNvPicPr>
          <p:nvPr/>
        </p:nvPicPr>
        <p:blipFill>
          <a:blip r:embed="rId3">
            <a:extLst>
              <a:ext uri="{28A0092B-C50C-407E-A947-70E740481C1C}">
                <a14:useLocalDpi xmlns:a14="http://schemas.microsoft.com/office/drawing/2010/main" val="0"/>
              </a:ext>
            </a:extLst>
          </a:blip>
          <a:srcRect l="11600" t="2808" r="14651"/>
          <a:stretch>
            <a:fillRect/>
          </a:stretch>
        </p:blipFill>
        <p:spPr bwMode="auto">
          <a:xfrm>
            <a:off x="1460500" y="3984625"/>
            <a:ext cx="1657350" cy="218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48932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hold" grpId="0" nodeType="withEffect">
                                  <p:stCondLst>
                                    <p:cond delay="0"/>
                                  </p:stCondLst>
                                  <p:endCondLst>
                                    <p:cond evt="onNext" delay="0">
                                      <p:tgtEl>
                                        <p:sldTgt/>
                                      </p:tgtEl>
                                    </p:cond>
                                  </p:endCondLst>
                                  <p:childTnLst>
                                    <p:anim calcmode="discrete" valueType="str">
                                      <p:cBhvr>
                                        <p:cTn id="6" dur="1000" fill="hold"/>
                                        <p:tgtEl>
                                          <p:spTgt spid="6"/>
                                        </p:tgtEl>
                                        <p:attrNameLst>
                                          <p:attrName>style.visibility</p:attrName>
                                        </p:attrNameLst>
                                      </p:cBhvr>
                                      <p:tavLst>
                                        <p:tav tm="0">
                                          <p:val>
                                            <p:strVal val="hidden"/>
                                          </p:val>
                                        </p:tav>
                                        <p:tav tm="50000">
                                          <p:val>
                                            <p:strVal val="visible"/>
                                          </p:val>
                                        </p:tav>
                                      </p:tavLst>
                                    </p:anim>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4"/>
          <p:cNvSpPr txBox="1">
            <a:spLocks noChangeArrowheads="1"/>
          </p:cNvSpPr>
          <p:nvPr/>
        </p:nvSpPr>
        <p:spPr bwMode="auto">
          <a:xfrm>
            <a:off x="26990" y="6359525"/>
            <a:ext cx="47783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000">
                <a:solidFill>
                  <a:srgbClr val="000000"/>
                </a:solidFill>
                <a:cs typeface="B Homa" panose="00000400000000000000" pitchFamily="2" charset="-78"/>
              </a:rPr>
              <a:t>22</a:t>
            </a:r>
            <a:endParaRPr lang="en-US" altLang="fa-IR" sz="2000">
              <a:solidFill>
                <a:srgbClr val="000000"/>
              </a:solidFill>
              <a:cs typeface="B Homa" panose="00000400000000000000" pitchFamily="2" charset="-78"/>
            </a:endParaRPr>
          </a:p>
        </p:txBody>
      </p:sp>
      <p:sp>
        <p:nvSpPr>
          <p:cNvPr id="3"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400" b="0">
                <a:solidFill>
                  <a:schemeClr val="tx1"/>
                </a:solidFill>
                <a:cs typeface="B Homa" panose="00000400000000000000" pitchFamily="2" charset="-78"/>
              </a:rPr>
              <a:t>کالیبراسیون (واسنجی </a:t>
            </a:r>
            <a:r>
              <a:rPr lang="fa-IR" altLang="fa-IR" sz="2000" b="0">
                <a:solidFill>
                  <a:schemeClr val="tx1"/>
                </a:solidFill>
                <a:cs typeface="B Homa" panose="00000400000000000000" pitchFamily="2" charset="-78"/>
              </a:rPr>
              <a:t>(</a:t>
            </a:r>
            <a:r>
              <a:rPr lang="en-US" altLang="fa-IR" sz="2000" b="0">
                <a:solidFill>
                  <a:schemeClr val="tx1"/>
                </a:solidFill>
                <a:cs typeface="B Homa" panose="00000400000000000000" pitchFamily="2" charset="-78"/>
              </a:rPr>
              <a:t>Calibration</a:t>
            </a:r>
            <a:r>
              <a:rPr lang="fa-IR" altLang="fa-IR" sz="2000" b="0">
                <a:solidFill>
                  <a:schemeClr val="tx1"/>
                </a:solidFill>
                <a:cs typeface="B Homa" panose="00000400000000000000" pitchFamily="2" charset="-78"/>
              </a:rPr>
              <a:t>)</a:t>
            </a:r>
            <a:r>
              <a:rPr lang="fa-IR" altLang="fa-IR" sz="2400" b="0">
                <a:solidFill>
                  <a:schemeClr val="tx1"/>
                </a:solidFill>
                <a:cs typeface="B Homa" panose="00000400000000000000" pitchFamily="2" charset="-78"/>
              </a:rPr>
              <a:t>) وسایل اندازه گیری</a:t>
            </a:r>
            <a:endParaRPr lang="en-US" altLang="fa-IR" sz="2400" b="0">
              <a:solidFill>
                <a:schemeClr val="tx1"/>
              </a:solidFill>
              <a:cs typeface="B Homa" panose="00000400000000000000" pitchFamily="2" charset="-78"/>
            </a:endParaRPr>
          </a:p>
        </p:txBody>
      </p:sp>
      <p:sp>
        <p:nvSpPr>
          <p:cNvPr id="4"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sp>
        <p:nvSpPr>
          <p:cNvPr id="6" name="Rectangle 6"/>
          <p:cNvSpPr>
            <a:spLocks noChangeArrowheads="1"/>
          </p:cNvSpPr>
          <p:nvPr/>
        </p:nvSpPr>
        <p:spPr bwMode="auto">
          <a:xfrm>
            <a:off x="4013200" y="1216027"/>
            <a:ext cx="4940300" cy="208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a:solidFill>
                  <a:srgbClr val="000000"/>
                </a:solidFill>
                <a:cs typeface="B Homa" panose="00000400000000000000" pitchFamily="2" charset="-78"/>
              </a:rPr>
              <a:t> کالیبراسیون به معنی مقایسه کار یک سیستم اندازه گیری با کار سیستم اندازه گیری دیگری که از درستی عملکرد و صحت آن چند برابر (حدود 4 برابر) بیشتر اطمینان داریم و تنظیم آن بر اساس استاندارد است.</a:t>
            </a:r>
            <a:endParaRPr lang="fa-IR" altLang="fa-IR" sz="2000" b="0">
              <a:solidFill>
                <a:srgbClr val="000000"/>
              </a:solidFill>
              <a:cs typeface="B Homa" panose="00000400000000000000" pitchFamily="2" charset="-78"/>
              <a:sym typeface="Symbol" panose="05050102010706020507" pitchFamily="18" charset="2"/>
            </a:endParaRPr>
          </a:p>
        </p:txBody>
      </p:sp>
      <p:sp>
        <p:nvSpPr>
          <p:cNvPr id="7" name="Rectangle 6"/>
          <p:cNvSpPr>
            <a:spLocks noChangeArrowheads="1"/>
          </p:cNvSpPr>
          <p:nvPr/>
        </p:nvSpPr>
        <p:spPr bwMode="auto">
          <a:xfrm>
            <a:off x="395288" y="4097341"/>
            <a:ext cx="8559800" cy="2084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buFont typeface="Courier New" panose="02070309020205020404" pitchFamily="49" charset="0"/>
              <a:buChar char="o"/>
            </a:pPr>
            <a:r>
              <a:rPr lang="fa-IR" altLang="fa-IR" sz="2000" b="0">
                <a:solidFill>
                  <a:srgbClr val="000000"/>
                </a:solidFill>
                <a:cs typeface="B Homa" panose="00000400000000000000" pitchFamily="2" charset="-78"/>
              </a:rPr>
              <a:t> مواردی که منجر به انجام عمل کالیبراسیون می گردد:</a:t>
            </a:r>
          </a:p>
          <a:p>
            <a:pPr algn="just" rtl="1" eaLnBrk="1" hangingPunct="1">
              <a:buFont typeface="Courier New" panose="02070309020205020404" pitchFamily="49" charset="0"/>
              <a:buChar char="o"/>
            </a:pPr>
            <a:endParaRPr lang="fa-IR" altLang="fa-IR" sz="2000" b="0">
              <a:solidFill>
                <a:srgbClr val="000000"/>
              </a:solidFill>
              <a:cs typeface="B Homa" panose="00000400000000000000" pitchFamily="2" charset="-78"/>
              <a:sym typeface="Symbol" panose="05050102010706020507" pitchFamily="18" charset="2"/>
            </a:endParaRPr>
          </a:p>
          <a:p>
            <a:pPr algn="just" rtl="1" eaLnBrk="1" hangingPunct="1">
              <a:lnSpc>
                <a:spcPct val="150000"/>
              </a:lnSpc>
            </a:pPr>
            <a:r>
              <a:rPr lang="fa-IR" altLang="fa-IR" sz="1800" b="0">
                <a:solidFill>
                  <a:srgbClr val="000000"/>
                </a:solidFill>
                <a:cs typeface="B Homa" panose="00000400000000000000" pitchFamily="2" charset="-78"/>
                <a:sym typeface="Symbol" panose="05050102010706020507" pitchFamily="18" charset="2"/>
              </a:rPr>
              <a:t>  1.  در فواصل زمانی ثابت (برحسب ساعت کارکرد دستگاه) که توسط کارخانه سازنده پیشنهاد شده است. </a:t>
            </a:r>
          </a:p>
          <a:p>
            <a:pPr algn="just" rtl="1" eaLnBrk="1" hangingPunct="1">
              <a:lnSpc>
                <a:spcPct val="150000"/>
              </a:lnSpc>
            </a:pPr>
            <a:r>
              <a:rPr lang="fa-IR" altLang="fa-IR" sz="1800" b="0">
                <a:solidFill>
                  <a:srgbClr val="000000"/>
                </a:solidFill>
                <a:cs typeface="B Homa" panose="00000400000000000000" pitchFamily="2" charset="-78"/>
                <a:sym typeface="Symbol" panose="05050102010706020507" pitchFamily="18" charset="2"/>
              </a:rPr>
              <a:t>  2. به هر علتی که دستگاه نیاز به تعمیر پیدا کرده باشد، لازم است پس از تعمیر دوباره کالیبره شود.</a:t>
            </a:r>
          </a:p>
          <a:p>
            <a:pPr algn="just" rtl="1" eaLnBrk="1" hangingPunct="1">
              <a:lnSpc>
                <a:spcPct val="150000"/>
              </a:lnSpc>
            </a:pPr>
            <a:r>
              <a:rPr lang="fa-IR" altLang="fa-IR" sz="1800" b="0">
                <a:solidFill>
                  <a:srgbClr val="000000"/>
                </a:solidFill>
                <a:cs typeface="B Homa" panose="00000400000000000000" pitchFamily="2" charset="-78"/>
                <a:sym typeface="Symbol" panose="05050102010706020507" pitchFamily="18" charset="2"/>
              </a:rPr>
              <a:t>  3. دستگاه پس از تولید در کارخانه و قبل از ارائه به بازار باید کالیبره شود.</a:t>
            </a:r>
          </a:p>
        </p:txBody>
      </p:sp>
      <p:pic>
        <p:nvPicPr>
          <p:cNvPr id="8" name="Picture 4" descr="http://www.tenaquip.com/shop/images/pages/eng/instrument-calibration.png"/>
          <p:cNvPicPr>
            <a:picLocks noChangeAspect="1" noChangeArrowheads="1"/>
          </p:cNvPicPr>
          <p:nvPr/>
        </p:nvPicPr>
        <p:blipFill>
          <a:blip r:embed="rId2">
            <a:extLst>
              <a:ext uri="{28A0092B-C50C-407E-A947-70E740481C1C}">
                <a14:useLocalDpi xmlns:a14="http://schemas.microsoft.com/office/drawing/2010/main" val="0"/>
              </a:ext>
            </a:extLst>
          </a:blip>
          <a:srcRect r="47186"/>
          <a:stretch>
            <a:fillRect/>
          </a:stretch>
        </p:blipFill>
        <p:spPr bwMode="auto">
          <a:xfrm>
            <a:off x="258763" y="1077915"/>
            <a:ext cx="3371850" cy="2344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6" descr="http://www.juneusa.com/wp-content/uploads/2012/01/ISO-calibration-instrument-calibration.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50" y="2709863"/>
            <a:ext cx="1371600" cy="1319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15251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457200" y="0"/>
            <a:ext cx="8229600" cy="618565"/>
          </a:xfrm>
          <a:prstGeom prst="rect">
            <a:avLst/>
          </a:prstGeom>
        </p:spPr>
        <p:txBody>
          <a:bodyPr/>
          <a:lstStyle>
            <a:lvl1pPr algn="l" defTabSz="914355"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fa-IR" altLang="fa-IR" sz="3600" b="1" dirty="0" smtClean="0">
                <a:solidFill>
                  <a:srgbClr val="C00000"/>
                </a:solidFill>
                <a:cs typeface="B Tabassom" panose="00000400000000000000" pitchFamily="2" charset="-78"/>
              </a:rPr>
              <a:t>معيارهای انتخاب دستگاه اندازه گيری</a:t>
            </a:r>
            <a:endParaRPr lang="en-US" altLang="fa-IR" sz="3600" b="1" dirty="0">
              <a:solidFill>
                <a:srgbClr val="C00000"/>
              </a:solidFill>
              <a:cs typeface="B Tabassom" panose="00000400000000000000" pitchFamily="2" charset="-78"/>
            </a:endParaRPr>
          </a:p>
        </p:txBody>
      </p:sp>
      <p:sp>
        <p:nvSpPr>
          <p:cNvPr id="3" name="Rectangle 3"/>
          <p:cNvSpPr txBox="1">
            <a:spLocks noChangeArrowheads="1"/>
          </p:cNvSpPr>
          <p:nvPr/>
        </p:nvSpPr>
        <p:spPr>
          <a:xfrm>
            <a:off x="457200" y="1219200"/>
            <a:ext cx="8229600" cy="5334000"/>
          </a:xfrm>
          <a:prstGeom prst="rect">
            <a:avLst/>
          </a:prstGeom>
        </p:spPr>
        <p:txBody>
          <a:bodyPr/>
          <a:lstStyle>
            <a:lvl1pPr marL="228588" indent="-228588" algn="r" defTabSz="914355"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66" indent="-228588" algn="r" defTabSz="914355"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44" indent="-228588" algn="r" defTabSz="914355"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20"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97"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474"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buFontTx/>
              <a:buAutoNum type="arabicPeriod"/>
            </a:pPr>
            <a:r>
              <a:rPr lang="fa-IR" altLang="fa-IR" b="1" smtClean="0">
                <a:cs typeface="B Lotus" panose="00000400000000000000" pitchFamily="2" charset="-78"/>
              </a:rPr>
              <a:t>تاچه حد اندازه گيری را نزديک به واقعيت انجام می دهد</a:t>
            </a:r>
          </a:p>
          <a:p>
            <a:pPr marL="609600" indent="-609600">
              <a:buFontTx/>
              <a:buAutoNum type="arabicPeriod"/>
            </a:pPr>
            <a:r>
              <a:rPr lang="fa-IR" altLang="fa-IR" b="1" smtClean="0">
                <a:cs typeface="B Lotus" panose="00000400000000000000" pitchFamily="2" charset="-78"/>
              </a:rPr>
              <a:t>آيا با تکرار اندازه گيری مقدار يکسانی را نشان می دهد</a:t>
            </a:r>
          </a:p>
          <a:p>
            <a:pPr marL="609600" indent="-609600">
              <a:buFontTx/>
              <a:buAutoNum type="arabicPeriod"/>
            </a:pPr>
            <a:r>
              <a:rPr lang="fa-IR" altLang="fa-IR" b="1" smtClean="0">
                <a:cs typeface="B Lotus" panose="00000400000000000000" pitchFamily="2" charset="-78"/>
              </a:rPr>
              <a:t>آيا شرايط اندازه گيری (فشار ، دما، رطوبت...) بر روی اندازه گيری اثر می گذارد (شرايط استاندارد)</a:t>
            </a:r>
          </a:p>
          <a:p>
            <a:pPr marL="609600" indent="-609600">
              <a:buFontTx/>
              <a:buAutoNum type="arabicPeriod"/>
            </a:pPr>
            <a:r>
              <a:rPr lang="fa-IR" altLang="fa-IR" b="1" smtClean="0">
                <a:cs typeface="B Lotus" panose="00000400000000000000" pitchFamily="2" charset="-78"/>
              </a:rPr>
              <a:t>آيا ويژگيهای اپراتور در اندازه گيری دخيل است</a:t>
            </a:r>
          </a:p>
          <a:p>
            <a:pPr marL="609600" indent="-609600">
              <a:buFontTx/>
              <a:buAutoNum type="arabicPeriod"/>
            </a:pPr>
            <a:r>
              <a:rPr lang="fa-IR" altLang="fa-IR" b="1" smtClean="0">
                <a:cs typeface="B Lotus" panose="00000400000000000000" pitchFamily="2" charset="-78"/>
              </a:rPr>
              <a:t>آيا مقدار اندازه گيری شده در طول ساليان ثابت می ماند (کاليبراسيون)</a:t>
            </a:r>
          </a:p>
          <a:p>
            <a:pPr marL="609600" indent="-609600">
              <a:buFontTx/>
              <a:buAutoNum type="arabicPeriod"/>
            </a:pPr>
            <a:r>
              <a:rPr lang="fa-IR" altLang="fa-IR" b="1" smtClean="0">
                <a:solidFill>
                  <a:srgbClr val="FF3300"/>
                </a:solidFill>
                <a:cs typeface="B Lotus" panose="00000400000000000000" pitchFamily="2" charset="-78"/>
              </a:rPr>
              <a:t>آيا محدوده اندازه گيری دستگاه مناسب انتخاب شده است</a:t>
            </a:r>
          </a:p>
          <a:p>
            <a:pPr marL="609600" indent="-609600">
              <a:buFontTx/>
              <a:buAutoNum type="arabicPeriod"/>
            </a:pPr>
            <a:r>
              <a:rPr lang="fa-IR" altLang="fa-IR" b="1" smtClean="0">
                <a:cs typeface="B Lotus" panose="00000400000000000000" pitchFamily="2" charset="-78"/>
              </a:rPr>
              <a:t>سرعت عکس العمل دستگاه در مقابل مقادير متغيير چگونه است</a:t>
            </a:r>
            <a:endParaRPr lang="en-US" altLang="fa-IR" b="1" dirty="0">
              <a:cs typeface="B Lotus" panose="00000400000000000000" pitchFamily="2" charset="-78"/>
            </a:endParaRPr>
          </a:p>
        </p:txBody>
      </p:sp>
    </p:spTree>
    <p:extLst>
      <p:ext uri="{BB962C8B-B14F-4D97-AF65-F5344CB8AC3E}">
        <p14:creationId xmlns:p14="http://schemas.microsoft.com/office/powerpoint/2010/main" val="116939514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4"/>
          <p:cNvSpPr txBox="1">
            <a:spLocks noChangeArrowheads="1"/>
          </p:cNvSpPr>
          <p:nvPr/>
        </p:nvSpPr>
        <p:spPr bwMode="auto">
          <a:xfrm>
            <a:off x="26990" y="6359525"/>
            <a:ext cx="47783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000">
                <a:solidFill>
                  <a:srgbClr val="000000"/>
                </a:solidFill>
                <a:cs typeface="B Homa" panose="00000400000000000000" pitchFamily="2" charset="-78"/>
              </a:rPr>
              <a:t>23</a:t>
            </a:r>
            <a:endParaRPr lang="en-US" altLang="fa-IR" sz="2000">
              <a:solidFill>
                <a:srgbClr val="000000"/>
              </a:solidFill>
              <a:cs typeface="B Homa" panose="00000400000000000000" pitchFamily="2" charset="-78"/>
            </a:endParaRPr>
          </a:p>
        </p:txBody>
      </p:sp>
      <p:sp>
        <p:nvSpPr>
          <p:cNvPr id="3"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r>
              <a:rPr lang="fa-IR" altLang="fa-IR" sz="2400" b="0" dirty="0">
                <a:solidFill>
                  <a:schemeClr val="tx1"/>
                </a:solidFill>
                <a:cs typeface="B Homa" panose="00000400000000000000" pitchFamily="2" charset="-78"/>
              </a:rPr>
              <a:t>مشخصه های وسایل اندازه گیری (</a:t>
            </a:r>
            <a:r>
              <a:rPr lang="en-US" altLang="fa-IR" sz="2000" b="0" dirty="0">
                <a:solidFill>
                  <a:schemeClr val="tx1"/>
                </a:solidFill>
                <a:cs typeface="B Homa" panose="00000400000000000000" pitchFamily="2" charset="-78"/>
              </a:rPr>
              <a:t>Instrument characteristics</a:t>
            </a:r>
            <a:r>
              <a:rPr lang="fa-IR" altLang="fa-IR" sz="2400" b="0" dirty="0">
                <a:solidFill>
                  <a:schemeClr val="tx1"/>
                </a:solidFill>
                <a:cs typeface="B Homa" panose="00000400000000000000" pitchFamily="2" charset="-78"/>
              </a:rPr>
              <a:t>)</a:t>
            </a:r>
            <a:endParaRPr lang="en-US" altLang="fa-IR" sz="2400" b="0" dirty="0">
              <a:solidFill>
                <a:schemeClr val="tx1"/>
              </a:solidFill>
              <a:cs typeface="B Homa" panose="00000400000000000000" pitchFamily="2" charset="-78"/>
            </a:endParaRPr>
          </a:p>
        </p:txBody>
      </p:sp>
      <p:sp>
        <p:nvSpPr>
          <p:cNvPr id="4"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sp>
        <p:nvSpPr>
          <p:cNvPr id="6" name="Rectangle 6"/>
          <p:cNvSpPr>
            <a:spLocks noChangeArrowheads="1"/>
          </p:cNvSpPr>
          <p:nvPr/>
        </p:nvSpPr>
        <p:spPr bwMode="auto">
          <a:xfrm>
            <a:off x="831850" y="1393828"/>
            <a:ext cx="82438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dirty="0">
                <a:solidFill>
                  <a:srgbClr val="000000"/>
                </a:solidFill>
                <a:cs typeface="B Homa" panose="00000400000000000000" pitchFamily="2" charset="-78"/>
              </a:rPr>
              <a:t> مشخصه های </a:t>
            </a:r>
            <a:r>
              <a:rPr lang="fa-IR" altLang="fa-IR" sz="2000" b="0" dirty="0">
                <a:solidFill>
                  <a:srgbClr val="FF0000"/>
                </a:solidFill>
                <a:cs typeface="B Homa" panose="00000400000000000000" pitchFamily="2" charset="-78"/>
              </a:rPr>
              <a:t>استاتیکی</a:t>
            </a:r>
            <a:r>
              <a:rPr lang="fa-IR" altLang="fa-IR" sz="2000" b="0" dirty="0">
                <a:solidFill>
                  <a:srgbClr val="000000"/>
                </a:solidFill>
                <a:cs typeface="B Homa" panose="00000400000000000000" pitchFamily="2" charset="-78"/>
              </a:rPr>
              <a:t>                (</a:t>
            </a:r>
            <a:r>
              <a:rPr lang="en-US" altLang="fa-IR" sz="1800" b="0" dirty="0">
                <a:solidFill>
                  <a:srgbClr val="000000"/>
                </a:solidFill>
                <a:cs typeface="B Homa" panose="00000400000000000000" pitchFamily="2" charset="-78"/>
              </a:rPr>
              <a:t>Static characteristics (Inherent characteristics)</a:t>
            </a:r>
            <a:r>
              <a:rPr lang="fa-IR" altLang="fa-IR" sz="2000" b="0" dirty="0">
                <a:solidFill>
                  <a:srgbClr val="000000"/>
                </a:solidFill>
                <a:cs typeface="B Homa" panose="00000400000000000000" pitchFamily="2" charset="-78"/>
              </a:rPr>
              <a:t>)</a:t>
            </a:r>
            <a:endParaRPr lang="fa-IR" altLang="fa-IR" sz="2000" b="0" dirty="0">
              <a:solidFill>
                <a:srgbClr val="000000"/>
              </a:solidFill>
              <a:cs typeface="B Homa" panose="00000400000000000000" pitchFamily="2" charset="-78"/>
              <a:sym typeface="Symbol" panose="05050102010706020507" pitchFamily="18" charset="2"/>
            </a:endParaRPr>
          </a:p>
        </p:txBody>
      </p:sp>
      <p:sp>
        <p:nvSpPr>
          <p:cNvPr id="7" name="Rectangle 7"/>
          <p:cNvSpPr>
            <a:spLocks noChangeArrowheads="1"/>
          </p:cNvSpPr>
          <p:nvPr/>
        </p:nvSpPr>
        <p:spPr bwMode="auto">
          <a:xfrm>
            <a:off x="820741" y="3278191"/>
            <a:ext cx="82438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a:solidFill>
                  <a:srgbClr val="000000"/>
                </a:solidFill>
                <a:cs typeface="B Homa" panose="00000400000000000000" pitchFamily="2" charset="-78"/>
              </a:rPr>
              <a:t> مشخصه های </a:t>
            </a:r>
            <a:r>
              <a:rPr lang="fa-IR" altLang="fa-IR" sz="2000" b="0">
                <a:solidFill>
                  <a:srgbClr val="FF0000"/>
                </a:solidFill>
                <a:cs typeface="B Homa" panose="00000400000000000000" pitchFamily="2" charset="-78"/>
              </a:rPr>
              <a:t>دینامیکی</a:t>
            </a:r>
            <a:r>
              <a:rPr lang="fa-IR" altLang="fa-IR" sz="2000" b="0">
                <a:solidFill>
                  <a:srgbClr val="000000"/>
                </a:solidFill>
                <a:cs typeface="B Homa" panose="00000400000000000000" pitchFamily="2" charset="-78"/>
              </a:rPr>
              <a:t>           (</a:t>
            </a:r>
            <a:r>
              <a:rPr lang="en-US" altLang="fa-IR" sz="1800" b="0">
                <a:solidFill>
                  <a:srgbClr val="000000"/>
                </a:solidFill>
                <a:cs typeface="B Homa" panose="00000400000000000000" pitchFamily="2" charset="-78"/>
              </a:rPr>
              <a:t>Dynamic characteristics (Installed characteristics)</a:t>
            </a:r>
            <a:r>
              <a:rPr lang="fa-IR" altLang="fa-IR" sz="2000" b="0">
                <a:solidFill>
                  <a:srgbClr val="000000"/>
                </a:solidFill>
                <a:cs typeface="B Homa" panose="00000400000000000000" pitchFamily="2" charset="-78"/>
              </a:rPr>
              <a:t>)</a:t>
            </a:r>
            <a:endParaRPr lang="fa-IR" altLang="fa-IR" sz="2000" b="0">
              <a:solidFill>
                <a:srgbClr val="000000"/>
              </a:solidFill>
              <a:cs typeface="B Homa" panose="00000400000000000000" pitchFamily="2" charset="-78"/>
              <a:sym typeface="Symbol" panose="05050102010706020507" pitchFamily="18" charset="2"/>
            </a:endParaRPr>
          </a:p>
        </p:txBody>
      </p:sp>
      <p:sp>
        <p:nvSpPr>
          <p:cNvPr id="8" name="Rectangle 6"/>
          <p:cNvSpPr>
            <a:spLocks noChangeArrowheads="1"/>
          </p:cNvSpPr>
          <p:nvPr/>
        </p:nvSpPr>
        <p:spPr bwMode="auto">
          <a:xfrm>
            <a:off x="136527" y="2036763"/>
            <a:ext cx="8734425" cy="69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pPr>
            <a:r>
              <a:rPr lang="fa-IR" altLang="fa-IR" sz="1800" b="0">
                <a:solidFill>
                  <a:srgbClr val="000000"/>
                </a:solidFill>
                <a:cs typeface="B Homa" panose="00000400000000000000" pitchFamily="2" charset="-78"/>
              </a:rPr>
              <a:t> مشخصه هایی از ابزار اندازه گیری هستند که مرتبط با کارکرد ابزار در وضعیت پایدار (</a:t>
            </a:r>
            <a:r>
              <a:rPr lang="en-US" altLang="fa-IR" sz="1800" b="0">
                <a:solidFill>
                  <a:srgbClr val="000000"/>
                </a:solidFill>
                <a:cs typeface="B Homa" panose="00000400000000000000" pitchFamily="2" charset="-78"/>
              </a:rPr>
              <a:t>Steady-State</a:t>
            </a:r>
            <a:r>
              <a:rPr lang="fa-IR" altLang="fa-IR" sz="1800" b="0">
                <a:solidFill>
                  <a:srgbClr val="000000"/>
                </a:solidFill>
                <a:cs typeface="B Homa" panose="00000400000000000000" pitchFamily="2" charset="-78"/>
              </a:rPr>
              <a:t>) است.</a:t>
            </a:r>
            <a:endParaRPr lang="fa-IR" altLang="fa-IR" sz="1800" b="0">
              <a:solidFill>
                <a:srgbClr val="000000"/>
              </a:solidFill>
              <a:cs typeface="B Homa" panose="00000400000000000000" pitchFamily="2" charset="-78"/>
              <a:sym typeface="Symbol" panose="05050102010706020507" pitchFamily="18" charset="2"/>
            </a:endParaRPr>
          </a:p>
        </p:txBody>
      </p:sp>
      <p:sp>
        <p:nvSpPr>
          <p:cNvPr id="9" name="Rectangle 6"/>
          <p:cNvSpPr>
            <a:spLocks noChangeArrowheads="1"/>
          </p:cNvSpPr>
          <p:nvPr/>
        </p:nvSpPr>
        <p:spPr bwMode="auto">
          <a:xfrm>
            <a:off x="138115" y="4032252"/>
            <a:ext cx="8734425" cy="152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pPr>
            <a:r>
              <a:rPr lang="fa-IR" altLang="fa-IR" sz="1800" b="0">
                <a:solidFill>
                  <a:srgbClr val="000000"/>
                </a:solidFill>
                <a:cs typeface="B Homa" panose="00000400000000000000" pitchFamily="2" charset="-78"/>
              </a:rPr>
              <a:t>مشخصه های دینامیکی، توصیف کننده ی رفتار وسیله ی اندازه گیری در پاسخ به تغییرات زمانی کمیت مورد اندازه گیری هستند. هنگامی که یک کمیت مورد اندازه گیری با گذشت زمان تغییر می کند، باید وسیله ی اندازه گیری قادر باشد در مدت زمان کوتاه تری نسبت به آن واکنش نشان داده و خروجی درستی ارائه نماید.</a:t>
            </a:r>
            <a:endParaRPr lang="fa-IR" altLang="fa-IR" sz="1800" b="0">
              <a:solidFill>
                <a:srgbClr val="000000"/>
              </a:solidFill>
              <a:cs typeface="B Homa" panose="00000400000000000000" pitchFamily="2" charset="-78"/>
              <a:sym typeface="Symbol" panose="05050102010706020507" pitchFamily="18" charset="2"/>
            </a:endParaRPr>
          </a:p>
        </p:txBody>
      </p:sp>
    </p:spTree>
    <p:extLst>
      <p:ext uri="{BB962C8B-B14F-4D97-AF65-F5344CB8AC3E}">
        <p14:creationId xmlns:p14="http://schemas.microsoft.com/office/powerpoint/2010/main" val="111895784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r>
              <a:rPr lang="fa-IR" altLang="fa-IR" sz="2400" b="0" dirty="0">
                <a:solidFill>
                  <a:schemeClr val="tx1"/>
                </a:solidFill>
                <a:cs typeface="B Homa" panose="00000400000000000000" pitchFamily="2" charset="-78"/>
              </a:rPr>
              <a:t>مشخصه های استاتیکی</a:t>
            </a:r>
            <a:endParaRPr lang="en-US" altLang="fa-IR" sz="2400" b="0" dirty="0">
              <a:solidFill>
                <a:schemeClr val="tx1"/>
              </a:solidFill>
              <a:cs typeface="B Homa" panose="00000400000000000000" pitchFamily="2" charset="-78"/>
            </a:endParaRPr>
          </a:p>
        </p:txBody>
      </p:sp>
      <p:sp>
        <p:nvSpPr>
          <p:cNvPr id="3"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sp>
        <p:nvSpPr>
          <p:cNvPr id="5" name="Rectangle 5"/>
          <p:cNvSpPr>
            <a:spLocks noChangeArrowheads="1"/>
          </p:cNvSpPr>
          <p:nvPr/>
        </p:nvSpPr>
        <p:spPr bwMode="auto">
          <a:xfrm>
            <a:off x="627017" y="1095378"/>
            <a:ext cx="8032799" cy="5032375"/>
          </a:xfrm>
          <a:prstGeom prst="rect">
            <a:avLst/>
          </a:prstGeom>
          <a:noFill/>
          <a:ln w="9525">
            <a:noFill/>
            <a:miter lim="800000"/>
            <a:headEnd/>
            <a:tailEnd/>
          </a:ln>
          <a:effectLst/>
        </p:spPr>
        <p:txBody>
          <a:bodyPr/>
          <a:lstStyle/>
          <a:p>
            <a:pPr lvl="0">
              <a:lnSpc>
                <a:spcPct val="150000"/>
              </a:lnSpc>
            </a:pPr>
            <a:r>
              <a:rPr lang="fa-IR" sz="2000" kern="0" dirty="0" smtClean="0">
                <a:solidFill>
                  <a:sysClr val="windowText" lastClr="000000"/>
                </a:solidFill>
                <a:latin typeface="Arial" charset="0"/>
                <a:cs typeface="B Homa" pitchFamily="2" charset="-78"/>
              </a:rPr>
              <a:t>1. </a:t>
            </a:r>
            <a:r>
              <a:rPr lang="fa-IR" sz="2000" kern="0" dirty="0">
                <a:solidFill>
                  <a:sysClr val="windowText" lastClr="000000"/>
                </a:solidFill>
                <a:latin typeface="Arial" charset="0"/>
                <a:cs typeface="B Homa" pitchFamily="2" charset="-78"/>
              </a:rPr>
              <a:t>صحت (</a:t>
            </a:r>
            <a:r>
              <a:rPr lang="en-US" kern="0" dirty="0">
                <a:solidFill>
                  <a:sysClr val="windowText" lastClr="000000"/>
                </a:solidFill>
                <a:latin typeface="Arial" charset="0"/>
                <a:cs typeface="B Homa" pitchFamily="2" charset="-78"/>
              </a:rPr>
              <a:t>Accuracy</a:t>
            </a:r>
            <a:r>
              <a:rPr lang="fa-IR" sz="2000" kern="0" dirty="0" smtClean="0">
                <a:solidFill>
                  <a:sysClr val="windowText" lastClr="000000"/>
                </a:solidFill>
                <a:latin typeface="Arial" charset="0"/>
                <a:cs typeface="B Homa" pitchFamily="2" charset="-78"/>
              </a:rPr>
              <a:t>)</a:t>
            </a:r>
            <a:r>
              <a:rPr lang="fa-IR" b="1" dirty="0">
                <a:solidFill>
                  <a:prstClr val="black"/>
                </a:solidFill>
                <a:latin typeface="Perpetua"/>
                <a:cs typeface="B Nazanin" pitchFamily="2" charset="-78"/>
              </a:rPr>
              <a:t> {</a:t>
            </a:r>
            <a:r>
              <a:rPr lang="en-US" b="1" dirty="0">
                <a:solidFill>
                  <a:prstClr val="black"/>
                </a:solidFill>
                <a:latin typeface="Perpetua"/>
                <a:cs typeface="B Nazanin" pitchFamily="2" charset="-78"/>
              </a:rPr>
              <a:t>measurement uncertainty</a:t>
            </a:r>
            <a:r>
              <a:rPr lang="fa-IR" b="1" dirty="0">
                <a:solidFill>
                  <a:prstClr val="black"/>
                </a:solidFill>
                <a:latin typeface="Perpetua"/>
                <a:cs typeface="B Nazanin" pitchFamily="2" charset="-78"/>
              </a:rPr>
              <a:t> عدم قطعیت در اندازه گیری}</a:t>
            </a:r>
          </a:p>
          <a:p>
            <a:pPr marL="342892" indent="-342892" algn="just">
              <a:spcBef>
                <a:spcPct val="20000"/>
              </a:spcBef>
              <a:buClr>
                <a:srgbClr val="FFFFCC"/>
              </a:buClr>
              <a:buSzPct val="60000"/>
              <a:defRPr/>
            </a:pPr>
            <a:r>
              <a:rPr lang="fa-IR" sz="2000" kern="0" dirty="0" smtClean="0">
                <a:solidFill>
                  <a:sysClr val="windowText" lastClr="000000"/>
                </a:solidFill>
                <a:latin typeface="Arial" charset="0"/>
                <a:cs typeface="B Homa" pitchFamily="2" charset="-78"/>
              </a:rPr>
              <a:t>2</a:t>
            </a:r>
            <a:r>
              <a:rPr lang="fa-IR" sz="2000" kern="0" dirty="0">
                <a:solidFill>
                  <a:sysClr val="windowText" lastClr="000000"/>
                </a:solidFill>
                <a:latin typeface="Arial" charset="0"/>
                <a:cs typeface="B Homa" pitchFamily="2" charset="-78"/>
              </a:rPr>
              <a:t>. تولرانس (</a:t>
            </a:r>
            <a:r>
              <a:rPr lang="en-US" kern="0" dirty="0">
                <a:solidFill>
                  <a:sysClr val="windowText" lastClr="000000"/>
                </a:solidFill>
                <a:latin typeface="Arial" charset="0"/>
                <a:cs typeface="B Homa" pitchFamily="2" charset="-78"/>
              </a:rPr>
              <a:t>Tolerance</a:t>
            </a:r>
            <a:r>
              <a:rPr lang="fa-IR" sz="2000" kern="0" dirty="0">
                <a:solidFill>
                  <a:sysClr val="windowText" lastClr="000000"/>
                </a:solidFill>
                <a:latin typeface="Arial" charset="0"/>
                <a:cs typeface="B Homa" pitchFamily="2" charset="-78"/>
              </a:rPr>
              <a:t>)</a:t>
            </a:r>
            <a:endParaRPr lang="en-US" sz="2000" kern="0" dirty="0">
              <a:solidFill>
                <a:sysClr val="windowText" lastClr="000000"/>
              </a:solidFill>
              <a:latin typeface="Arial" charset="0"/>
              <a:cs typeface="B Homa" pitchFamily="2" charset="-78"/>
            </a:endParaRPr>
          </a:p>
          <a:p>
            <a:pPr marL="342892" indent="-342892" algn="just">
              <a:spcBef>
                <a:spcPct val="20000"/>
              </a:spcBef>
              <a:buClr>
                <a:srgbClr val="FFFFCC"/>
              </a:buClr>
              <a:buSzPct val="60000"/>
              <a:defRPr/>
            </a:pPr>
            <a:r>
              <a:rPr lang="fa-IR" sz="2000" kern="0" dirty="0">
                <a:solidFill>
                  <a:sysClr val="windowText" lastClr="000000"/>
                </a:solidFill>
                <a:latin typeface="Arial" charset="0"/>
                <a:cs typeface="B Homa" pitchFamily="2" charset="-78"/>
              </a:rPr>
              <a:t>3. محدوده و گستره (</a:t>
            </a:r>
            <a:r>
              <a:rPr lang="en-US" kern="0" dirty="0">
                <a:solidFill>
                  <a:sysClr val="windowText" lastClr="000000"/>
                </a:solidFill>
                <a:latin typeface="Arial" charset="0"/>
                <a:cs typeface="B Homa" pitchFamily="2" charset="-78"/>
              </a:rPr>
              <a:t>Range and Span</a:t>
            </a:r>
            <a:r>
              <a:rPr lang="fa-IR" sz="2000" kern="0" dirty="0">
                <a:solidFill>
                  <a:sysClr val="windowText" lastClr="000000"/>
                </a:solidFill>
                <a:latin typeface="Arial" charset="0"/>
                <a:cs typeface="B Homa" pitchFamily="2" charset="-78"/>
              </a:rPr>
              <a:t>)</a:t>
            </a:r>
            <a:endParaRPr lang="en-US" sz="2000" kern="0" dirty="0">
              <a:solidFill>
                <a:sysClr val="windowText" lastClr="000000"/>
              </a:solidFill>
              <a:latin typeface="Arial" charset="0"/>
              <a:cs typeface="B Homa" pitchFamily="2" charset="-78"/>
            </a:endParaRPr>
          </a:p>
          <a:p>
            <a:pPr marL="342892" indent="-342892" algn="just">
              <a:spcBef>
                <a:spcPct val="20000"/>
              </a:spcBef>
              <a:buClr>
                <a:srgbClr val="FFFFCC"/>
              </a:buClr>
              <a:buSzPct val="60000"/>
              <a:defRPr/>
            </a:pPr>
            <a:r>
              <a:rPr lang="fa-IR" sz="2000" kern="0" dirty="0">
                <a:solidFill>
                  <a:sysClr val="windowText" lastClr="000000"/>
                </a:solidFill>
                <a:latin typeface="Arial" charset="0"/>
                <a:cs typeface="B Homa" pitchFamily="2" charset="-78"/>
              </a:rPr>
              <a:t>4. بایاس (</a:t>
            </a:r>
            <a:r>
              <a:rPr lang="en-US" kern="0" dirty="0">
                <a:solidFill>
                  <a:sysClr val="windowText" lastClr="000000"/>
                </a:solidFill>
                <a:latin typeface="Arial" charset="0"/>
                <a:cs typeface="B Homa" pitchFamily="2" charset="-78"/>
              </a:rPr>
              <a:t>Bias</a:t>
            </a:r>
            <a:r>
              <a:rPr lang="fa-IR" sz="2000" kern="0" dirty="0">
                <a:solidFill>
                  <a:sysClr val="windowText" lastClr="000000"/>
                </a:solidFill>
                <a:latin typeface="Arial" charset="0"/>
                <a:cs typeface="B Homa" pitchFamily="2" charset="-78"/>
              </a:rPr>
              <a:t>)</a:t>
            </a:r>
            <a:endParaRPr lang="en-US" sz="2000" kern="0" dirty="0">
              <a:solidFill>
                <a:sysClr val="windowText" lastClr="000000"/>
              </a:solidFill>
              <a:latin typeface="Arial" charset="0"/>
              <a:cs typeface="B Homa" pitchFamily="2" charset="-78"/>
            </a:endParaRPr>
          </a:p>
          <a:p>
            <a:pPr marL="342892" indent="-342892" algn="just">
              <a:spcBef>
                <a:spcPct val="20000"/>
              </a:spcBef>
              <a:buClr>
                <a:srgbClr val="FFFFCC"/>
              </a:buClr>
              <a:buSzPct val="60000"/>
              <a:defRPr/>
            </a:pPr>
            <a:r>
              <a:rPr lang="fa-IR" sz="2000" kern="0" dirty="0">
                <a:solidFill>
                  <a:sysClr val="windowText" lastClr="000000"/>
                </a:solidFill>
                <a:latin typeface="Arial" charset="0"/>
                <a:cs typeface="B Homa" pitchFamily="2" charset="-78"/>
              </a:rPr>
              <a:t>5. خطی بودن (</a:t>
            </a:r>
            <a:r>
              <a:rPr lang="en-US" kern="0" dirty="0">
                <a:solidFill>
                  <a:sysClr val="windowText" lastClr="000000"/>
                </a:solidFill>
                <a:latin typeface="Arial" charset="0"/>
                <a:cs typeface="B Homa" pitchFamily="2" charset="-78"/>
              </a:rPr>
              <a:t>Linearity</a:t>
            </a:r>
            <a:r>
              <a:rPr lang="fa-IR" sz="2000" kern="0" dirty="0">
                <a:solidFill>
                  <a:sysClr val="windowText" lastClr="000000"/>
                </a:solidFill>
                <a:latin typeface="Arial" charset="0"/>
                <a:cs typeface="B Homa" pitchFamily="2" charset="-78"/>
              </a:rPr>
              <a:t>)</a:t>
            </a:r>
            <a:endParaRPr lang="en-US" sz="2000" kern="0" dirty="0">
              <a:solidFill>
                <a:sysClr val="windowText" lastClr="000000"/>
              </a:solidFill>
              <a:latin typeface="Arial" charset="0"/>
              <a:cs typeface="B Homa" pitchFamily="2" charset="-78"/>
            </a:endParaRPr>
          </a:p>
          <a:p>
            <a:pPr marL="342892" indent="-342892" algn="just">
              <a:spcBef>
                <a:spcPct val="20000"/>
              </a:spcBef>
              <a:buClr>
                <a:srgbClr val="FFFFCC"/>
              </a:buClr>
              <a:buSzPct val="60000"/>
              <a:defRPr/>
            </a:pPr>
            <a:r>
              <a:rPr lang="fa-IR" sz="2000" kern="0" dirty="0">
                <a:solidFill>
                  <a:sysClr val="windowText" lastClr="000000"/>
                </a:solidFill>
                <a:latin typeface="Arial" charset="0"/>
                <a:cs typeface="B Homa" pitchFamily="2" charset="-78"/>
              </a:rPr>
              <a:t>6. حساسیت (</a:t>
            </a:r>
            <a:r>
              <a:rPr lang="en-US" kern="0" dirty="0">
                <a:solidFill>
                  <a:sysClr val="windowText" lastClr="000000"/>
                </a:solidFill>
                <a:latin typeface="Arial" charset="0"/>
                <a:cs typeface="B Homa" pitchFamily="2" charset="-78"/>
              </a:rPr>
              <a:t>Sensitivity</a:t>
            </a:r>
            <a:r>
              <a:rPr lang="fa-IR" sz="2000" kern="0" dirty="0">
                <a:solidFill>
                  <a:sysClr val="windowText" lastClr="000000"/>
                </a:solidFill>
                <a:latin typeface="Arial" charset="0"/>
                <a:cs typeface="B Homa" pitchFamily="2" charset="-78"/>
              </a:rPr>
              <a:t>)</a:t>
            </a:r>
          </a:p>
          <a:p>
            <a:pPr marL="342892" indent="-342892" algn="just">
              <a:spcBef>
                <a:spcPct val="20000"/>
              </a:spcBef>
              <a:buClr>
                <a:srgbClr val="FFFFCC"/>
              </a:buClr>
              <a:buSzPct val="60000"/>
              <a:defRPr/>
            </a:pPr>
            <a:r>
              <a:rPr lang="fa-IR" sz="2000" kern="0" dirty="0">
                <a:solidFill>
                  <a:sysClr val="windowText" lastClr="000000"/>
                </a:solidFill>
                <a:latin typeface="Arial" charset="0"/>
                <a:cs typeface="B Homa" pitchFamily="2" charset="-78"/>
              </a:rPr>
              <a:t>7. آثار محیطی (</a:t>
            </a:r>
            <a:r>
              <a:rPr lang="en-US" kern="0" dirty="0">
                <a:solidFill>
                  <a:sysClr val="windowText" lastClr="000000"/>
                </a:solidFill>
                <a:latin typeface="Arial" charset="0"/>
                <a:cs typeface="B Homa" pitchFamily="2" charset="-78"/>
              </a:rPr>
              <a:t>Environmental effects</a:t>
            </a:r>
            <a:r>
              <a:rPr lang="fa-IR" sz="2000" kern="0" dirty="0">
                <a:solidFill>
                  <a:sysClr val="windowText" lastClr="000000"/>
                </a:solidFill>
                <a:latin typeface="Arial" charset="0"/>
                <a:cs typeface="B Homa" pitchFamily="2" charset="-78"/>
              </a:rPr>
              <a:t>)</a:t>
            </a:r>
            <a:endParaRPr lang="en-US" sz="2000" kern="0" dirty="0">
              <a:solidFill>
                <a:sysClr val="windowText" lastClr="000000"/>
              </a:solidFill>
              <a:latin typeface="Arial" charset="0"/>
              <a:cs typeface="B Homa" pitchFamily="2" charset="-78"/>
            </a:endParaRPr>
          </a:p>
          <a:p>
            <a:pPr marL="342892" indent="-342892" algn="just">
              <a:spcBef>
                <a:spcPct val="20000"/>
              </a:spcBef>
              <a:buClr>
                <a:srgbClr val="FFFFCC"/>
              </a:buClr>
              <a:buSzPct val="60000"/>
              <a:defRPr/>
            </a:pPr>
            <a:r>
              <a:rPr lang="fa-IR" sz="2000" kern="0" dirty="0">
                <a:solidFill>
                  <a:sysClr val="windowText" lastClr="000000"/>
                </a:solidFill>
                <a:latin typeface="Arial" charset="0"/>
                <a:cs typeface="B Homa" pitchFamily="2" charset="-78"/>
              </a:rPr>
              <a:t>8. پسماند (</a:t>
            </a:r>
            <a:r>
              <a:rPr lang="en-US" kern="0" dirty="0">
                <a:solidFill>
                  <a:sysClr val="windowText" lastClr="000000"/>
                </a:solidFill>
                <a:latin typeface="Arial" charset="0"/>
                <a:cs typeface="B Homa" pitchFamily="2" charset="-78"/>
              </a:rPr>
              <a:t>Hysteresis</a:t>
            </a:r>
            <a:r>
              <a:rPr lang="fa-IR" sz="2000" kern="0" dirty="0">
                <a:solidFill>
                  <a:sysClr val="windowText" lastClr="000000"/>
                </a:solidFill>
                <a:latin typeface="Arial" charset="0"/>
                <a:cs typeface="B Homa" pitchFamily="2" charset="-78"/>
              </a:rPr>
              <a:t>)</a:t>
            </a:r>
            <a:endParaRPr lang="en-US" sz="2000" kern="0" dirty="0">
              <a:solidFill>
                <a:sysClr val="windowText" lastClr="000000"/>
              </a:solidFill>
              <a:latin typeface="Arial" charset="0"/>
              <a:cs typeface="B Homa" pitchFamily="2" charset="-78"/>
            </a:endParaRPr>
          </a:p>
          <a:p>
            <a:pPr marL="342892" indent="-342892" algn="just">
              <a:spcBef>
                <a:spcPct val="20000"/>
              </a:spcBef>
              <a:buClr>
                <a:srgbClr val="FFFFCC"/>
              </a:buClr>
              <a:buSzPct val="60000"/>
              <a:defRPr/>
            </a:pPr>
            <a:r>
              <a:rPr lang="fa-IR" sz="2000" kern="0" dirty="0">
                <a:solidFill>
                  <a:sysClr val="windowText" lastClr="000000"/>
                </a:solidFill>
                <a:latin typeface="Arial" charset="0"/>
                <a:cs typeface="B Homa" pitchFamily="2" charset="-78"/>
              </a:rPr>
              <a:t>9. ناحیه ی مرده (</a:t>
            </a:r>
            <a:r>
              <a:rPr lang="en-US" kern="0" dirty="0">
                <a:solidFill>
                  <a:sysClr val="windowText" lastClr="000000"/>
                </a:solidFill>
                <a:latin typeface="Arial" charset="0"/>
                <a:cs typeface="B Homa" pitchFamily="2" charset="-78"/>
              </a:rPr>
              <a:t>Dead Space</a:t>
            </a:r>
            <a:r>
              <a:rPr lang="fa-IR" sz="2000" kern="0" dirty="0">
                <a:solidFill>
                  <a:sysClr val="windowText" lastClr="000000"/>
                </a:solidFill>
                <a:latin typeface="Arial" charset="0"/>
                <a:cs typeface="B Homa" pitchFamily="2" charset="-78"/>
              </a:rPr>
              <a:t>)</a:t>
            </a:r>
            <a:endParaRPr lang="en-US" sz="2000" kern="0" dirty="0">
              <a:solidFill>
                <a:sysClr val="windowText" lastClr="000000"/>
              </a:solidFill>
              <a:latin typeface="Arial" charset="0"/>
              <a:cs typeface="B Homa" pitchFamily="2" charset="-78"/>
            </a:endParaRPr>
          </a:p>
          <a:p>
            <a:pPr marL="342892" indent="-342892" algn="just">
              <a:spcBef>
                <a:spcPct val="20000"/>
              </a:spcBef>
              <a:buClr>
                <a:srgbClr val="FFFFCC"/>
              </a:buClr>
              <a:buSzPct val="60000"/>
              <a:defRPr/>
            </a:pPr>
            <a:r>
              <a:rPr lang="fa-IR" sz="2000" kern="0" dirty="0">
                <a:solidFill>
                  <a:sysClr val="windowText" lastClr="000000"/>
                </a:solidFill>
                <a:latin typeface="Arial" charset="0"/>
                <a:cs typeface="B Homa" pitchFamily="2" charset="-78"/>
              </a:rPr>
              <a:t>10. آستانه (</a:t>
            </a:r>
            <a:r>
              <a:rPr lang="en-US" kern="0" dirty="0">
                <a:solidFill>
                  <a:sysClr val="windowText" lastClr="000000"/>
                </a:solidFill>
                <a:latin typeface="Arial" charset="0"/>
                <a:cs typeface="B Homa" pitchFamily="2" charset="-78"/>
              </a:rPr>
              <a:t>Threshold</a:t>
            </a:r>
            <a:r>
              <a:rPr lang="fa-IR" sz="2000" kern="0" dirty="0">
                <a:solidFill>
                  <a:sysClr val="windowText" lastClr="000000"/>
                </a:solidFill>
                <a:latin typeface="Arial" charset="0"/>
                <a:cs typeface="B Homa" pitchFamily="2" charset="-78"/>
              </a:rPr>
              <a:t>)</a:t>
            </a:r>
            <a:endParaRPr lang="en-US" sz="2000" kern="0" dirty="0">
              <a:solidFill>
                <a:sysClr val="windowText" lastClr="000000"/>
              </a:solidFill>
              <a:latin typeface="Arial" charset="0"/>
              <a:cs typeface="B Homa" pitchFamily="2" charset="-78"/>
            </a:endParaRPr>
          </a:p>
          <a:p>
            <a:pPr marL="342892" indent="-342892" algn="just">
              <a:spcBef>
                <a:spcPct val="20000"/>
              </a:spcBef>
              <a:buClr>
                <a:srgbClr val="FFFFCC"/>
              </a:buClr>
              <a:buSzPct val="60000"/>
              <a:defRPr/>
            </a:pPr>
            <a:r>
              <a:rPr lang="fa-IR" sz="2000" kern="0" dirty="0">
                <a:solidFill>
                  <a:sysClr val="windowText" lastClr="000000"/>
                </a:solidFill>
                <a:latin typeface="Arial" charset="0"/>
                <a:cs typeface="B Homa" pitchFamily="2" charset="-78"/>
              </a:rPr>
              <a:t>11. تفکیک پذیری (</a:t>
            </a:r>
            <a:r>
              <a:rPr lang="en-US" kern="0" dirty="0">
                <a:solidFill>
                  <a:sysClr val="windowText" lastClr="000000"/>
                </a:solidFill>
                <a:latin typeface="Arial" charset="0"/>
                <a:cs typeface="B Homa" pitchFamily="2" charset="-78"/>
              </a:rPr>
              <a:t>Resolution</a:t>
            </a:r>
            <a:r>
              <a:rPr lang="fa-IR" sz="2000" kern="0" dirty="0">
                <a:solidFill>
                  <a:sysClr val="windowText" lastClr="000000"/>
                </a:solidFill>
                <a:latin typeface="Arial" charset="0"/>
                <a:cs typeface="B Homa" pitchFamily="2" charset="-78"/>
              </a:rPr>
              <a:t>)</a:t>
            </a:r>
            <a:endParaRPr lang="en-US" sz="2000" kern="0" dirty="0">
              <a:solidFill>
                <a:sysClr val="windowText" lastClr="000000"/>
              </a:solidFill>
              <a:latin typeface="Arial" charset="0"/>
              <a:cs typeface="B Homa" pitchFamily="2" charset="-78"/>
            </a:endParaRPr>
          </a:p>
          <a:p>
            <a:pPr marL="342892" indent="-342892" algn="just">
              <a:spcBef>
                <a:spcPct val="20000"/>
              </a:spcBef>
              <a:buClr>
                <a:srgbClr val="FFFFCC"/>
              </a:buClr>
              <a:buSzPct val="60000"/>
              <a:defRPr/>
            </a:pPr>
            <a:r>
              <a:rPr lang="fa-IR" sz="2000" kern="0" dirty="0">
                <a:solidFill>
                  <a:sysClr val="windowText" lastClr="000000"/>
                </a:solidFill>
                <a:latin typeface="Arial" charset="0"/>
                <a:cs typeface="B Homa" pitchFamily="2" charset="-78"/>
              </a:rPr>
              <a:t>12. تکرارپذیری (</a:t>
            </a:r>
            <a:r>
              <a:rPr lang="en-US" kern="0" dirty="0">
                <a:solidFill>
                  <a:sysClr val="windowText" lastClr="000000"/>
                </a:solidFill>
                <a:latin typeface="Arial" charset="0"/>
                <a:cs typeface="B Homa" pitchFamily="2" charset="-78"/>
              </a:rPr>
              <a:t>Repeatability</a:t>
            </a:r>
            <a:r>
              <a:rPr lang="fa-IR" sz="2000" kern="0" dirty="0">
                <a:solidFill>
                  <a:sysClr val="windowText" lastClr="000000"/>
                </a:solidFill>
                <a:latin typeface="Arial" charset="0"/>
                <a:cs typeface="B Homa" pitchFamily="2" charset="-78"/>
              </a:rPr>
              <a:t>)</a:t>
            </a:r>
            <a:endParaRPr lang="en-US" sz="2000" kern="0" dirty="0">
              <a:solidFill>
                <a:sysClr val="windowText" lastClr="000000"/>
              </a:solidFill>
              <a:latin typeface="Arial" charset="0"/>
              <a:cs typeface="B Homa" pitchFamily="2" charset="-78"/>
            </a:endParaRPr>
          </a:p>
          <a:p>
            <a:pPr marL="342892" indent="-342892" algn="just">
              <a:spcBef>
                <a:spcPct val="20000"/>
              </a:spcBef>
              <a:buClr>
                <a:srgbClr val="FFFFCC"/>
              </a:buClr>
              <a:buSzPct val="60000"/>
              <a:defRPr/>
            </a:pPr>
            <a:r>
              <a:rPr lang="fa-IR" sz="2000" kern="0" dirty="0">
                <a:solidFill>
                  <a:sysClr val="windowText" lastClr="000000"/>
                </a:solidFill>
                <a:latin typeface="Arial" charset="0"/>
                <a:cs typeface="B Homa" pitchFamily="2" charset="-78"/>
              </a:rPr>
              <a:t>13. هزینه، دوام و نگهداری (</a:t>
            </a:r>
            <a:r>
              <a:rPr lang="en-US" kern="0" dirty="0">
                <a:solidFill>
                  <a:sysClr val="windowText" lastClr="000000"/>
                </a:solidFill>
                <a:latin typeface="Arial" charset="0"/>
                <a:cs typeface="B Homa" pitchFamily="2" charset="-78"/>
              </a:rPr>
              <a:t>Cost, Durability, and Maintenance</a:t>
            </a:r>
            <a:r>
              <a:rPr lang="fa-IR" sz="2000" kern="0" dirty="0">
                <a:solidFill>
                  <a:sysClr val="windowText" lastClr="000000"/>
                </a:solidFill>
                <a:latin typeface="Arial" charset="0"/>
                <a:cs typeface="B Homa" pitchFamily="2" charset="-78"/>
              </a:rPr>
              <a:t>)</a:t>
            </a:r>
            <a:endParaRPr lang="en-US" sz="2000" kern="0" dirty="0">
              <a:solidFill>
                <a:sysClr val="windowText" lastClr="000000"/>
              </a:solidFill>
              <a:latin typeface="Arial" charset="0"/>
              <a:cs typeface="B Homa" pitchFamily="2" charset="-78"/>
            </a:endParaRPr>
          </a:p>
        </p:txBody>
      </p:sp>
    </p:spTree>
    <p:extLst>
      <p:ext uri="{BB962C8B-B14F-4D97-AF65-F5344CB8AC3E}">
        <p14:creationId xmlns:p14="http://schemas.microsoft.com/office/powerpoint/2010/main" val="2397921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500"/>
                                  </p:stCondLst>
                                  <p:childTnLst>
                                    <p:set>
                                      <p:cBhvr>
                                        <p:cTn id="11" dur="1" fill="hold">
                                          <p:stCondLst>
                                            <p:cond delay="0"/>
                                          </p:stCondLst>
                                        </p:cTn>
                                        <p:tgtEl>
                                          <p:spTgt spid="5">
                                            <p:txEl>
                                              <p:pRg st="1" end="1"/>
                                            </p:txEl>
                                          </p:spTgt>
                                        </p:tgtEl>
                                        <p:attrNameLst>
                                          <p:attrName>style.visibility</p:attrName>
                                        </p:attrNameLst>
                                      </p:cBhvr>
                                      <p:to>
                                        <p:strVal val="visible"/>
                                      </p:to>
                                    </p:set>
                                    <p:anim calcmode="lin" valueType="num">
                                      <p:cBhvr additive="base">
                                        <p:cTn id="12"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1500"/>
                            </p:stCondLst>
                            <p:childTnLst>
                              <p:par>
                                <p:cTn id="15" presetID="2" presetClass="entr" presetSubtype="4" fill="hold" nodeType="afterEffect">
                                  <p:stCondLst>
                                    <p:cond delay="500"/>
                                  </p:stCondLst>
                                  <p:childTnLst>
                                    <p:set>
                                      <p:cBhvr>
                                        <p:cTn id="16" dur="1" fill="hold">
                                          <p:stCondLst>
                                            <p:cond delay="0"/>
                                          </p:stCondLst>
                                        </p:cTn>
                                        <p:tgtEl>
                                          <p:spTgt spid="5">
                                            <p:txEl>
                                              <p:pRg st="2" end="2"/>
                                            </p:txEl>
                                          </p:spTgt>
                                        </p:tgtEl>
                                        <p:attrNameLst>
                                          <p:attrName>style.visibility</p:attrName>
                                        </p:attrNameLst>
                                      </p:cBhvr>
                                      <p:to>
                                        <p:strVal val="visible"/>
                                      </p:to>
                                    </p:set>
                                    <p:anim calcmode="lin" valueType="num">
                                      <p:cBhvr additive="base">
                                        <p:cTn id="17"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par>
                          <p:cTn id="19" fill="hold">
                            <p:stCondLst>
                              <p:cond delay="2500"/>
                            </p:stCondLst>
                            <p:childTnLst>
                              <p:par>
                                <p:cTn id="20" presetID="2" presetClass="entr" presetSubtype="4" fill="hold" nodeType="afterEffect">
                                  <p:stCondLst>
                                    <p:cond delay="500"/>
                                  </p:stCondLst>
                                  <p:childTnLst>
                                    <p:set>
                                      <p:cBhvr>
                                        <p:cTn id="21" dur="1" fill="hold">
                                          <p:stCondLst>
                                            <p:cond delay="0"/>
                                          </p:stCondLst>
                                        </p:cTn>
                                        <p:tgtEl>
                                          <p:spTgt spid="5">
                                            <p:txEl>
                                              <p:pRg st="3" end="3"/>
                                            </p:txEl>
                                          </p:spTgt>
                                        </p:tgtEl>
                                        <p:attrNameLst>
                                          <p:attrName>style.visibility</p:attrName>
                                        </p:attrNameLst>
                                      </p:cBhvr>
                                      <p:to>
                                        <p:strVal val="visible"/>
                                      </p:to>
                                    </p:set>
                                    <p:anim calcmode="lin" valueType="num">
                                      <p:cBhvr additive="base">
                                        <p:cTn id="22"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par>
                          <p:cTn id="24" fill="hold">
                            <p:stCondLst>
                              <p:cond delay="3500"/>
                            </p:stCondLst>
                            <p:childTnLst>
                              <p:par>
                                <p:cTn id="25" presetID="2" presetClass="entr" presetSubtype="4" fill="hold" nodeType="afterEffect">
                                  <p:stCondLst>
                                    <p:cond delay="500"/>
                                  </p:stCondLst>
                                  <p:childTnLst>
                                    <p:set>
                                      <p:cBhvr>
                                        <p:cTn id="26" dur="1" fill="hold">
                                          <p:stCondLst>
                                            <p:cond delay="0"/>
                                          </p:stCondLst>
                                        </p:cTn>
                                        <p:tgtEl>
                                          <p:spTgt spid="5">
                                            <p:txEl>
                                              <p:pRg st="4" end="4"/>
                                            </p:txEl>
                                          </p:spTgt>
                                        </p:tgtEl>
                                        <p:attrNameLst>
                                          <p:attrName>style.visibility</p:attrName>
                                        </p:attrNameLst>
                                      </p:cBhvr>
                                      <p:to>
                                        <p:strVal val="visible"/>
                                      </p:to>
                                    </p:set>
                                    <p:anim calcmode="lin" valueType="num">
                                      <p:cBhvr additive="base">
                                        <p:cTn id="27"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par>
                          <p:cTn id="29" fill="hold">
                            <p:stCondLst>
                              <p:cond delay="4500"/>
                            </p:stCondLst>
                            <p:childTnLst>
                              <p:par>
                                <p:cTn id="30" presetID="2" presetClass="entr" presetSubtype="4" fill="hold" nodeType="afterEffect">
                                  <p:stCondLst>
                                    <p:cond delay="500"/>
                                  </p:stCondLst>
                                  <p:childTnLst>
                                    <p:set>
                                      <p:cBhvr>
                                        <p:cTn id="31" dur="1" fill="hold">
                                          <p:stCondLst>
                                            <p:cond delay="0"/>
                                          </p:stCondLst>
                                        </p:cTn>
                                        <p:tgtEl>
                                          <p:spTgt spid="5">
                                            <p:txEl>
                                              <p:pRg st="5" end="5"/>
                                            </p:txEl>
                                          </p:spTgt>
                                        </p:tgtEl>
                                        <p:attrNameLst>
                                          <p:attrName>style.visibility</p:attrName>
                                        </p:attrNameLst>
                                      </p:cBhvr>
                                      <p:to>
                                        <p:strVal val="visible"/>
                                      </p:to>
                                    </p:set>
                                    <p:anim calcmode="lin" valueType="num">
                                      <p:cBhvr additive="base">
                                        <p:cTn id="32"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par>
                          <p:cTn id="34" fill="hold">
                            <p:stCondLst>
                              <p:cond delay="5500"/>
                            </p:stCondLst>
                            <p:childTnLst>
                              <p:par>
                                <p:cTn id="35" presetID="2" presetClass="entr" presetSubtype="4" fill="hold" nodeType="afterEffect">
                                  <p:stCondLst>
                                    <p:cond delay="500"/>
                                  </p:stCondLst>
                                  <p:childTnLst>
                                    <p:set>
                                      <p:cBhvr>
                                        <p:cTn id="36" dur="1" fill="hold">
                                          <p:stCondLst>
                                            <p:cond delay="0"/>
                                          </p:stCondLst>
                                        </p:cTn>
                                        <p:tgtEl>
                                          <p:spTgt spid="5">
                                            <p:txEl>
                                              <p:pRg st="6" end="6"/>
                                            </p:txEl>
                                          </p:spTgt>
                                        </p:tgtEl>
                                        <p:attrNameLst>
                                          <p:attrName>style.visibility</p:attrName>
                                        </p:attrNameLst>
                                      </p:cBhvr>
                                      <p:to>
                                        <p:strVal val="visible"/>
                                      </p:to>
                                    </p:set>
                                    <p:anim calcmode="lin" valueType="num">
                                      <p:cBhvr additive="base">
                                        <p:cTn id="37"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par>
                          <p:cTn id="39" fill="hold">
                            <p:stCondLst>
                              <p:cond delay="6500"/>
                            </p:stCondLst>
                            <p:childTnLst>
                              <p:par>
                                <p:cTn id="40" presetID="2" presetClass="entr" presetSubtype="4" fill="hold" nodeType="afterEffect">
                                  <p:stCondLst>
                                    <p:cond delay="500"/>
                                  </p:stCondLst>
                                  <p:childTnLst>
                                    <p:set>
                                      <p:cBhvr>
                                        <p:cTn id="41" dur="1" fill="hold">
                                          <p:stCondLst>
                                            <p:cond delay="0"/>
                                          </p:stCondLst>
                                        </p:cTn>
                                        <p:tgtEl>
                                          <p:spTgt spid="5">
                                            <p:txEl>
                                              <p:pRg st="7" end="7"/>
                                            </p:txEl>
                                          </p:spTgt>
                                        </p:tgtEl>
                                        <p:attrNameLst>
                                          <p:attrName>style.visibility</p:attrName>
                                        </p:attrNameLst>
                                      </p:cBhvr>
                                      <p:to>
                                        <p:strVal val="visible"/>
                                      </p:to>
                                    </p:set>
                                    <p:anim calcmode="lin" valueType="num">
                                      <p:cBhvr additive="base">
                                        <p:cTn id="42"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5">
                                            <p:txEl>
                                              <p:pRg st="7" end="7"/>
                                            </p:txEl>
                                          </p:spTgt>
                                        </p:tgtEl>
                                        <p:attrNameLst>
                                          <p:attrName>ppt_y</p:attrName>
                                        </p:attrNameLst>
                                      </p:cBhvr>
                                      <p:tavLst>
                                        <p:tav tm="0">
                                          <p:val>
                                            <p:strVal val="1+#ppt_h/2"/>
                                          </p:val>
                                        </p:tav>
                                        <p:tav tm="100000">
                                          <p:val>
                                            <p:strVal val="#ppt_y"/>
                                          </p:val>
                                        </p:tav>
                                      </p:tavLst>
                                    </p:anim>
                                  </p:childTnLst>
                                </p:cTn>
                              </p:par>
                            </p:childTnLst>
                          </p:cTn>
                        </p:par>
                        <p:par>
                          <p:cTn id="44" fill="hold">
                            <p:stCondLst>
                              <p:cond delay="7500"/>
                            </p:stCondLst>
                            <p:childTnLst>
                              <p:par>
                                <p:cTn id="45" presetID="2" presetClass="entr" presetSubtype="4" fill="hold" nodeType="afterEffect">
                                  <p:stCondLst>
                                    <p:cond delay="500"/>
                                  </p:stCondLst>
                                  <p:childTnLst>
                                    <p:set>
                                      <p:cBhvr>
                                        <p:cTn id="46" dur="1" fill="hold">
                                          <p:stCondLst>
                                            <p:cond delay="0"/>
                                          </p:stCondLst>
                                        </p:cTn>
                                        <p:tgtEl>
                                          <p:spTgt spid="5">
                                            <p:txEl>
                                              <p:pRg st="8" end="8"/>
                                            </p:txEl>
                                          </p:spTgt>
                                        </p:tgtEl>
                                        <p:attrNameLst>
                                          <p:attrName>style.visibility</p:attrName>
                                        </p:attrNameLst>
                                      </p:cBhvr>
                                      <p:to>
                                        <p:strVal val="visible"/>
                                      </p:to>
                                    </p:set>
                                    <p:anim calcmode="lin" valueType="num">
                                      <p:cBhvr additive="base">
                                        <p:cTn id="47" dur="500" fill="hold"/>
                                        <p:tgtEl>
                                          <p:spTgt spid="5">
                                            <p:txEl>
                                              <p:pRg st="8" end="8"/>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5">
                                            <p:txEl>
                                              <p:pRg st="8" end="8"/>
                                            </p:txEl>
                                          </p:spTgt>
                                        </p:tgtEl>
                                        <p:attrNameLst>
                                          <p:attrName>ppt_y</p:attrName>
                                        </p:attrNameLst>
                                      </p:cBhvr>
                                      <p:tavLst>
                                        <p:tav tm="0">
                                          <p:val>
                                            <p:strVal val="1+#ppt_h/2"/>
                                          </p:val>
                                        </p:tav>
                                        <p:tav tm="100000">
                                          <p:val>
                                            <p:strVal val="#ppt_y"/>
                                          </p:val>
                                        </p:tav>
                                      </p:tavLst>
                                    </p:anim>
                                  </p:childTnLst>
                                </p:cTn>
                              </p:par>
                            </p:childTnLst>
                          </p:cTn>
                        </p:par>
                        <p:par>
                          <p:cTn id="49" fill="hold">
                            <p:stCondLst>
                              <p:cond delay="8500"/>
                            </p:stCondLst>
                            <p:childTnLst>
                              <p:par>
                                <p:cTn id="50" presetID="2" presetClass="entr" presetSubtype="4" fill="hold" nodeType="afterEffect">
                                  <p:stCondLst>
                                    <p:cond delay="500"/>
                                  </p:stCondLst>
                                  <p:childTnLst>
                                    <p:set>
                                      <p:cBhvr>
                                        <p:cTn id="51" dur="1" fill="hold">
                                          <p:stCondLst>
                                            <p:cond delay="0"/>
                                          </p:stCondLst>
                                        </p:cTn>
                                        <p:tgtEl>
                                          <p:spTgt spid="5">
                                            <p:txEl>
                                              <p:pRg st="9" end="9"/>
                                            </p:txEl>
                                          </p:spTgt>
                                        </p:tgtEl>
                                        <p:attrNameLst>
                                          <p:attrName>style.visibility</p:attrName>
                                        </p:attrNameLst>
                                      </p:cBhvr>
                                      <p:to>
                                        <p:strVal val="visible"/>
                                      </p:to>
                                    </p:set>
                                    <p:anim calcmode="lin" valueType="num">
                                      <p:cBhvr additive="base">
                                        <p:cTn id="52" dur="500" fill="hold"/>
                                        <p:tgtEl>
                                          <p:spTgt spid="5">
                                            <p:txEl>
                                              <p:pRg st="9" end="9"/>
                                            </p:txEl>
                                          </p:spTgt>
                                        </p:tgtEl>
                                        <p:attrNameLst>
                                          <p:attrName>ppt_x</p:attrName>
                                        </p:attrNameLst>
                                      </p:cBhvr>
                                      <p:tavLst>
                                        <p:tav tm="0">
                                          <p:val>
                                            <p:strVal val="#ppt_x"/>
                                          </p:val>
                                        </p:tav>
                                        <p:tav tm="100000">
                                          <p:val>
                                            <p:strVal val="#ppt_x"/>
                                          </p:val>
                                        </p:tav>
                                      </p:tavLst>
                                    </p:anim>
                                    <p:anim calcmode="lin" valueType="num">
                                      <p:cBhvr additive="base">
                                        <p:cTn id="53" dur="500" fill="hold"/>
                                        <p:tgtEl>
                                          <p:spTgt spid="5">
                                            <p:txEl>
                                              <p:pRg st="9" end="9"/>
                                            </p:txEl>
                                          </p:spTgt>
                                        </p:tgtEl>
                                        <p:attrNameLst>
                                          <p:attrName>ppt_y</p:attrName>
                                        </p:attrNameLst>
                                      </p:cBhvr>
                                      <p:tavLst>
                                        <p:tav tm="0">
                                          <p:val>
                                            <p:strVal val="1+#ppt_h/2"/>
                                          </p:val>
                                        </p:tav>
                                        <p:tav tm="100000">
                                          <p:val>
                                            <p:strVal val="#ppt_y"/>
                                          </p:val>
                                        </p:tav>
                                      </p:tavLst>
                                    </p:anim>
                                  </p:childTnLst>
                                </p:cTn>
                              </p:par>
                            </p:childTnLst>
                          </p:cTn>
                        </p:par>
                        <p:par>
                          <p:cTn id="54" fill="hold">
                            <p:stCondLst>
                              <p:cond delay="9500"/>
                            </p:stCondLst>
                            <p:childTnLst>
                              <p:par>
                                <p:cTn id="55" presetID="2" presetClass="entr" presetSubtype="4" fill="hold" nodeType="afterEffect">
                                  <p:stCondLst>
                                    <p:cond delay="500"/>
                                  </p:stCondLst>
                                  <p:childTnLst>
                                    <p:set>
                                      <p:cBhvr>
                                        <p:cTn id="56" dur="1" fill="hold">
                                          <p:stCondLst>
                                            <p:cond delay="0"/>
                                          </p:stCondLst>
                                        </p:cTn>
                                        <p:tgtEl>
                                          <p:spTgt spid="5">
                                            <p:txEl>
                                              <p:pRg st="10" end="10"/>
                                            </p:txEl>
                                          </p:spTgt>
                                        </p:tgtEl>
                                        <p:attrNameLst>
                                          <p:attrName>style.visibility</p:attrName>
                                        </p:attrNameLst>
                                      </p:cBhvr>
                                      <p:to>
                                        <p:strVal val="visible"/>
                                      </p:to>
                                    </p:set>
                                    <p:anim calcmode="lin" valueType="num">
                                      <p:cBhvr additive="base">
                                        <p:cTn id="57" dur="500" fill="hold"/>
                                        <p:tgtEl>
                                          <p:spTgt spid="5">
                                            <p:txEl>
                                              <p:pRg st="10" end="10"/>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5">
                                            <p:txEl>
                                              <p:pRg st="10" end="10"/>
                                            </p:txEl>
                                          </p:spTgt>
                                        </p:tgtEl>
                                        <p:attrNameLst>
                                          <p:attrName>ppt_y</p:attrName>
                                        </p:attrNameLst>
                                      </p:cBhvr>
                                      <p:tavLst>
                                        <p:tav tm="0">
                                          <p:val>
                                            <p:strVal val="1+#ppt_h/2"/>
                                          </p:val>
                                        </p:tav>
                                        <p:tav tm="100000">
                                          <p:val>
                                            <p:strVal val="#ppt_y"/>
                                          </p:val>
                                        </p:tav>
                                      </p:tavLst>
                                    </p:anim>
                                  </p:childTnLst>
                                </p:cTn>
                              </p:par>
                            </p:childTnLst>
                          </p:cTn>
                        </p:par>
                        <p:par>
                          <p:cTn id="59" fill="hold">
                            <p:stCondLst>
                              <p:cond delay="10500"/>
                            </p:stCondLst>
                            <p:childTnLst>
                              <p:par>
                                <p:cTn id="60" presetID="2" presetClass="entr" presetSubtype="4" fill="hold" nodeType="afterEffect">
                                  <p:stCondLst>
                                    <p:cond delay="500"/>
                                  </p:stCondLst>
                                  <p:childTnLst>
                                    <p:set>
                                      <p:cBhvr>
                                        <p:cTn id="61" dur="1" fill="hold">
                                          <p:stCondLst>
                                            <p:cond delay="0"/>
                                          </p:stCondLst>
                                        </p:cTn>
                                        <p:tgtEl>
                                          <p:spTgt spid="5">
                                            <p:txEl>
                                              <p:pRg st="11" end="11"/>
                                            </p:txEl>
                                          </p:spTgt>
                                        </p:tgtEl>
                                        <p:attrNameLst>
                                          <p:attrName>style.visibility</p:attrName>
                                        </p:attrNameLst>
                                      </p:cBhvr>
                                      <p:to>
                                        <p:strVal val="visible"/>
                                      </p:to>
                                    </p:set>
                                    <p:anim calcmode="lin" valueType="num">
                                      <p:cBhvr additive="base">
                                        <p:cTn id="62" dur="500" fill="hold"/>
                                        <p:tgtEl>
                                          <p:spTgt spid="5">
                                            <p:txEl>
                                              <p:pRg st="11" end="11"/>
                                            </p:txEl>
                                          </p:spTgt>
                                        </p:tgtEl>
                                        <p:attrNameLst>
                                          <p:attrName>ppt_x</p:attrName>
                                        </p:attrNameLst>
                                      </p:cBhvr>
                                      <p:tavLst>
                                        <p:tav tm="0">
                                          <p:val>
                                            <p:strVal val="#ppt_x"/>
                                          </p:val>
                                        </p:tav>
                                        <p:tav tm="100000">
                                          <p:val>
                                            <p:strVal val="#ppt_x"/>
                                          </p:val>
                                        </p:tav>
                                      </p:tavLst>
                                    </p:anim>
                                    <p:anim calcmode="lin" valueType="num">
                                      <p:cBhvr additive="base">
                                        <p:cTn id="63" dur="500" fill="hold"/>
                                        <p:tgtEl>
                                          <p:spTgt spid="5">
                                            <p:txEl>
                                              <p:pRg st="11" end="11"/>
                                            </p:txEl>
                                          </p:spTgt>
                                        </p:tgtEl>
                                        <p:attrNameLst>
                                          <p:attrName>ppt_y</p:attrName>
                                        </p:attrNameLst>
                                      </p:cBhvr>
                                      <p:tavLst>
                                        <p:tav tm="0">
                                          <p:val>
                                            <p:strVal val="1+#ppt_h/2"/>
                                          </p:val>
                                        </p:tav>
                                        <p:tav tm="100000">
                                          <p:val>
                                            <p:strVal val="#ppt_y"/>
                                          </p:val>
                                        </p:tav>
                                      </p:tavLst>
                                    </p:anim>
                                  </p:childTnLst>
                                </p:cTn>
                              </p:par>
                            </p:childTnLst>
                          </p:cTn>
                        </p:par>
                        <p:par>
                          <p:cTn id="64" fill="hold">
                            <p:stCondLst>
                              <p:cond delay="11500"/>
                            </p:stCondLst>
                            <p:childTnLst>
                              <p:par>
                                <p:cTn id="65" presetID="2" presetClass="entr" presetSubtype="4" fill="hold" nodeType="afterEffect">
                                  <p:stCondLst>
                                    <p:cond delay="500"/>
                                  </p:stCondLst>
                                  <p:childTnLst>
                                    <p:set>
                                      <p:cBhvr>
                                        <p:cTn id="66" dur="1" fill="hold">
                                          <p:stCondLst>
                                            <p:cond delay="0"/>
                                          </p:stCondLst>
                                        </p:cTn>
                                        <p:tgtEl>
                                          <p:spTgt spid="5">
                                            <p:txEl>
                                              <p:pRg st="12" end="12"/>
                                            </p:txEl>
                                          </p:spTgt>
                                        </p:tgtEl>
                                        <p:attrNameLst>
                                          <p:attrName>style.visibility</p:attrName>
                                        </p:attrNameLst>
                                      </p:cBhvr>
                                      <p:to>
                                        <p:strVal val="visible"/>
                                      </p:to>
                                    </p:set>
                                    <p:anim calcmode="lin" valueType="num">
                                      <p:cBhvr additive="base">
                                        <p:cTn id="67" dur="500" fill="hold"/>
                                        <p:tgtEl>
                                          <p:spTgt spid="5">
                                            <p:txEl>
                                              <p:pRg st="12" end="12"/>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5">
                                            <p:txEl>
                                              <p:pRg st="12" end="1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6"/>
          <p:cNvSpPr>
            <a:spLocks noChangeArrowheads="1"/>
          </p:cNvSpPr>
          <p:nvPr/>
        </p:nvSpPr>
        <p:spPr bwMode="auto">
          <a:xfrm>
            <a:off x="423866" y="3330160"/>
            <a:ext cx="8393564" cy="941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eaLnBrk="1" hangingPunct="1">
              <a:lnSpc>
                <a:spcPct val="150000"/>
              </a:lnSpc>
              <a:buFont typeface="Courier New" panose="02070309020205020404" pitchFamily="49" charset="0"/>
              <a:buChar char="o"/>
            </a:pPr>
            <a:r>
              <a:rPr lang="fa-IR" altLang="fa-IR" sz="2000" b="0" dirty="0" smtClean="0">
                <a:solidFill>
                  <a:srgbClr val="000000"/>
                </a:solidFill>
                <a:cs typeface="B Homa" panose="00000400000000000000" pitchFamily="2" charset="-78"/>
              </a:rPr>
              <a:t> صحت </a:t>
            </a:r>
            <a:r>
              <a:rPr lang="fa-IR" altLang="fa-IR" sz="2000" b="0" dirty="0">
                <a:solidFill>
                  <a:srgbClr val="000000"/>
                </a:solidFill>
                <a:cs typeface="B Homa" panose="00000400000000000000" pitchFamily="2" charset="-78"/>
              </a:rPr>
              <a:t>بر حسب حد اکثر خطای دستگاه بيان می </a:t>
            </a:r>
            <a:r>
              <a:rPr lang="fa-IR" altLang="fa-IR" sz="2000" b="0" dirty="0" smtClean="0">
                <a:solidFill>
                  <a:srgbClr val="000000"/>
                </a:solidFill>
                <a:cs typeface="B Homa" panose="00000400000000000000" pitchFamily="2" charset="-78"/>
              </a:rPr>
              <a:t>شود.</a:t>
            </a:r>
          </a:p>
          <a:p>
            <a:pPr algn="just" eaLnBrk="1" hangingPunct="1">
              <a:lnSpc>
                <a:spcPct val="150000"/>
              </a:lnSpc>
              <a:buFont typeface="Courier New" panose="02070309020205020404" pitchFamily="49" charset="0"/>
              <a:buChar char="o"/>
            </a:pPr>
            <a:endParaRPr lang="fa-IR" altLang="fa-IR" sz="2000" b="0" dirty="0" smtClean="0">
              <a:solidFill>
                <a:schemeClr val="tx1"/>
              </a:solidFill>
              <a:cs typeface="B Homa" panose="00000400000000000000" pitchFamily="2" charset="-78"/>
            </a:endParaRPr>
          </a:p>
          <a:p>
            <a:pPr algn="just" rtl="1" eaLnBrk="1" hangingPunct="1">
              <a:lnSpc>
                <a:spcPct val="150000"/>
              </a:lnSpc>
              <a:buFont typeface="Courier New" panose="02070309020205020404" pitchFamily="49" charset="0"/>
              <a:buChar char="o"/>
            </a:pPr>
            <a:r>
              <a:rPr lang="fa-IR" altLang="fa-IR" sz="2000" b="0" dirty="0" smtClean="0">
                <a:solidFill>
                  <a:srgbClr val="000000"/>
                </a:solidFill>
                <a:cs typeface="B Homa" panose="00000400000000000000" pitchFamily="2" charset="-78"/>
              </a:rPr>
              <a:t>گاهی </a:t>
            </a:r>
            <a:r>
              <a:rPr lang="fa-IR" altLang="fa-IR" sz="2000" b="0" dirty="0">
                <a:solidFill>
                  <a:srgbClr val="000000"/>
                </a:solidFill>
                <a:cs typeface="B Homa" panose="00000400000000000000" pitchFamily="2" charset="-78"/>
              </a:rPr>
              <a:t>صحت را بر حسب بیشترین مقدار مقیاس دستگاه و به صورت درصد بیان می کنند:</a:t>
            </a:r>
            <a:endParaRPr lang="fa-IR" altLang="fa-IR" sz="2000" b="0" dirty="0">
              <a:solidFill>
                <a:srgbClr val="000000"/>
              </a:solidFill>
              <a:cs typeface="B Homa" panose="00000400000000000000" pitchFamily="2" charset="-78"/>
              <a:sym typeface="Symbol" panose="05050102010706020507" pitchFamily="18" charset="2"/>
            </a:endParaRPr>
          </a:p>
        </p:txBody>
      </p:sp>
      <p:sp>
        <p:nvSpPr>
          <p:cNvPr id="2"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400" b="0" dirty="0">
                <a:solidFill>
                  <a:schemeClr val="tx1"/>
                </a:solidFill>
                <a:cs typeface="B Homa" panose="00000400000000000000" pitchFamily="2" charset="-78"/>
              </a:rPr>
              <a:t>صحت </a:t>
            </a:r>
            <a:r>
              <a:rPr lang="fa-IR" altLang="fa-IR" sz="2000" b="0" dirty="0">
                <a:solidFill>
                  <a:schemeClr val="tx1"/>
                </a:solidFill>
                <a:cs typeface="B Homa" panose="00000400000000000000" pitchFamily="2" charset="-78"/>
              </a:rPr>
              <a:t>(</a:t>
            </a:r>
            <a:r>
              <a:rPr lang="en-US" altLang="fa-IR" sz="2000" b="0" dirty="0">
                <a:solidFill>
                  <a:schemeClr val="tx1"/>
                </a:solidFill>
                <a:cs typeface="B Homa" panose="00000400000000000000" pitchFamily="2" charset="-78"/>
              </a:rPr>
              <a:t>Accuracy</a:t>
            </a:r>
            <a:r>
              <a:rPr lang="fa-IR" altLang="fa-IR" sz="2000" b="0" dirty="0">
                <a:solidFill>
                  <a:schemeClr val="tx1"/>
                </a:solidFill>
                <a:cs typeface="B Homa" panose="00000400000000000000" pitchFamily="2" charset="-78"/>
              </a:rPr>
              <a:t>)</a:t>
            </a:r>
            <a:endParaRPr lang="en-US" altLang="fa-IR" sz="2000" b="0" dirty="0">
              <a:solidFill>
                <a:schemeClr val="tx1"/>
              </a:solidFill>
              <a:cs typeface="B Homa" panose="00000400000000000000" pitchFamily="2" charset="-78"/>
            </a:endParaRPr>
          </a:p>
        </p:txBody>
      </p:sp>
      <p:sp>
        <p:nvSpPr>
          <p:cNvPr id="3"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sp>
        <p:nvSpPr>
          <p:cNvPr id="5" name="Rectangle 6"/>
          <p:cNvSpPr>
            <a:spLocks noChangeArrowheads="1"/>
          </p:cNvSpPr>
          <p:nvPr/>
        </p:nvSpPr>
        <p:spPr bwMode="auto">
          <a:xfrm>
            <a:off x="423866" y="969966"/>
            <a:ext cx="852963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a:solidFill>
                  <a:srgbClr val="000000"/>
                </a:solidFill>
                <a:cs typeface="B Homa" panose="00000400000000000000" pitchFamily="2" charset="-78"/>
              </a:rPr>
              <a:t> صحت مبین انحراف از مقدار درست است.</a:t>
            </a:r>
            <a:endParaRPr lang="fa-IR" altLang="fa-IR" sz="2000" b="0">
              <a:solidFill>
                <a:srgbClr val="000000"/>
              </a:solidFill>
              <a:cs typeface="B Homa" panose="00000400000000000000" pitchFamily="2" charset="-78"/>
              <a:sym typeface="Symbol" panose="05050102010706020507" pitchFamily="18" charset="2"/>
            </a:endParaRPr>
          </a:p>
        </p:txBody>
      </p:sp>
      <p:sp>
        <p:nvSpPr>
          <p:cNvPr id="6" name="TextBox 5"/>
          <p:cNvSpPr txBox="1">
            <a:spLocks noChangeArrowheads="1"/>
          </p:cNvSpPr>
          <p:nvPr/>
        </p:nvSpPr>
        <p:spPr bwMode="auto">
          <a:xfrm>
            <a:off x="641352" y="2921000"/>
            <a:ext cx="32623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eaLnBrk="1" hangingPunct="1"/>
            <a:r>
              <a:rPr lang="en-US" altLang="fa-IR" sz="1800">
                <a:solidFill>
                  <a:srgbClr val="FF0000"/>
                </a:solidFill>
              </a:rPr>
              <a:t>E = A - B</a:t>
            </a:r>
          </a:p>
        </p:txBody>
      </p:sp>
      <p:sp>
        <p:nvSpPr>
          <p:cNvPr id="7" name="TextBox 6"/>
          <p:cNvSpPr txBox="1">
            <a:spLocks noChangeArrowheads="1"/>
          </p:cNvSpPr>
          <p:nvPr/>
        </p:nvSpPr>
        <p:spPr bwMode="auto">
          <a:xfrm>
            <a:off x="136525" y="2428875"/>
            <a:ext cx="13096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eaLnBrk="1" hangingPunct="1"/>
            <a:r>
              <a:rPr lang="fa-IR" altLang="fa-IR" sz="1600" b="0">
                <a:solidFill>
                  <a:srgbClr val="000000"/>
                </a:solidFill>
                <a:cs typeface="B Homa" panose="00000400000000000000" pitchFamily="2" charset="-78"/>
              </a:rPr>
              <a:t>صحت</a:t>
            </a:r>
            <a:endParaRPr lang="en-US" altLang="fa-IR" sz="1600" b="0">
              <a:solidFill>
                <a:srgbClr val="000000"/>
              </a:solidFill>
              <a:cs typeface="B Homa" panose="00000400000000000000" pitchFamily="2" charset="-78"/>
            </a:endParaRPr>
          </a:p>
        </p:txBody>
      </p:sp>
      <p:sp>
        <p:nvSpPr>
          <p:cNvPr id="8" name="TextBox 7"/>
          <p:cNvSpPr txBox="1">
            <a:spLocks noChangeArrowheads="1"/>
          </p:cNvSpPr>
          <p:nvPr/>
        </p:nvSpPr>
        <p:spPr bwMode="auto">
          <a:xfrm>
            <a:off x="1354138" y="2171700"/>
            <a:ext cx="18526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eaLnBrk="1" hangingPunct="1"/>
            <a:r>
              <a:rPr lang="fa-IR" altLang="fa-IR" sz="1600" b="0">
                <a:solidFill>
                  <a:srgbClr val="000000"/>
                </a:solidFill>
                <a:cs typeface="B Homa" panose="00000400000000000000" pitchFamily="2" charset="-78"/>
              </a:rPr>
              <a:t>مقدار اندازه گیری شده</a:t>
            </a:r>
            <a:endParaRPr lang="en-US" altLang="fa-IR" sz="1600" b="0">
              <a:solidFill>
                <a:srgbClr val="000000"/>
              </a:solidFill>
              <a:cs typeface="B Homa" panose="00000400000000000000" pitchFamily="2" charset="-78"/>
            </a:endParaRPr>
          </a:p>
        </p:txBody>
      </p:sp>
      <p:sp>
        <p:nvSpPr>
          <p:cNvPr id="9" name="TextBox 8"/>
          <p:cNvSpPr txBox="1">
            <a:spLocks noChangeArrowheads="1"/>
          </p:cNvSpPr>
          <p:nvPr/>
        </p:nvSpPr>
        <p:spPr bwMode="auto">
          <a:xfrm>
            <a:off x="3101976" y="2447925"/>
            <a:ext cx="18542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eaLnBrk="1" hangingPunct="1"/>
            <a:r>
              <a:rPr lang="fa-IR" altLang="fa-IR" sz="1600" b="0">
                <a:solidFill>
                  <a:srgbClr val="000000"/>
                </a:solidFill>
                <a:cs typeface="B Homa" panose="00000400000000000000" pitchFamily="2" charset="-78"/>
              </a:rPr>
              <a:t>مقدار درست</a:t>
            </a:r>
            <a:endParaRPr lang="en-US" altLang="fa-IR" sz="1600" b="0">
              <a:solidFill>
                <a:srgbClr val="000000"/>
              </a:solidFill>
              <a:cs typeface="B Homa" panose="00000400000000000000" pitchFamily="2" charset="-78"/>
            </a:endParaRPr>
          </a:p>
        </p:txBody>
      </p:sp>
      <p:cxnSp>
        <p:nvCxnSpPr>
          <p:cNvPr id="10" name="Straight Arrow Connector 9"/>
          <p:cNvCxnSpPr>
            <a:stCxn id="7" idx="2"/>
          </p:cNvCxnSpPr>
          <p:nvPr/>
        </p:nvCxnSpPr>
        <p:spPr bwMode="auto">
          <a:xfrm>
            <a:off x="791369" y="2767429"/>
            <a:ext cx="996156" cy="302796"/>
          </a:xfrm>
          <a:prstGeom prst="straightConnector1">
            <a:avLst/>
          </a:prstGeom>
          <a:ln>
            <a:headEnd type="none" w="med" len="med"/>
            <a:tailEnd type="arrow"/>
          </a:ln>
        </p:spPr>
        <p:style>
          <a:lnRef idx="2">
            <a:schemeClr val="accent2"/>
          </a:lnRef>
          <a:fillRef idx="0">
            <a:schemeClr val="accent2"/>
          </a:fillRef>
          <a:effectRef idx="1">
            <a:schemeClr val="accent2"/>
          </a:effectRef>
          <a:fontRef idx="minor">
            <a:schemeClr val="tx1"/>
          </a:fontRef>
        </p:style>
      </p:cxnSp>
      <p:cxnSp>
        <p:nvCxnSpPr>
          <p:cNvPr id="11" name="Straight Arrow Connector 10"/>
          <p:cNvCxnSpPr/>
          <p:nvPr/>
        </p:nvCxnSpPr>
        <p:spPr bwMode="auto">
          <a:xfrm rot="16200000" flipH="1">
            <a:off x="2088357" y="2742409"/>
            <a:ext cx="411162" cy="3175"/>
          </a:xfrm>
          <a:prstGeom prst="straightConnector1">
            <a:avLst/>
          </a:prstGeom>
          <a:ln>
            <a:headEnd type="none" w="med" len="med"/>
            <a:tailEnd type="arrow"/>
          </a:ln>
        </p:spPr>
        <p:style>
          <a:lnRef idx="2">
            <a:schemeClr val="accent2"/>
          </a:lnRef>
          <a:fillRef idx="0">
            <a:schemeClr val="accent2"/>
          </a:fillRef>
          <a:effectRef idx="1">
            <a:schemeClr val="accent2"/>
          </a:effectRef>
          <a:fontRef idx="minor">
            <a:schemeClr val="tx1"/>
          </a:fontRef>
        </p:style>
      </p:cxnSp>
      <p:cxnSp>
        <p:nvCxnSpPr>
          <p:cNvPr id="12" name="Straight Arrow Connector 11"/>
          <p:cNvCxnSpPr/>
          <p:nvPr/>
        </p:nvCxnSpPr>
        <p:spPr bwMode="auto">
          <a:xfrm rot="5400000">
            <a:off x="3132933" y="2423320"/>
            <a:ext cx="303212" cy="996950"/>
          </a:xfrm>
          <a:prstGeom prst="straightConnector1">
            <a:avLst/>
          </a:prstGeom>
          <a:ln>
            <a:headEnd type="none" w="med" len="med"/>
            <a:tailEnd type="arrow"/>
          </a:ln>
        </p:spPr>
        <p:style>
          <a:lnRef idx="2">
            <a:schemeClr val="accent2"/>
          </a:lnRef>
          <a:fillRef idx="0">
            <a:schemeClr val="accent2"/>
          </a:fillRef>
          <a:effectRef idx="1">
            <a:schemeClr val="accent2"/>
          </a:effectRef>
          <a:fontRef idx="minor">
            <a:schemeClr val="tx1"/>
          </a:fontRef>
        </p:style>
      </p:cxnSp>
      <p:grpSp>
        <p:nvGrpSpPr>
          <p:cNvPr id="14" name="Group 27"/>
          <p:cNvGrpSpPr>
            <a:grpSpLocks/>
          </p:cNvGrpSpPr>
          <p:nvPr/>
        </p:nvGrpSpPr>
        <p:grpSpPr bwMode="auto">
          <a:xfrm>
            <a:off x="1065215" y="4811979"/>
            <a:ext cx="2838450" cy="861871"/>
            <a:chOff x="1244218" y="3523418"/>
            <a:chExt cx="2838752" cy="450099"/>
          </a:xfrm>
        </p:grpSpPr>
        <p:sp>
          <p:nvSpPr>
            <p:cNvPr id="15" name="TextBox 16"/>
            <p:cNvSpPr txBox="1">
              <a:spLocks noChangeArrowheads="1"/>
            </p:cNvSpPr>
            <p:nvPr/>
          </p:nvSpPr>
          <p:spPr bwMode="auto">
            <a:xfrm>
              <a:off x="2156345" y="3523418"/>
              <a:ext cx="887105" cy="192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eaLnBrk="1" hangingPunct="1"/>
              <a:r>
                <a:rPr lang="en-US" altLang="fa-IR" sz="1800">
                  <a:solidFill>
                    <a:srgbClr val="FF0000"/>
                  </a:solidFill>
                </a:rPr>
                <a:t>A - B</a:t>
              </a:r>
            </a:p>
          </p:txBody>
        </p:sp>
        <p:sp>
          <p:nvSpPr>
            <p:cNvPr id="16" name="TextBox 17"/>
            <p:cNvSpPr txBox="1">
              <a:spLocks noChangeArrowheads="1"/>
            </p:cNvSpPr>
            <p:nvPr/>
          </p:nvSpPr>
          <p:spPr bwMode="auto">
            <a:xfrm>
              <a:off x="1890214" y="3780639"/>
              <a:ext cx="1419367" cy="192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eaLnBrk="1" hangingPunct="1"/>
              <a:r>
                <a:rPr lang="en-US" altLang="fa-IR" sz="1800">
                  <a:solidFill>
                    <a:srgbClr val="FF0000"/>
                  </a:solidFill>
                </a:rPr>
                <a:t>Max. Scale</a:t>
              </a:r>
            </a:p>
          </p:txBody>
        </p:sp>
        <p:sp>
          <p:nvSpPr>
            <p:cNvPr id="17" name="TextBox 18"/>
            <p:cNvSpPr txBox="1">
              <a:spLocks noChangeArrowheads="1"/>
            </p:cNvSpPr>
            <p:nvPr/>
          </p:nvSpPr>
          <p:spPr bwMode="auto">
            <a:xfrm>
              <a:off x="1244218" y="3648523"/>
              <a:ext cx="887105" cy="192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eaLnBrk="1" hangingPunct="1"/>
              <a:r>
                <a:rPr lang="en-US" altLang="fa-IR" sz="1800">
                  <a:solidFill>
                    <a:srgbClr val="FF0000"/>
                  </a:solidFill>
                </a:rPr>
                <a:t>E =</a:t>
              </a:r>
            </a:p>
          </p:txBody>
        </p:sp>
        <p:sp>
          <p:nvSpPr>
            <p:cNvPr id="18" name="TextBox 19"/>
            <p:cNvSpPr txBox="1">
              <a:spLocks noChangeArrowheads="1"/>
            </p:cNvSpPr>
            <p:nvPr/>
          </p:nvSpPr>
          <p:spPr bwMode="auto">
            <a:xfrm>
              <a:off x="3195865" y="3675818"/>
              <a:ext cx="887105" cy="192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eaLnBrk="1" hangingPunct="1"/>
              <a:r>
                <a:rPr lang="en-US" altLang="fa-IR" sz="1800">
                  <a:solidFill>
                    <a:srgbClr val="FF0000"/>
                  </a:solidFill>
                </a:rPr>
                <a:t>× 100</a:t>
              </a:r>
            </a:p>
          </p:txBody>
        </p:sp>
        <p:cxnSp>
          <p:nvCxnSpPr>
            <p:cNvPr id="19" name="Straight Connector 18"/>
            <p:cNvCxnSpPr/>
            <p:nvPr/>
          </p:nvCxnSpPr>
          <p:spPr bwMode="auto">
            <a:xfrm>
              <a:off x="1995184" y="3742126"/>
              <a:ext cx="1286012" cy="12683"/>
            </a:xfrm>
            <a:prstGeom prst="line">
              <a:avLst/>
            </a:prstGeom>
            <a:ln>
              <a:solidFill>
                <a:srgbClr val="FF000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grpSp>
    </p:spTree>
    <p:extLst>
      <p:ext uri="{BB962C8B-B14F-4D97-AF65-F5344CB8AC3E}">
        <p14:creationId xmlns:p14="http://schemas.microsoft.com/office/powerpoint/2010/main" val="3748304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5" grpId="0"/>
      <p:bldP spid="6" grpId="0"/>
      <p:bldP spid="7" grpId="0"/>
      <p:bldP spid="8" grpId="0"/>
      <p:bldP spid="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9"/>
          <p:cNvSpPr txBox="1">
            <a:spLocks noChangeAspect="1"/>
          </p:cNvSpPr>
          <p:nvPr/>
        </p:nvSpPr>
        <p:spPr>
          <a:xfrm>
            <a:off x="678169" y="1067697"/>
            <a:ext cx="7787662" cy="424731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rtl="1">
              <a:lnSpc>
                <a:spcPct val="150000"/>
              </a:lnSpc>
              <a:buFontTx/>
              <a:buChar char="-"/>
            </a:pPr>
            <a:r>
              <a:rPr lang="fa-IR" sz="2000" b="1" dirty="0" smtClean="0">
                <a:cs typeface="B Nazanin" pitchFamily="2" charset="-78"/>
              </a:rPr>
              <a:t>مفهوم : میزان نزدیک بودن مقدار خوانده شده از ابزار با مقدار واقعی کمیت اندازه گیری.</a:t>
            </a:r>
            <a:endParaRPr lang="en-US" sz="2000" b="1" dirty="0" smtClean="0">
              <a:cs typeface="B Nazanin" pitchFamily="2" charset="-78"/>
            </a:endParaRPr>
          </a:p>
          <a:p>
            <a:pPr algn="r" rtl="1">
              <a:lnSpc>
                <a:spcPct val="150000"/>
              </a:lnSpc>
              <a:buFontTx/>
              <a:buChar char="-"/>
            </a:pPr>
            <a:r>
              <a:rPr lang="en-US" sz="2000" b="1" dirty="0" smtClean="0">
                <a:cs typeface="B Nazanin" pitchFamily="2" charset="-78"/>
              </a:rPr>
              <a:t> </a:t>
            </a:r>
            <a:r>
              <a:rPr lang="fa-IR" sz="2000" b="1" dirty="0" smtClean="0">
                <a:cs typeface="B Nazanin" pitchFamily="2" charset="-78"/>
              </a:rPr>
              <a:t>معمولا به صورت عدم قطعیت بیان می شود.</a:t>
            </a:r>
          </a:p>
          <a:p>
            <a:pPr algn="r" rtl="1">
              <a:lnSpc>
                <a:spcPct val="150000"/>
              </a:lnSpc>
              <a:buFontTx/>
              <a:buChar char="-"/>
            </a:pPr>
            <a:endParaRPr lang="fa-IR" sz="2000" b="1" dirty="0" smtClean="0">
              <a:cs typeface="B Nazanin" pitchFamily="2" charset="-78"/>
            </a:endParaRPr>
          </a:p>
          <a:p>
            <a:pPr algn="r" rtl="1">
              <a:lnSpc>
                <a:spcPct val="150000"/>
              </a:lnSpc>
              <a:buFontTx/>
              <a:buChar char="-"/>
            </a:pPr>
            <a:r>
              <a:rPr lang="fa-IR" sz="2000" b="1" dirty="0" smtClean="0">
                <a:cs typeface="B Nazanin" pitchFamily="2" charset="-78"/>
              </a:rPr>
              <a:t> به عنوان مثال یک سنسور فشار دارای محدوده 10-1 بار، دارای عدم قطعیت </a:t>
            </a:r>
            <a:r>
              <a:rPr lang="en-US" sz="2000" b="1" dirty="0" smtClean="0">
                <a:cs typeface="B Nazanin" pitchFamily="2" charset="-78"/>
              </a:rPr>
              <a:t>1.0%</a:t>
            </a:r>
            <a:r>
              <a:rPr lang="fa-IR" sz="2000" b="1" dirty="0" smtClean="0">
                <a:cs typeface="B Nazanin" pitchFamily="2" charset="-78"/>
              </a:rPr>
              <a:t> به صورت </a:t>
            </a:r>
            <a:r>
              <a:rPr lang="en-US" sz="2000" b="1" dirty="0" smtClean="0">
                <a:cs typeface="B Nazanin" pitchFamily="2" charset="-78"/>
              </a:rPr>
              <a:t>Full scale</a:t>
            </a:r>
            <a:r>
              <a:rPr lang="fa-IR" sz="2000" b="1" dirty="0" smtClean="0">
                <a:cs typeface="B Nazanin" pitchFamily="2" charset="-78"/>
              </a:rPr>
              <a:t> است در نتیجه : (</a:t>
            </a:r>
            <a:r>
              <a:rPr lang="en-US" sz="2000" b="1" dirty="0" smtClean="0">
                <a:cs typeface="B Nazanin" pitchFamily="2" charset="-78"/>
              </a:rPr>
              <a:t>Full scale</a:t>
            </a:r>
            <a:r>
              <a:rPr lang="fa-IR" sz="2000" b="1" dirty="0" smtClean="0">
                <a:cs typeface="B Nazanin" pitchFamily="2" charset="-78"/>
              </a:rPr>
              <a:t> یعنی  نسبت به کل بازه اندازه گیری)</a:t>
            </a:r>
          </a:p>
          <a:p>
            <a:pPr algn="r" rtl="1">
              <a:lnSpc>
                <a:spcPct val="150000"/>
              </a:lnSpc>
              <a:buFont typeface="Arial" charset="0"/>
              <a:buChar char="•"/>
            </a:pPr>
            <a:r>
              <a:rPr lang="fa-IR" sz="2000" b="1" dirty="0" smtClean="0">
                <a:cs typeface="B Nazanin" pitchFamily="2" charset="-78"/>
              </a:rPr>
              <a:t>بیشترین خطا در هر بار خواندن </a:t>
            </a:r>
            <a:r>
              <a:rPr lang="en-US" sz="2000" b="1" dirty="0" smtClean="0">
                <a:cs typeface="B Nazanin" pitchFamily="2" charset="-78"/>
              </a:rPr>
              <a:t>0.1 bar</a:t>
            </a:r>
            <a:r>
              <a:rPr lang="fa-IR" sz="2000" b="1" dirty="0" smtClean="0">
                <a:cs typeface="B Nazanin" pitchFamily="2" charset="-78"/>
              </a:rPr>
              <a:t> </a:t>
            </a:r>
          </a:p>
          <a:p>
            <a:pPr algn="r" rtl="1">
              <a:lnSpc>
                <a:spcPct val="150000"/>
              </a:lnSpc>
              <a:buFont typeface="Arial" charset="0"/>
              <a:buChar char="•"/>
            </a:pPr>
            <a:r>
              <a:rPr lang="fa-IR" sz="2000" b="1" dirty="0" smtClean="0">
                <a:cs typeface="B Nazanin" pitchFamily="2" charset="-78"/>
              </a:rPr>
              <a:t>یعنی وقتی مقدار نشان داده شده </a:t>
            </a:r>
            <a:r>
              <a:rPr lang="en-US" sz="2000" b="1" dirty="0" smtClean="0">
                <a:cs typeface="B Nazanin" pitchFamily="2" charset="-78"/>
              </a:rPr>
              <a:t>1.0 bar</a:t>
            </a:r>
            <a:r>
              <a:rPr lang="fa-IR" sz="2000" b="1" dirty="0" smtClean="0">
                <a:cs typeface="B Nazanin" pitchFamily="2" charset="-78"/>
              </a:rPr>
              <a:t> بلشد مقدار خطا </a:t>
            </a:r>
            <a:r>
              <a:rPr lang="en-US" sz="2000" b="1" dirty="0" smtClean="0">
                <a:cs typeface="B Nazanin" pitchFamily="2" charset="-78"/>
              </a:rPr>
              <a:t>10%</a:t>
            </a:r>
            <a:r>
              <a:rPr lang="fa-IR" sz="2000" b="1" dirty="0" smtClean="0">
                <a:cs typeface="B Nazanin" pitchFamily="2" charset="-78"/>
              </a:rPr>
              <a:t> این مقدار است.</a:t>
            </a:r>
          </a:p>
          <a:p>
            <a:pPr algn="r" rtl="1">
              <a:lnSpc>
                <a:spcPct val="150000"/>
              </a:lnSpc>
              <a:buFont typeface="Arial" charset="0"/>
              <a:buChar char="•"/>
            </a:pPr>
            <a:endParaRPr lang="fa-IR" sz="2000" b="1" dirty="0" smtClean="0">
              <a:cs typeface="B Nazanin" pitchFamily="2" charset="-78"/>
            </a:endParaRPr>
          </a:p>
          <a:p>
            <a:pPr algn="r" rtl="1">
              <a:lnSpc>
                <a:spcPct val="150000"/>
              </a:lnSpc>
              <a:buFontTx/>
              <a:buChar char="-"/>
            </a:pPr>
            <a:r>
              <a:rPr lang="fa-IR" sz="2000" b="1" dirty="0" smtClean="0">
                <a:cs typeface="B Nazanin" pitchFamily="2" charset="-78"/>
              </a:rPr>
              <a:t>آیا استفاده از چنین ابزاری برای اندازه گیری مقدار فشار از </a:t>
            </a:r>
            <a:r>
              <a:rPr lang="en-US" sz="2000" b="1" dirty="0" smtClean="0">
                <a:cs typeface="B Nazanin" pitchFamily="2" charset="-78"/>
              </a:rPr>
              <a:t>1 – 2 Bar</a:t>
            </a:r>
            <a:r>
              <a:rPr lang="fa-IR" sz="2000" b="1" dirty="0" smtClean="0">
                <a:cs typeface="B Nazanin" pitchFamily="2" charset="-78"/>
              </a:rPr>
              <a:t> صحیح است؟</a:t>
            </a:r>
          </a:p>
        </p:txBody>
      </p:sp>
      <p:sp>
        <p:nvSpPr>
          <p:cNvPr id="3"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400" b="0" dirty="0">
                <a:solidFill>
                  <a:srgbClr val="FF0000"/>
                </a:solidFill>
                <a:cs typeface="B Homa" panose="00000400000000000000" pitchFamily="2" charset="-78"/>
              </a:rPr>
              <a:t>صحت </a:t>
            </a:r>
            <a:r>
              <a:rPr lang="fa-IR" altLang="fa-IR" sz="2000" b="0" dirty="0">
                <a:solidFill>
                  <a:srgbClr val="FF0000"/>
                </a:solidFill>
                <a:cs typeface="B Homa" panose="00000400000000000000" pitchFamily="2" charset="-78"/>
              </a:rPr>
              <a:t>(</a:t>
            </a:r>
            <a:r>
              <a:rPr lang="en-US" altLang="fa-IR" sz="2000" b="0" dirty="0">
                <a:solidFill>
                  <a:srgbClr val="FF0000"/>
                </a:solidFill>
                <a:cs typeface="B Homa" panose="00000400000000000000" pitchFamily="2" charset="-78"/>
              </a:rPr>
              <a:t>Accuracy</a:t>
            </a:r>
            <a:r>
              <a:rPr lang="fa-IR" altLang="fa-IR" sz="2000" b="0" dirty="0">
                <a:solidFill>
                  <a:srgbClr val="FF0000"/>
                </a:solidFill>
                <a:cs typeface="B Homa" panose="00000400000000000000" pitchFamily="2" charset="-78"/>
              </a:rPr>
              <a:t>)</a:t>
            </a:r>
            <a:endParaRPr lang="en-US" altLang="fa-IR" sz="2000" b="0" dirty="0">
              <a:solidFill>
                <a:srgbClr val="FF0000"/>
              </a:solidFill>
              <a:cs typeface="B Homa" panose="00000400000000000000" pitchFamily="2" charset="-78"/>
            </a:endParaRPr>
          </a:p>
        </p:txBody>
      </p:sp>
    </p:spTree>
    <p:extLst>
      <p:ext uri="{BB962C8B-B14F-4D97-AF65-F5344CB8AC3E}">
        <p14:creationId xmlns:p14="http://schemas.microsoft.com/office/powerpoint/2010/main" val="300726655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400" b="0" dirty="0">
                <a:solidFill>
                  <a:srgbClr val="C00000"/>
                </a:solidFill>
                <a:cs typeface="B Homa" panose="00000400000000000000" pitchFamily="2" charset="-78"/>
              </a:rPr>
              <a:t>تفاوت صحت (</a:t>
            </a:r>
            <a:r>
              <a:rPr lang="en-US" altLang="fa-IR" sz="2000" b="0" dirty="0">
                <a:solidFill>
                  <a:srgbClr val="C00000"/>
                </a:solidFill>
                <a:cs typeface="B Homa" panose="00000400000000000000" pitchFamily="2" charset="-78"/>
              </a:rPr>
              <a:t>Accuracy</a:t>
            </a:r>
            <a:r>
              <a:rPr lang="fa-IR" altLang="fa-IR" sz="2400" b="0" dirty="0">
                <a:solidFill>
                  <a:srgbClr val="C00000"/>
                </a:solidFill>
                <a:cs typeface="B Homa" panose="00000400000000000000" pitchFamily="2" charset="-78"/>
              </a:rPr>
              <a:t>) با دقت (</a:t>
            </a:r>
            <a:r>
              <a:rPr lang="en-US" altLang="fa-IR" sz="2000" b="0" dirty="0">
                <a:solidFill>
                  <a:srgbClr val="C00000"/>
                </a:solidFill>
                <a:cs typeface="B Homa" panose="00000400000000000000" pitchFamily="2" charset="-78"/>
              </a:rPr>
              <a:t>Precision</a:t>
            </a:r>
            <a:r>
              <a:rPr lang="fa-IR" altLang="fa-IR" sz="2400" b="0" dirty="0">
                <a:solidFill>
                  <a:srgbClr val="C00000"/>
                </a:solidFill>
                <a:cs typeface="B Homa" panose="00000400000000000000" pitchFamily="2" charset="-78"/>
              </a:rPr>
              <a:t>)</a:t>
            </a:r>
            <a:endParaRPr lang="en-US" altLang="fa-IR" sz="2400" b="0" dirty="0">
              <a:solidFill>
                <a:srgbClr val="C00000"/>
              </a:solidFill>
              <a:cs typeface="B Homa" panose="00000400000000000000" pitchFamily="2" charset="-78"/>
            </a:endParaRPr>
          </a:p>
        </p:txBody>
      </p:sp>
      <p:sp>
        <p:nvSpPr>
          <p:cNvPr id="3"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sp>
        <p:nvSpPr>
          <p:cNvPr id="5" name="Rectangle 6"/>
          <p:cNvSpPr>
            <a:spLocks noChangeArrowheads="1"/>
          </p:cNvSpPr>
          <p:nvPr/>
        </p:nvSpPr>
        <p:spPr bwMode="auto">
          <a:xfrm>
            <a:off x="246066" y="711201"/>
            <a:ext cx="8707437"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a:solidFill>
                  <a:srgbClr val="000000"/>
                </a:solidFill>
                <a:cs typeface="B Homa" panose="00000400000000000000" pitchFamily="2" charset="-78"/>
              </a:rPr>
              <a:t> صحت مبین نزدیکی مقدار اندازه گیری شده به مقدار واقعی است. درحالیکه، دقت بیانگر قابلیت ارائه ی مجدد مقادیر اندازه گیری شده توسط یک دستگاه با مقدار صحت مشخص است.</a:t>
            </a:r>
            <a:endParaRPr lang="fa-IR" altLang="fa-IR" sz="2000" b="0">
              <a:solidFill>
                <a:srgbClr val="000000"/>
              </a:solidFill>
              <a:cs typeface="B Homa" panose="00000400000000000000" pitchFamily="2" charset="-78"/>
              <a:sym typeface="Symbol" panose="05050102010706020507" pitchFamily="18" charset="2"/>
            </a:endParaRPr>
          </a:p>
        </p:txBody>
      </p:sp>
      <p:sp>
        <p:nvSpPr>
          <p:cNvPr id="6" name="Oval 58"/>
          <p:cNvSpPr>
            <a:spLocks noChangeArrowheads="1"/>
          </p:cNvSpPr>
          <p:nvPr/>
        </p:nvSpPr>
        <p:spPr bwMode="auto">
          <a:xfrm>
            <a:off x="1922463" y="1912938"/>
            <a:ext cx="2362200" cy="2209800"/>
          </a:xfrm>
          <a:prstGeom prst="ellipse">
            <a:avLst/>
          </a:prstGeom>
          <a:solidFill>
            <a:srgbClr val="FFFFFF"/>
          </a:solidFill>
          <a:ln w="9525">
            <a:solidFill>
              <a:srgbClr val="000000"/>
            </a:solidFill>
            <a:round/>
            <a:headEnd/>
            <a:tailEnd/>
          </a:ln>
          <a:effectLst/>
        </p:spPr>
        <p:txBody>
          <a:bodyPr wrap="none" anchor="ctr"/>
          <a:lstStyle/>
          <a:p>
            <a:pPr>
              <a:defRPr/>
            </a:pPr>
            <a:endParaRPr lang="en-US" kern="0">
              <a:solidFill>
                <a:sysClr val="windowText" lastClr="000000"/>
              </a:solidFill>
              <a:latin typeface="Arial" charset="0"/>
            </a:endParaRPr>
          </a:p>
        </p:txBody>
      </p:sp>
      <p:sp>
        <p:nvSpPr>
          <p:cNvPr id="7" name="Oval 59"/>
          <p:cNvSpPr>
            <a:spLocks noChangeArrowheads="1"/>
          </p:cNvSpPr>
          <p:nvPr/>
        </p:nvSpPr>
        <p:spPr bwMode="auto">
          <a:xfrm>
            <a:off x="2379663" y="2293938"/>
            <a:ext cx="1447800" cy="1447800"/>
          </a:xfrm>
          <a:prstGeom prst="ellipse">
            <a:avLst/>
          </a:prstGeom>
          <a:solidFill>
            <a:srgbClr val="000000"/>
          </a:solidFill>
          <a:ln w="9525">
            <a:solidFill>
              <a:srgbClr val="FFFFFF"/>
            </a:solidFill>
            <a:round/>
            <a:headEnd/>
            <a:tailEnd/>
          </a:ln>
          <a:effectLst/>
        </p:spPr>
        <p:txBody>
          <a:bodyPr wrap="none" anchor="ctr"/>
          <a:lstStyle/>
          <a:p>
            <a:pPr>
              <a:defRPr/>
            </a:pPr>
            <a:endParaRPr lang="en-US" kern="0">
              <a:solidFill>
                <a:sysClr val="windowText" lastClr="000000"/>
              </a:solidFill>
              <a:latin typeface="Arial" charset="0"/>
            </a:endParaRPr>
          </a:p>
        </p:txBody>
      </p:sp>
      <p:sp>
        <p:nvSpPr>
          <p:cNvPr id="8" name="Oval 60"/>
          <p:cNvSpPr>
            <a:spLocks noChangeArrowheads="1"/>
          </p:cNvSpPr>
          <p:nvPr/>
        </p:nvSpPr>
        <p:spPr bwMode="auto">
          <a:xfrm>
            <a:off x="2760663" y="2674938"/>
            <a:ext cx="685800" cy="685800"/>
          </a:xfrm>
          <a:prstGeom prst="ellipse">
            <a:avLst/>
          </a:prstGeom>
          <a:solidFill>
            <a:srgbClr val="FFFFFF"/>
          </a:solidFill>
          <a:ln w="9525">
            <a:solidFill>
              <a:srgbClr val="FFFFFF"/>
            </a:solidFill>
            <a:round/>
            <a:headEnd/>
            <a:tailEnd/>
          </a:ln>
          <a:effectLst/>
        </p:spPr>
        <p:txBody>
          <a:bodyPr wrap="none" anchor="ctr"/>
          <a:lstStyle/>
          <a:p>
            <a:pPr>
              <a:defRPr/>
            </a:pPr>
            <a:endParaRPr lang="en-US" kern="0">
              <a:solidFill>
                <a:sysClr val="windowText" lastClr="000000"/>
              </a:solidFill>
              <a:latin typeface="Arial" charset="0"/>
            </a:endParaRPr>
          </a:p>
        </p:txBody>
      </p:sp>
      <p:sp>
        <p:nvSpPr>
          <p:cNvPr id="9" name="Oval 61"/>
          <p:cNvSpPr>
            <a:spLocks noChangeArrowheads="1"/>
          </p:cNvSpPr>
          <p:nvPr/>
        </p:nvSpPr>
        <p:spPr bwMode="auto">
          <a:xfrm>
            <a:off x="2989263" y="2903538"/>
            <a:ext cx="228600" cy="228600"/>
          </a:xfrm>
          <a:prstGeom prst="ellipse">
            <a:avLst/>
          </a:prstGeom>
          <a:solidFill>
            <a:srgbClr val="000000"/>
          </a:solidFill>
          <a:ln w="9525">
            <a:solidFill>
              <a:srgbClr val="FFFFFF"/>
            </a:solidFill>
            <a:round/>
            <a:headEnd/>
            <a:tailEnd/>
          </a:ln>
          <a:effectLst/>
        </p:spPr>
        <p:txBody>
          <a:bodyPr wrap="none" anchor="ctr"/>
          <a:lstStyle/>
          <a:p>
            <a:pPr>
              <a:defRPr/>
            </a:pPr>
            <a:endParaRPr lang="en-US" kern="0">
              <a:solidFill>
                <a:sysClr val="windowText" lastClr="000000"/>
              </a:solidFill>
              <a:latin typeface="Arial" charset="0"/>
            </a:endParaRPr>
          </a:p>
        </p:txBody>
      </p:sp>
      <p:sp>
        <p:nvSpPr>
          <p:cNvPr id="10" name="Oval 62"/>
          <p:cNvSpPr>
            <a:spLocks noChangeArrowheads="1"/>
          </p:cNvSpPr>
          <p:nvPr/>
        </p:nvSpPr>
        <p:spPr bwMode="auto">
          <a:xfrm>
            <a:off x="4838700" y="1912938"/>
            <a:ext cx="2362200" cy="2209800"/>
          </a:xfrm>
          <a:prstGeom prst="ellipse">
            <a:avLst/>
          </a:prstGeom>
          <a:solidFill>
            <a:srgbClr val="FFFFFF"/>
          </a:solidFill>
          <a:ln w="9525">
            <a:solidFill>
              <a:srgbClr val="000000"/>
            </a:solidFill>
            <a:round/>
            <a:headEnd/>
            <a:tailEnd/>
          </a:ln>
          <a:effectLst/>
        </p:spPr>
        <p:txBody>
          <a:bodyPr wrap="none" anchor="ctr"/>
          <a:lstStyle/>
          <a:p>
            <a:pPr>
              <a:defRPr/>
            </a:pPr>
            <a:endParaRPr lang="en-US" kern="0">
              <a:solidFill>
                <a:sysClr val="windowText" lastClr="000000"/>
              </a:solidFill>
              <a:latin typeface="Arial" charset="0"/>
            </a:endParaRPr>
          </a:p>
        </p:txBody>
      </p:sp>
      <p:sp>
        <p:nvSpPr>
          <p:cNvPr id="11" name="Oval 63"/>
          <p:cNvSpPr>
            <a:spLocks noChangeArrowheads="1"/>
          </p:cNvSpPr>
          <p:nvPr/>
        </p:nvSpPr>
        <p:spPr bwMode="auto">
          <a:xfrm>
            <a:off x="5295900" y="2293938"/>
            <a:ext cx="1447800" cy="1447800"/>
          </a:xfrm>
          <a:prstGeom prst="ellipse">
            <a:avLst/>
          </a:prstGeom>
          <a:solidFill>
            <a:srgbClr val="000000"/>
          </a:solidFill>
          <a:ln w="9525">
            <a:solidFill>
              <a:srgbClr val="FFFFFF"/>
            </a:solidFill>
            <a:round/>
            <a:headEnd/>
            <a:tailEnd/>
          </a:ln>
          <a:effectLst/>
        </p:spPr>
        <p:txBody>
          <a:bodyPr wrap="none" anchor="ctr"/>
          <a:lstStyle/>
          <a:p>
            <a:pPr>
              <a:defRPr/>
            </a:pPr>
            <a:endParaRPr lang="en-US" kern="0">
              <a:solidFill>
                <a:sysClr val="windowText" lastClr="000000"/>
              </a:solidFill>
              <a:latin typeface="Arial" charset="0"/>
            </a:endParaRPr>
          </a:p>
        </p:txBody>
      </p:sp>
      <p:sp>
        <p:nvSpPr>
          <p:cNvPr id="12" name="Oval 64"/>
          <p:cNvSpPr>
            <a:spLocks noChangeArrowheads="1"/>
          </p:cNvSpPr>
          <p:nvPr/>
        </p:nvSpPr>
        <p:spPr bwMode="auto">
          <a:xfrm>
            <a:off x="5676900" y="2674938"/>
            <a:ext cx="685800" cy="685800"/>
          </a:xfrm>
          <a:prstGeom prst="ellipse">
            <a:avLst/>
          </a:prstGeom>
          <a:solidFill>
            <a:srgbClr val="FFFFFF"/>
          </a:solidFill>
          <a:ln w="9525">
            <a:solidFill>
              <a:srgbClr val="FFFFFF"/>
            </a:solidFill>
            <a:round/>
            <a:headEnd/>
            <a:tailEnd/>
          </a:ln>
          <a:effectLst/>
        </p:spPr>
        <p:txBody>
          <a:bodyPr wrap="none" anchor="ctr"/>
          <a:lstStyle/>
          <a:p>
            <a:pPr>
              <a:defRPr/>
            </a:pPr>
            <a:endParaRPr lang="en-US" kern="0">
              <a:solidFill>
                <a:sysClr val="windowText" lastClr="000000"/>
              </a:solidFill>
              <a:latin typeface="Arial" charset="0"/>
            </a:endParaRPr>
          </a:p>
        </p:txBody>
      </p:sp>
      <p:sp>
        <p:nvSpPr>
          <p:cNvPr id="13" name="Oval 65"/>
          <p:cNvSpPr>
            <a:spLocks noChangeArrowheads="1"/>
          </p:cNvSpPr>
          <p:nvPr/>
        </p:nvSpPr>
        <p:spPr bwMode="auto">
          <a:xfrm>
            <a:off x="5905500" y="2903538"/>
            <a:ext cx="228600" cy="228600"/>
          </a:xfrm>
          <a:prstGeom prst="ellipse">
            <a:avLst/>
          </a:prstGeom>
          <a:solidFill>
            <a:srgbClr val="000000"/>
          </a:solidFill>
          <a:ln w="9525">
            <a:solidFill>
              <a:srgbClr val="FFFFFF"/>
            </a:solidFill>
            <a:round/>
            <a:headEnd/>
            <a:tailEnd/>
          </a:ln>
          <a:effectLst/>
        </p:spPr>
        <p:txBody>
          <a:bodyPr wrap="none" anchor="ctr"/>
          <a:lstStyle/>
          <a:p>
            <a:pPr>
              <a:defRPr/>
            </a:pPr>
            <a:endParaRPr lang="en-US" kern="0">
              <a:solidFill>
                <a:sysClr val="windowText" lastClr="000000"/>
              </a:solidFill>
              <a:latin typeface="Arial" charset="0"/>
            </a:endParaRPr>
          </a:p>
        </p:txBody>
      </p:sp>
      <p:sp>
        <p:nvSpPr>
          <p:cNvPr id="14" name="AutoShape 66"/>
          <p:cNvSpPr>
            <a:spLocks noChangeArrowheads="1"/>
          </p:cNvSpPr>
          <p:nvPr/>
        </p:nvSpPr>
        <p:spPr bwMode="auto">
          <a:xfrm>
            <a:off x="2760663" y="2370138"/>
            <a:ext cx="76200" cy="76200"/>
          </a:xfrm>
          <a:prstGeom prst="flowChartConnector">
            <a:avLst/>
          </a:prstGeom>
          <a:solidFill>
            <a:srgbClr val="FF0000"/>
          </a:solidFill>
          <a:ln w="9525">
            <a:solidFill>
              <a:srgbClr val="FFFFFF"/>
            </a:solidFill>
            <a:round/>
            <a:headEnd/>
            <a:tailEnd/>
          </a:ln>
          <a:effectLst/>
        </p:spPr>
        <p:txBody>
          <a:bodyPr wrap="none" anchor="ctr"/>
          <a:lstStyle/>
          <a:p>
            <a:pPr>
              <a:defRPr/>
            </a:pPr>
            <a:endParaRPr lang="en-US" kern="0">
              <a:solidFill>
                <a:sysClr val="windowText" lastClr="000000"/>
              </a:solidFill>
              <a:latin typeface="Arial" charset="0"/>
            </a:endParaRPr>
          </a:p>
        </p:txBody>
      </p:sp>
      <p:sp>
        <p:nvSpPr>
          <p:cNvPr id="15" name="AutoShape 67"/>
          <p:cNvSpPr>
            <a:spLocks noChangeArrowheads="1"/>
          </p:cNvSpPr>
          <p:nvPr/>
        </p:nvSpPr>
        <p:spPr bwMode="auto">
          <a:xfrm>
            <a:off x="2760663" y="2522538"/>
            <a:ext cx="76200" cy="76200"/>
          </a:xfrm>
          <a:prstGeom prst="flowChartConnector">
            <a:avLst/>
          </a:prstGeom>
          <a:solidFill>
            <a:srgbClr val="FF0000"/>
          </a:solidFill>
          <a:ln w="9525">
            <a:solidFill>
              <a:srgbClr val="FFFFFF"/>
            </a:solidFill>
            <a:round/>
            <a:headEnd/>
            <a:tailEnd/>
          </a:ln>
          <a:effectLst/>
        </p:spPr>
        <p:txBody>
          <a:bodyPr wrap="none" anchor="ctr"/>
          <a:lstStyle/>
          <a:p>
            <a:pPr>
              <a:defRPr/>
            </a:pPr>
            <a:endParaRPr lang="en-US" kern="0">
              <a:solidFill>
                <a:sysClr val="windowText" lastClr="000000"/>
              </a:solidFill>
              <a:latin typeface="Arial" charset="0"/>
            </a:endParaRPr>
          </a:p>
        </p:txBody>
      </p:sp>
      <p:sp>
        <p:nvSpPr>
          <p:cNvPr id="16" name="AutoShape 68"/>
          <p:cNvSpPr>
            <a:spLocks noChangeArrowheads="1"/>
          </p:cNvSpPr>
          <p:nvPr/>
        </p:nvSpPr>
        <p:spPr bwMode="auto">
          <a:xfrm>
            <a:off x="2684463" y="2446338"/>
            <a:ext cx="76200" cy="76200"/>
          </a:xfrm>
          <a:prstGeom prst="flowChartConnector">
            <a:avLst/>
          </a:prstGeom>
          <a:solidFill>
            <a:srgbClr val="FF0000"/>
          </a:solidFill>
          <a:ln w="9525">
            <a:solidFill>
              <a:srgbClr val="FFFFFF"/>
            </a:solidFill>
            <a:round/>
            <a:headEnd/>
            <a:tailEnd/>
          </a:ln>
          <a:effectLst/>
        </p:spPr>
        <p:txBody>
          <a:bodyPr wrap="none" anchor="ctr"/>
          <a:lstStyle/>
          <a:p>
            <a:pPr>
              <a:defRPr/>
            </a:pPr>
            <a:endParaRPr lang="en-US" kern="0">
              <a:solidFill>
                <a:sysClr val="windowText" lastClr="000000"/>
              </a:solidFill>
              <a:latin typeface="Arial" charset="0"/>
            </a:endParaRPr>
          </a:p>
        </p:txBody>
      </p:sp>
      <p:sp>
        <p:nvSpPr>
          <p:cNvPr id="17" name="AutoShape 69"/>
          <p:cNvSpPr>
            <a:spLocks noChangeArrowheads="1"/>
          </p:cNvSpPr>
          <p:nvPr/>
        </p:nvSpPr>
        <p:spPr bwMode="auto">
          <a:xfrm>
            <a:off x="2760663" y="2446338"/>
            <a:ext cx="76200" cy="76200"/>
          </a:xfrm>
          <a:prstGeom prst="flowChartConnector">
            <a:avLst/>
          </a:prstGeom>
          <a:solidFill>
            <a:srgbClr val="FF0000"/>
          </a:solidFill>
          <a:ln w="9525">
            <a:solidFill>
              <a:srgbClr val="FFFFFF"/>
            </a:solidFill>
            <a:round/>
            <a:headEnd/>
            <a:tailEnd/>
          </a:ln>
          <a:effectLst/>
        </p:spPr>
        <p:txBody>
          <a:bodyPr wrap="none" anchor="ctr"/>
          <a:lstStyle/>
          <a:p>
            <a:pPr>
              <a:defRPr/>
            </a:pPr>
            <a:endParaRPr lang="en-US" kern="0">
              <a:solidFill>
                <a:sysClr val="windowText" lastClr="000000"/>
              </a:solidFill>
              <a:latin typeface="Arial" charset="0"/>
            </a:endParaRPr>
          </a:p>
        </p:txBody>
      </p:sp>
      <p:sp>
        <p:nvSpPr>
          <p:cNvPr id="18" name="AutoShape 70"/>
          <p:cNvSpPr>
            <a:spLocks noChangeArrowheads="1"/>
          </p:cNvSpPr>
          <p:nvPr/>
        </p:nvSpPr>
        <p:spPr bwMode="auto">
          <a:xfrm>
            <a:off x="2836863" y="2446338"/>
            <a:ext cx="76200" cy="76200"/>
          </a:xfrm>
          <a:prstGeom prst="flowChartConnector">
            <a:avLst/>
          </a:prstGeom>
          <a:solidFill>
            <a:srgbClr val="FF0000"/>
          </a:solidFill>
          <a:ln w="9525">
            <a:solidFill>
              <a:srgbClr val="FFFFFF"/>
            </a:solidFill>
            <a:round/>
            <a:headEnd/>
            <a:tailEnd/>
          </a:ln>
          <a:effectLst/>
        </p:spPr>
        <p:txBody>
          <a:bodyPr wrap="none" anchor="ctr"/>
          <a:lstStyle/>
          <a:p>
            <a:pPr>
              <a:defRPr/>
            </a:pPr>
            <a:endParaRPr lang="en-US" kern="0">
              <a:solidFill>
                <a:sysClr val="windowText" lastClr="000000"/>
              </a:solidFill>
              <a:latin typeface="Arial" charset="0"/>
            </a:endParaRPr>
          </a:p>
        </p:txBody>
      </p:sp>
      <p:sp>
        <p:nvSpPr>
          <p:cNvPr id="19" name="AutoShape 71"/>
          <p:cNvSpPr>
            <a:spLocks noChangeArrowheads="1"/>
          </p:cNvSpPr>
          <p:nvPr/>
        </p:nvSpPr>
        <p:spPr bwMode="auto">
          <a:xfrm>
            <a:off x="2684463" y="2522538"/>
            <a:ext cx="76200" cy="76200"/>
          </a:xfrm>
          <a:prstGeom prst="flowChartConnector">
            <a:avLst/>
          </a:prstGeom>
          <a:solidFill>
            <a:srgbClr val="FF0000"/>
          </a:solidFill>
          <a:ln w="9525">
            <a:solidFill>
              <a:srgbClr val="FFFFFF"/>
            </a:solidFill>
            <a:round/>
            <a:headEnd/>
            <a:tailEnd/>
          </a:ln>
          <a:effectLst/>
        </p:spPr>
        <p:txBody>
          <a:bodyPr wrap="none" anchor="ctr"/>
          <a:lstStyle/>
          <a:p>
            <a:pPr>
              <a:defRPr/>
            </a:pPr>
            <a:endParaRPr lang="en-US" kern="0">
              <a:solidFill>
                <a:sysClr val="windowText" lastClr="000000"/>
              </a:solidFill>
              <a:latin typeface="Arial" charset="0"/>
            </a:endParaRPr>
          </a:p>
        </p:txBody>
      </p:sp>
      <p:sp>
        <p:nvSpPr>
          <p:cNvPr id="20" name="AutoShape 72"/>
          <p:cNvSpPr>
            <a:spLocks noChangeArrowheads="1"/>
          </p:cNvSpPr>
          <p:nvPr/>
        </p:nvSpPr>
        <p:spPr bwMode="auto">
          <a:xfrm>
            <a:off x="2760663" y="2370138"/>
            <a:ext cx="76200" cy="76200"/>
          </a:xfrm>
          <a:prstGeom prst="flowChartConnector">
            <a:avLst/>
          </a:prstGeom>
          <a:solidFill>
            <a:srgbClr val="FF0000"/>
          </a:solidFill>
          <a:ln w="9525">
            <a:solidFill>
              <a:srgbClr val="FFFFFF"/>
            </a:solidFill>
            <a:round/>
            <a:headEnd/>
            <a:tailEnd/>
          </a:ln>
          <a:effectLst/>
        </p:spPr>
        <p:txBody>
          <a:bodyPr wrap="none" anchor="ctr"/>
          <a:lstStyle/>
          <a:p>
            <a:pPr>
              <a:defRPr/>
            </a:pPr>
            <a:endParaRPr lang="en-US" kern="0">
              <a:solidFill>
                <a:sysClr val="windowText" lastClr="000000"/>
              </a:solidFill>
              <a:latin typeface="Arial" charset="0"/>
            </a:endParaRPr>
          </a:p>
        </p:txBody>
      </p:sp>
      <p:sp>
        <p:nvSpPr>
          <p:cNvPr id="21" name="AutoShape 73"/>
          <p:cNvSpPr>
            <a:spLocks noChangeArrowheads="1"/>
          </p:cNvSpPr>
          <p:nvPr/>
        </p:nvSpPr>
        <p:spPr bwMode="auto">
          <a:xfrm>
            <a:off x="5981700" y="2903538"/>
            <a:ext cx="76200" cy="76200"/>
          </a:xfrm>
          <a:prstGeom prst="flowChartConnector">
            <a:avLst/>
          </a:prstGeom>
          <a:solidFill>
            <a:srgbClr val="FF0000"/>
          </a:solidFill>
          <a:ln w="9525">
            <a:solidFill>
              <a:srgbClr val="FFFFFF"/>
            </a:solidFill>
            <a:round/>
            <a:headEnd/>
            <a:tailEnd/>
          </a:ln>
          <a:effectLst/>
        </p:spPr>
        <p:txBody>
          <a:bodyPr wrap="none" anchor="ctr"/>
          <a:lstStyle/>
          <a:p>
            <a:pPr>
              <a:defRPr/>
            </a:pPr>
            <a:endParaRPr lang="en-US" kern="0">
              <a:solidFill>
                <a:sysClr val="windowText" lastClr="000000"/>
              </a:solidFill>
              <a:latin typeface="Arial" charset="0"/>
            </a:endParaRPr>
          </a:p>
        </p:txBody>
      </p:sp>
      <p:sp>
        <p:nvSpPr>
          <p:cNvPr id="22" name="AutoShape 74"/>
          <p:cNvSpPr>
            <a:spLocks noChangeArrowheads="1"/>
          </p:cNvSpPr>
          <p:nvPr/>
        </p:nvSpPr>
        <p:spPr bwMode="auto">
          <a:xfrm>
            <a:off x="5981700" y="3055938"/>
            <a:ext cx="76200" cy="76200"/>
          </a:xfrm>
          <a:prstGeom prst="flowChartConnector">
            <a:avLst/>
          </a:prstGeom>
          <a:solidFill>
            <a:srgbClr val="FF0000"/>
          </a:solidFill>
          <a:ln w="9525">
            <a:solidFill>
              <a:srgbClr val="FFFFFF"/>
            </a:solidFill>
            <a:round/>
            <a:headEnd/>
            <a:tailEnd/>
          </a:ln>
          <a:effectLst/>
        </p:spPr>
        <p:txBody>
          <a:bodyPr wrap="none" anchor="ctr"/>
          <a:lstStyle/>
          <a:p>
            <a:pPr>
              <a:defRPr/>
            </a:pPr>
            <a:endParaRPr lang="en-US" kern="0">
              <a:solidFill>
                <a:sysClr val="windowText" lastClr="000000"/>
              </a:solidFill>
              <a:latin typeface="Arial" charset="0"/>
            </a:endParaRPr>
          </a:p>
        </p:txBody>
      </p:sp>
      <p:sp>
        <p:nvSpPr>
          <p:cNvPr id="23" name="AutoShape 75"/>
          <p:cNvSpPr>
            <a:spLocks noChangeArrowheads="1"/>
          </p:cNvSpPr>
          <p:nvPr/>
        </p:nvSpPr>
        <p:spPr bwMode="auto">
          <a:xfrm>
            <a:off x="5905500" y="2979738"/>
            <a:ext cx="76200" cy="76200"/>
          </a:xfrm>
          <a:prstGeom prst="flowChartConnector">
            <a:avLst/>
          </a:prstGeom>
          <a:solidFill>
            <a:srgbClr val="FF0000"/>
          </a:solidFill>
          <a:ln w="9525">
            <a:solidFill>
              <a:srgbClr val="FFFFFF"/>
            </a:solidFill>
            <a:round/>
            <a:headEnd/>
            <a:tailEnd/>
          </a:ln>
          <a:effectLst/>
        </p:spPr>
        <p:txBody>
          <a:bodyPr wrap="none" anchor="ctr"/>
          <a:lstStyle/>
          <a:p>
            <a:pPr>
              <a:defRPr/>
            </a:pPr>
            <a:endParaRPr lang="en-US" kern="0">
              <a:solidFill>
                <a:sysClr val="windowText" lastClr="000000"/>
              </a:solidFill>
              <a:latin typeface="Arial" charset="0"/>
            </a:endParaRPr>
          </a:p>
        </p:txBody>
      </p:sp>
      <p:sp>
        <p:nvSpPr>
          <p:cNvPr id="24" name="AutoShape 76"/>
          <p:cNvSpPr>
            <a:spLocks noChangeArrowheads="1"/>
          </p:cNvSpPr>
          <p:nvPr/>
        </p:nvSpPr>
        <p:spPr bwMode="auto">
          <a:xfrm>
            <a:off x="5981700" y="2979738"/>
            <a:ext cx="76200" cy="76200"/>
          </a:xfrm>
          <a:prstGeom prst="flowChartConnector">
            <a:avLst/>
          </a:prstGeom>
          <a:solidFill>
            <a:srgbClr val="FF0000"/>
          </a:solidFill>
          <a:ln w="9525">
            <a:solidFill>
              <a:srgbClr val="FFFFFF"/>
            </a:solidFill>
            <a:round/>
            <a:headEnd/>
            <a:tailEnd/>
          </a:ln>
          <a:effectLst/>
        </p:spPr>
        <p:txBody>
          <a:bodyPr wrap="none" anchor="ctr"/>
          <a:lstStyle/>
          <a:p>
            <a:pPr>
              <a:defRPr/>
            </a:pPr>
            <a:endParaRPr lang="en-US" kern="0">
              <a:solidFill>
                <a:sysClr val="windowText" lastClr="000000"/>
              </a:solidFill>
              <a:latin typeface="Arial" charset="0"/>
            </a:endParaRPr>
          </a:p>
        </p:txBody>
      </p:sp>
      <p:sp>
        <p:nvSpPr>
          <p:cNvPr id="25" name="AutoShape 77"/>
          <p:cNvSpPr>
            <a:spLocks noChangeArrowheads="1"/>
          </p:cNvSpPr>
          <p:nvPr/>
        </p:nvSpPr>
        <p:spPr bwMode="auto">
          <a:xfrm>
            <a:off x="6057900" y="2979738"/>
            <a:ext cx="76200" cy="76200"/>
          </a:xfrm>
          <a:prstGeom prst="flowChartConnector">
            <a:avLst/>
          </a:prstGeom>
          <a:solidFill>
            <a:srgbClr val="FF0000"/>
          </a:solidFill>
          <a:ln w="9525">
            <a:solidFill>
              <a:srgbClr val="FFFFFF"/>
            </a:solidFill>
            <a:round/>
            <a:headEnd/>
            <a:tailEnd/>
          </a:ln>
          <a:effectLst/>
        </p:spPr>
        <p:txBody>
          <a:bodyPr wrap="none" anchor="ctr"/>
          <a:lstStyle/>
          <a:p>
            <a:pPr>
              <a:defRPr/>
            </a:pPr>
            <a:endParaRPr lang="en-US" kern="0">
              <a:solidFill>
                <a:sysClr val="windowText" lastClr="000000"/>
              </a:solidFill>
              <a:latin typeface="Arial" charset="0"/>
            </a:endParaRPr>
          </a:p>
        </p:txBody>
      </p:sp>
      <p:sp>
        <p:nvSpPr>
          <p:cNvPr id="26" name="AutoShape 78"/>
          <p:cNvSpPr>
            <a:spLocks noChangeArrowheads="1"/>
          </p:cNvSpPr>
          <p:nvPr/>
        </p:nvSpPr>
        <p:spPr bwMode="auto">
          <a:xfrm>
            <a:off x="5905500" y="3055938"/>
            <a:ext cx="76200" cy="76200"/>
          </a:xfrm>
          <a:prstGeom prst="flowChartConnector">
            <a:avLst/>
          </a:prstGeom>
          <a:solidFill>
            <a:srgbClr val="FF0000"/>
          </a:solidFill>
          <a:ln w="9525">
            <a:solidFill>
              <a:srgbClr val="FFFFFF"/>
            </a:solidFill>
            <a:round/>
            <a:headEnd/>
            <a:tailEnd/>
          </a:ln>
          <a:effectLst/>
        </p:spPr>
        <p:txBody>
          <a:bodyPr wrap="none" anchor="ctr"/>
          <a:lstStyle/>
          <a:p>
            <a:pPr>
              <a:defRPr/>
            </a:pPr>
            <a:endParaRPr lang="en-US" kern="0">
              <a:solidFill>
                <a:sysClr val="windowText" lastClr="000000"/>
              </a:solidFill>
              <a:latin typeface="Arial" charset="0"/>
            </a:endParaRPr>
          </a:p>
        </p:txBody>
      </p:sp>
      <p:sp>
        <p:nvSpPr>
          <p:cNvPr id="27" name="AutoShape 79"/>
          <p:cNvSpPr>
            <a:spLocks noChangeArrowheads="1"/>
          </p:cNvSpPr>
          <p:nvPr/>
        </p:nvSpPr>
        <p:spPr bwMode="auto">
          <a:xfrm>
            <a:off x="5981700" y="2903538"/>
            <a:ext cx="76200" cy="76200"/>
          </a:xfrm>
          <a:prstGeom prst="flowChartConnector">
            <a:avLst/>
          </a:prstGeom>
          <a:solidFill>
            <a:srgbClr val="FF0000"/>
          </a:solidFill>
          <a:ln w="9525">
            <a:solidFill>
              <a:srgbClr val="FFFFFF"/>
            </a:solidFill>
            <a:round/>
            <a:headEnd/>
            <a:tailEnd/>
          </a:ln>
          <a:effectLst/>
        </p:spPr>
        <p:txBody>
          <a:bodyPr wrap="none" anchor="ctr"/>
          <a:lstStyle/>
          <a:p>
            <a:pPr>
              <a:defRPr/>
            </a:pPr>
            <a:endParaRPr lang="en-US" kern="0">
              <a:solidFill>
                <a:sysClr val="windowText" lastClr="000000"/>
              </a:solidFill>
              <a:latin typeface="Arial" charset="0"/>
            </a:endParaRPr>
          </a:p>
        </p:txBody>
      </p:sp>
      <p:sp>
        <p:nvSpPr>
          <p:cNvPr id="28" name="Text Box 80"/>
          <p:cNvSpPr txBox="1">
            <a:spLocks noChangeArrowheads="1"/>
          </p:cNvSpPr>
          <p:nvPr/>
        </p:nvSpPr>
        <p:spPr bwMode="auto">
          <a:xfrm>
            <a:off x="469325" y="3370265"/>
            <a:ext cx="1503938" cy="584775"/>
          </a:xfrm>
          <a:prstGeom prst="rect">
            <a:avLst/>
          </a:prstGeom>
          <a:noFill/>
          <a:ln w="9525">
            <a:noFill/>
            <a:miter lim="800000"/>
            <a:headEnd/>
            <a:tailEnd/>
          </a:ln>
          <a:effectLst/>
        </p:spPr>
        <p:txBody>
          <a:bodyPr wrap="none">
            <a:spAutoFit/>
          </a:bodyPr>
          <a:lstStyle/>
          <a:p>
            <a:pPr>
              <a:defRPr/>
            </a:pPr>
            <a:r>
              <a:rPr lang="en-US" sz="1600" kern="0" dirty="0">
                <a:solidFill>
                  <a:srgbClr val="FF0000"/>
                </a:solidFill>
                <a:latin typeface="Arial" charset="0"/>
              </a:rPr>
              <a:t>High Precision</a:t>
            </a:r>
          </a:p>
          <a:p>
            <a:pPr>
              <a:defRPr/>
            </a:pPr>
            <a:r>
              <a:rPr lang="en-US" sz="1600" kern="0" dirty="0">
                <a:solidFill>
                  <a:srgbClr val="FF0000"/>
                </a:solidFill>
                <a:latin typeface="Arial" charset="0"/>
              </a:rPr>
              <a:t>Low Accuracy</a:t>
            </a:r>
          </a:p>
        </p:txBody>
      </p:sp>
      <p:sp>
        <p:nvSpPr>
          <p:cNvPr id="29" name="Text Box 81"/>
          <p:cNvSpPr txBox="1">
            <a:spLocks noChangeArrowheads="1"/>
          </p:cNvSpPr>
          <p:nvPr/>
        </p:nvSpPr>
        <p:spPr bwMode="auto">
          <a:xfrm>
            <a:off x="7200900" y="3209725"/>
            <a:ext cx="1505540" cy="584775"/>
          </a:xfrm>
          <a:prstGeom prst="rect">
            <a:avLst/>
          </a:prstGeom>
          <a:noFill/>
          <a:ln w="9525">
            <a:noFill/>
            <a:miter lim="800000"/>
            <a:headEnd/>
            <a:tailEnd/>
          </a:ln>
          <a:effectLst/>
        </p:spPr>
        <p:txBody>
          <a:bodyPr wrap="none">
            <a:spAutoFit/>
          </a:bodyPr>
          <a:lstStyle/>
          <a:p>
            <a:pPr>
              <a:defRPr/>
            </a:pPr>
            <a:r>
              <a:rPr lang="en-US" sz="1600" kern="0" dirty="0">
                <a:solidFill>
                  <a:srgbClr val="FF0000"/>
                </a:solidFill>
                <a:latin typeface="Arial" charset="0"/>
              </a:rPr>
              <a:t>High Precision</a:t>
            </a:r>
          </a:p>
          <a:p>
            <a:pPr>
              <a:defRPr/>
            </a:pPr>
            <a:r>
              <a:rPr lang="en-US" sz="1600" kern="0" dirty="0">
                <a:solidFill>
                  <a:srgbClr val="FF0000"/>
                </a:solidFill>
                <a:latin typeface="Arial" charset="0"/>
              </a:rPr>
              <a:t>High Accuracy</a:t>
            </a:r>
          </a:p>
        </p:txBody>
      </p:sp>
      <p:sp>
        <p:nvSpPr>
          <p:cNvPr id="30" name="Rectangle 6"/>
          <p:cNvSpPr>
            <a:spLocks noChangeArrowheads="1"/>
          </p:cNvSpPr>
          <p:nvPr/>
        </p:nvSpPr>
        <p:spPr bwMode="auto">
          <a:xfrm>
            <a:off x="231778" y="4752975"/>
            <a:ext cx="8843963"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buFont typeface="Courier New" panose="02070309020205020404" pitchFamily="49" charset="0"/>
              <a:buChar char="o"/>
            </a:pPr>
            <a:r>
              <a:rPr lang="fa-IR" altLang="fa-IR" sz="2000" b="0">
                <a:solidFill>
                  <a:srgbClr val="000000"/>
                </a:solidFill>
                <a:cs typeface="B Homa" panose="00000400000000000000" pitchFamily="2" charset="-78"/>
              </a:rPr>
              <a:t> مثال: اگر مقادیر خوانده شده توسط یک ولتمتر جهت اندازه گیری ولتاژ واقعی 100 ولت به صورت مقادیر 104، 103، 105، 103 و 105 ولت در 5 تکرار متوالی باشد آنگاه داریم:</a:t>
            </a:r>
            <a:endParaRPr lang="fa-IR" altLang="fa-IR" sz="2000" b="0">
              <a:solidFill>
                <a:srgbClr val="000000"/>
              </a:solidFill>
              <a:cs typeface="B Homa" panose="00000400000000000000" pitchFamily="2" charset="-78"/>
              <a:sym typeface="Symbol" panose="05050102010706020507" pitchFamily="18" charset="2"/>
            </a:endParaRPr>
          </a:p>
        </p:txBody>
      </p:sp>
      <p:sp>
        <p:nvSpPr>
          <p:cNvPr id="31" name="TextBox 30"/>
          <p:cNvSpPr txBox="1">
            <a:spLocks noChangeArrowheads="1"/>
          </p:cNvSpPr>
          <p:nvPr/>
        </p:nvSpPr>
        <p:spPr bwMode="auto">
          <a:xfrm>
            <a:off x="127000" y="5503863"/>
            <a:ext cx="30797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eaLnBrk="1" hangingPunct="1"/>
            <a:r>
              <a:rPr lang="en-US" altLang="fa-IR" sz="1600" b="0">
                <a:solidFill>
                  <a:srgbClr val="000000"/>
                </a:solidFill>
                <a:cs typeface="B Homa" panose="00000400000000000000" pitchFamily="2" charset="-78"/>
              </a:rPr>
              <a:t>Accuracy = 105 – 100 = 5 V</a:t>
            </a:r>
          </a:p>
        </p:txBody>
      </p:sp>
      <p:sp>
        <p:nvSpPr>
          <p:cNvPr id="32" name="TextBox 31"/>
          <p:cNvSpPr txBox="1">
            <a:spLocks noChangeArrowheads="1"/>
          </p:cNvSpPr>
          <p:nvPr/>
        </p:nvSpPr>
        <p:spPr bwMode="auto">
          <a:xfrm>
            <a:off x="74615" y="5875338"/>
            <a:ext cx="58896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eaLnBrk="1" hangingPunct="1"/>
            <a:r>
              <a:rPr lang="en-US" altLang="fa-IR" sz="1600" b="0">
                <a:solidFill>
                  <a:srgbClr val="000000"/>
                </a:solidFill>
                <a:cs typeface="B Homa" panose="00000400000000000000" pitchFamily="2" charset="-78"/>
              </a:rPr>
              <a:t>Precision = (105 - Average (104,103,105,103,105))/100 = ±%1</a:t>
            </a:r>
          </a:p>
        </p:txBody>
      </p:sp>
    </p:spTree>
    <p:extLst>
      <p:ext uri="{BB962C8B-B14F-4D97-AF65-F5344CB8AC3E}">
        <p14:creationId xmlns:p14="http://schemas.microsoft.com/office/powerpoint/2010/main" val="727063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ppt_x"/>
                                          </p:val>
                                        </p:tav>
                                        <p:tav tm="100000">
                                          <p:val>
                                            <p:strVal val="#ppt_x"/>
                                          </p:val>
                                        </p:tav>
                                      </p:tavLst>
                                    </p:anim>
                                    <p:anim calcmode="lin" valueType="num">
                                      <p:cBhvr additive="base">
                                        <p:cTn id="36" dur="5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ppt_x"/>
                                          </p:val>
                                        </p:tav>
                                        <p:tav tm="100000">
                                          <p:val>
                                            <p:strVal val="#ppt_x"/>
                                          </p:val>
                                        </p:tav>
                                      </p:tavLst>
                                    </p:anim>
                                    <p:anim calcmode="lin" valueType="num">
                                      <p:cBhvr additive="base">
                                        <p:cTn id="40" dur="5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ppt_x"/>
                                          </p:val>
                                        </p:tav>
                                        <p:tav tm="100000">
                                          <p:val>
                                            <p:strVal val="#ppt_x"/>
                                          </p:val>
                                        </p:tav>
                                      </p:tavLst>
                                    </p:anim>
                                    <p:anim calcmode="lin" valueType="num">
                                      <p:cBhvr additive="base">
                                        <p:cTn id="44" dur="5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500" fill="hold"/>
                                        <p:tgtEl>
                                          <p:spTgt spid="15"/>
                                        </p:tgtEl>
                                        <p:attrNameLst>
                                          <p:attrName>ppt_x</p:attrName>
                                        </p:attrNameLst>
                                      </p:cBhvr>
                                      <p:tavLst>
                                        <p:tav tm="0">
                                          <p:val>
                                            <p:strVal val="#ppt_x"/>
                                          </p:val>
                                        </p:tav>
                                        <p:tav tm="100000">
                                          <p:val>
                                            <p:strVal val="#ppt_x"/>
                                          </p:val>
                                        </p:tav>
                                      </p:tavLst>
                                    </p:anim>
                                    <p:anim calcmode="lin" valueType="num">
                                      <p:cBhvr additive="base">
                                        <p:cTn id="48" dur="500" fill="hold"/>
                                        <p:tgtEl>
                                          <p:spTgt spid="15"/>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 fill="hold"/>
                                        <p:tgtEl>
                                          <p:spTgt spid="16"/>
                                        </p:tgtEl>
                                        <p:attrNameLst>
                                          <p:attrName>ppt_x</p:attrName>
                                        </p:attrNameLst>
                                      </p:cBhvr>
                                      <p:tavLst>
                                        <p:tav tm="0">
                                          <p:val>
                                            <p:strVal val="#ppt_x"/>
                                          </p:val>
                                        </p:tav>
                                        <p:tav tm="100000">
                                          <p:val>
                                            <p:strVal val="#ppt_x"/>
                                          </p:val>
                                        </p:tav>
                                      </p:tavLst>
                                    </p:anim>
                                    <p:anim calcmode="lin" valueType="num">
                                      <p:cBhvr additive="base">
                                        <p:cTn id="52" dur="500" fill="hold"/>
                                        <p:tgtEl>
                                          <p:spTgt spid="16"/>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500" fill="hold"/>
                                        <p:tgtEl>
                                          <p:spTgt spid="17"/>
                                        </p:tgtEl>
                                        <p:attrNameLst>
                                          <p:attrName>ppt_x</p:attrName>
                                        </p:attrNameLst>
                                      </p:cBhvr>
                                      <p:tavLst>
                                        <p:tav tm="0">
                                          <p:val>
                                            <p:strVal val="#ppt_x"/>
                                          </p:val>
                                        </p:tav>
                                        <p:tav tm="100000">
                                          <p:val>
                                            <p:strVal val="#ppt_x"/>
                                          </p:val>
                                        </p:tav>
                                      </p:tavLst>
                                    </p:anim>
                                    <p:anim calcmode="lin" valueType="num">
                                      <p:cBhvr additive="base">
                                        <p:cTn id="56" dur="500" fill="hold"/>
                                        <p:tgtEl>
                                          <p:spTgt spid="17"/>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500" fill="hold"/>
                                        <p:tgtEl>
                                          <p:spTgt spid="18"/>
                                        </p:tgtEl>
                                        <p:attrNameLst>
                                          <p:attrName>ppt_x</p:attrName>
                                        </p:attrNameLst>
                                      </p:cBhvr>
                                      <p:tavLst>
                                        <p:tav tm="0">
                                          <p:val>
                                            <p:strVal val="#ppt_x"/>
                                          </p:val>
                                        </p:tav>
                                        <p:tav tm="100000">
                                          <p:val>
                                            <p:strVal val="#ppt_x"/>
                                          </p:val>
                                        </p:tav>
                                      </p:tavLst>
                                    </p:anim>
                                    <p:anim calcmode="lin" valueType="num">
                                      <p:cBhvr additive="base">
                                        <p:cTn id="60" dur="500" fill="hold"/>
                                        <p:tgtEl>
                                          <p:spTgt spid="18"/>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500" fill="hold"/>
                                        <p:tgtEl>
                                          <p:spTgt spid="19"/>
                                        </p:tgtEl>
                                        <p:attrNameLst>
                                          <p:attrName>ppt_x</p:attrName>
                                        </p:attrNameLst>
                                      </p:cBhvr>
                                      <p:tavLst>
                                        <p:tav tm="0">
                                          <p:val>
                                            <p:strVal val="#ppt_x"/>
                                          </p:val>
                                        </p:tav>
                                        <p:tav tm="100000">
                                          <p:val>
                                            <p:strVal val="#ppt_x"/>
                                          </p:val>
                                        </p:tav>
                                      </p:tavLst>
                                    </p:anim>
                                    <p:anim calcmode="lin" valueType="num">
                                      <p:cBhvr additive="base">
                                        <p:cTn id="64" dur="500" fill="hold"/>
                                        <p:tgtEl>
                                          <p:spTgt spid="19"/>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500" fill="hold"/>
                                        <p:tgtEl>
                                          <p:spTgt spid="20"/>
                                        </p:tgtEl>
                                        <p:attrNameLst>
                                          <p:attrName>ppt_x</p:attrName>
                                        </p:attrNameLst>
                                      </p:cBhvr>
                                      <p:tavLst>
                                        <p:tav tm="0">
                                          <p:val>
                                            <p:strVal val="#ppt_x"/>
                                          </p:val>
                                        </p:tav>
                                        <p:tav tm="100000">
                                          <p:val>
                                            <p:strVal val="#ppt_x"/>
                                          </p:val>
                                        </p:tav>
                                      </p:tavLst>
                                    </p:anim>
                                    <p:anim calcmode="lin" valueType="num">
                                      <p:cBhvr additive="base">
                                        <p:cTn id="68" dur="500" fill="hold"/>
                                        <p:tgtEl>
                                          <p:spTgt spid="20"/>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additive="base">
                                        <p:cTn id="71" dur="500" fill="hold"/>
                                        <p:tgtEl>
                                          <p:spTgt spid="21"/>
                                        </p:tgtEl>
                                        <p:attrNameLst>
                                          <p:attrName>ppt_x</p:attrName>
                                        </p:attrNameLst>
                                      </p:cBhvr>
                                      <p:tavLst>
                                        <p:tav tm="0">
                                          <p:val>
                                            <p:strVal val="#ppt_x"/>
                                          </p:val>
                                        </p:tav>
                                        <p:tav tm="100000">
                                          <p:val>
                                            <p:strVal val="#ppt_x"/>
                                          </p:val>
                                        </p:tav>
                                      </p:tavLst>
                                    </p:anim>
                                    <p:anim calcmode="lin" valueType="num">
                                      <p:cBhvr additive="base">
                                        <p:cTn id="72" dur="500" fill="hold"/>
                                        <p:tgtEl>
                                          <p:spTgt spid="21"/>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500" fill="hold"/>
                                        <p:tgtEl>
                                          <p:spTgt spid="22"/>
                                        </p:tgtEl>
                                        <p:attrNameLst>
                                          <p:attrName>ppt_x</p:attrName>
                                        </p:attrNameLst>
                                      </p:cBhvr>
                                      <p:tavLst>
                                        <p:tav tm="0">
                                          <p:val>
                                            <p:strVal val="#ppt_x"/>
                                          </p:val>
                                        </p:tav>
                                        <p:tav tm="100000">
                                          <p:val>
                                            <p:strVal val="#ppt_x"/>
                                          </p:val>
                                        </p:tav>
                                      </p:tavLst>
                                    </p:anim>
                                    <p:anim calcmode="lin" valueType="num">
                                      <p:cBhvr additive="base">
                                        <p:cTn id="76" dur="500" fill="hold"/>
                                        <p:tgtEl>
                                          <p:spTgt spid="22"/>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23"/>
                                        </p:tgtEl>
                                        <p:attrNameLst>
                                          <p:attrName>style.visibility</p:attrName>
                                        </p:attrNameLst>
                                      </p:cBhvr>
                                      <p:to>
                                        <p:strVal val="visible"/>
                                      </p:to>
                                    </p:set>
                                    <p:anim calcmode="lin" valueType="num">
                                      <p:cBhvr additive="base">
                                        <p:cTn id="79" dur="500" fill="hold"/>
                                        <p:tgtEl>
                                          <p:spTgt spid="23"/>
                                        </p:tgtEl>
                                        <p:attrNameLst>
                                          <p:attrName>ppt_x</p:attrName>
                                        </p:attrNameLst>
                                      </p:cBhvr>
                                      <p:tavLst>
                                        <p:tav tm="0">
                                          <p:val>
                                            <p:strVal val="#ppt_x"/>
                                          </p:val>
                                        </p:tav>
                                        <p:tav tm="100000">
                                          <p:val>
                                            <p:strVal val="#ppt_x"/>
                                          </p:val>
                                        </p:tav>
                                      </p:tavLst>
                                    </p:anim>
                                    <p:anim calcmode="lin" valueType="num">
                                      <p:cBhvr additive="base">
                                        <p:cTn id="80" dur="500" fill="hold"/>
                                        <p:tgtEl>
                                          <p:spTgt spid="23"/>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24"/>
                                        </p:tgtEl>
                                        <p:attrNameLst>
                                          <p:attrName>style.visibility</p:attrName>
                                        </p:attrNameLst>
                                      </p:cBhvr>
                                      <p:to>
                                        <p:strVal val="visible"/>
                                      </p:to>
                                    </p:set>
                                    <p:anim calcmode="lin" valueType="num">
                                      <p:cBhvr additive="base">
                                        <p:cTn id="83" dur="500" fill="hold"/>
                                        <p:tgtEl>
                                          <p:spTgt spid="24"/>
                                        </p:tgtEl>
                                        <p:attrNameLst>
                                          <p:attrName>ppt_x</p:attrName>
                                        </p:attrNameLst>
                                      </p:cBhvr>
                                      <p:tavLst>
                                        <p:tav tm="0">
                                          <p:val>
                                            <p:strVal val="#ppt_x"/>
                                          </p:val>
                                        </p:tav>
                                        <p:tav tm="100000">
                                          <p:val>
                                            <p:strVal val="#ppt_x"/>
                                          </p:val>
                                        </p:tav>
                                      </p:tavLst>
                                    </p:anim>
                                    <p:anim calcmode="lin" valueType="num">
                                      <p:cBhvr additive="base">
                                        <p:cTn id="84" dur="500" fill="hold"/>
                                        <p:tgtEl>
                                          <p:spTgt spid="24"/>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25"/>
                                        </p:tgtEl>
                                        <p:attrNameLst>
                                          <p:attrName>style.visibility</p:attrName>
                                        </p:attrNameLst>
                                      </p:cBhvr>
                                      <p:to>
                                        <p:strVal val="visible"/>
                                      </p:to>
                                    </p:set>
                                    <p:anim calcmode="lin" valueType="num">
                                      <p:cBhvr additive="base">
                                        <p:cTn id="87" dur="500" fill="hold"/>
                                        <p:tgtEl>
                                          <p:spTgt spid="25"/>
                                        </p:tgtEl>
                                        <p:attrNameLst>
                                          <p:attrName>ppt_x</p:attrName>
                                        </p:attrNameLst>
                                      </p:cBhvr>
                                      <p:tavLst>
                                        <p:tav tm="0">
                                          <p:val>
                                            <p:strVal val="#ppt_x"/>
                                          </p:val>
                                        </p:tav>
                                        <p:tav tm="100000">
                                          <p:val>
                                            <p:strVal val="#ppt_x"/>
                                          </p:val>
                                        </p:tav>
                                      </p:tavLst>
                                    </p:anim>
                                    <p:anim calcmode="lin" valueType="num">
                                      <p:cBhvr additive="base">
                                        <p:cTn id="88" dur="500" fill="hold"/>
                                        <p:tgtEl>
                                          <p:spTgt spid="25"/>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26"/>
                                        </p:tgtEl>
                                        <p:attrNameLst>
                                          <p:attrName>style.visibility</p:attrName>
                                        </p:attrNameLst>
                                      </p:cBhvr>
                                      <p:to>
                                        <p:strVal val="visible"/>
                                      </p:to>
                                    </p:set>
                                    <p:anim calcmode="lin" valueType="num">
                                      <p:cBhvr additive="base">
                                        <p:cTn id="91" dur="500" fill="hold"/>
                                        <p:tgtEl>
                                          <p:spTgt spid="26"/>
                                        </p:tgtEl>
                                        <p:attrNameLst>
                                          <p:attrName>ppt_x</p:attrName>
                                        </p:attrNameLst>
                                      </p:cBhvr>
                                      <p:tavLst>
                                        <p:tav tm="0">
                                          <p:val>
                                            <p:strVal val="#ppt_x"/>
                                          </p:val>
                                        </p:tav>
                                        <p:tav tm="100000">
                                          <p:val>
                                            <p:strVal val="#ppt_x"/>
                                          </p:val>
                                        </p:tav>
                                      </p:tavLst>
                                    </p:anim>
                                    <p:anim calcmode="lin" valueType="num">
                                      <p:cBhvr additive="base">
                                        <p:cTn id="92" dur="500" fill="hold"/>
                                        <p:tgtEl>
                                          <p:spTgt spid="26"/>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27"/>
                                        </p:tgtEl>
                                        <p:attrNameLst>
                                          <p:attrName>style.visibility</p:attrName>
                                        </p:attrNameLst>
                                      </p:cBhvr>
                                      <p:to>
                                        <p:strVal val="visible"/>
                                      </p:to>
                                    </p:set>
                                    <p:anim calcmode="lin" valueType="num">
                                      <p:cBhvr additive="base">
                                        <p:cTn id="95" dur="500" fill="hold"/>
                                        <p:tgtEl>
                                          <p:spTgt spid="27"/>
                                        </p:tgtEl>
                                        <p:attrNameLst>
                                          <p:attrName>ppt_x</p:attrName>
                                        </p:attrNameLst>
                                      </p:cBhvr>
                                      <p:tavLst>
                                        <p:tav tm="0">
                                          <p:val>
                                            <p:strVal val="#ppt_x"/>
                                          </p:val>
                                        </p:tav>
                                        <p:tav tm="100000">
                                          <p:val>
                                            <p:strVal val="#ppt_x"/>
                                          </p:val>
                                        </p:tav>
                                      </p:tavLst>
                                    </p:anim>
                                    <p:anim calcmode="lin" valueType="num">
                                      <p:cBhvr additive="base">
                                        <p:cTn id="96" dur="500" fill="hold"/>
                                        <p:tgtEl>
                                          <p:spTgt spid="27"/>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28"/>
                                        </p:tgtEl>
                                        <p:attrNameLst>
                                          <p:attrName>style.visibility</p:attrName>
                                        </p:attrNameLst>
                                      </p:cBhvr>
                                      <p:to>
                                        <p:strVal val="visible"/>
                                      </p:to>
                                    </p:set>
                                    <p:anim calcmode="lin" valueType="num">
                                      <p:cBhvr additive="base">
                                        <p:cTn id="99" dur="500" fill="hold"/>
                                        <p:tgtEl>
                                          <p:spTgt spid="28"/>
                                        </p:tgtEl>
                                        <p:attrNameLst>
                                          <p:attrName>ppt_x</p:attrName>
                                        </p:attrNameLst>
                                      </p:cBhvr>
                                      <p:tavLst>
                                        <p:tav tm="0">
                                          <p:val>
                                            <p:strVal val="#ppt_x"/>
                                          </p:val>
                                        </p:tav>
                                        <p:tav tm="100000">
                                          <p:val>
                                            <p:strVal val="#ppt_x"/>
                                          </p:val>
                                        </p:tav>
                                      </p:tavLst>
                                    </p:anim>
                                    <p:anim calcmode="lin" valueType="num">
                                      <p:cBhvr additive="base">
                                        <p:cTn id="100" dur="500" fill="hold"/>
                                        <p:tgtEl>
                                          <p:spTgt spid="28"/>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29"/>
                                        </p:tgtEl>
                                        <p:attrNameLst>
                                          <p:attrName>style.visibility</p:attrName>
                                        </p:attrNameLst>
                                      </p:cBhvr>
                                      <p:to>
                                        <p:strVal val="visible"/>
                                      </p:to>
                                    </p:set>
                                    <p:anim calcmode="lin" valueType="num">
                                      <p:cBhvr additive="base">
                                        <p:cTn id="103" dur="500" fill="hold"/>
                                        <p:tgtEl>
                                          <p:spTgt spid="29"/>
                                        </p:tgtEl>
                                        <p:attrNameLst>
                                          <p:attrName>ppt_x</p:attrName>
                                        </p:attrNameLst>
                                      </p:cBhvr>
                                      <p:tavLst>
                                        <p:tav tm="0">
                                          <p:val>
                                            <p:strVal val="#ppt_x"/>
                                          </p:val>
                                        </p:tav>
                                        <p:tav tm="100000">
                                          <p:val>
                                            <p:strVal val="#ppt_x"/>
                                          </p:val>
                                        </p:tav>
                                      </p:tavLst>
                                    </p:anim>
                                    <p:anim calcmode="lin" valueType="num">
                                      <p:cBhvr additive="base">
                                        <p:cTn id="104"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1" presetClass="entr" presetSubtype="0" fill="hold" grpId="0" nodeType="clickEffect">
                                  <p:stCondLst>
                                    <p:cond delay="0"/>
                                  </p:stCondLst>
                                  <p:childTnLst>
                                    <p:set>
                                      <p:cBhvr>
                                        <p:cTn id="108" dur="1" fill="hold">
                                          <p:stCondLst>
                                            <p:cond delay="0"/>
                                          </p:stCondLst>
                                        </p:cTn>
                                        <p:tgtEl>
                                          <p:spTgt spid="30"/>
                                        </p:tgtEl>
                                        <p:attrNameLst>
                                          <p:attrName>style.visibility</p:attrName>
                                        </p:attrNameLst>
                                      </p:cBhvr>
                                      <p:to>
                                        <p:strVal val="visible"/>
                                      </p:to>
                                    </p:set>
                                  </p:childTnLst>
                                </p:cTn>
                              </p:par>
                            </p:childTnLst>
                          </p:cTn>
                        </p:par>
                      </p:childTnLst>
                    </p:cTn>
                  </p:par>
                  <p:par>
                    <p:cTn id="109" fill="hold">
                      <p:stCondLst>
                        <p:cond delay="indefinite"/>
                      </p:stCondLst>
                      <p:childTnLst>
                        <p:par>
                          <p:cTn id="110" fill="hold">
                            <p:stCondLst>
                              <p:cond delay="0"/>
                            </p:stCondLst>
                            <p:childTnLst>
                              <p:par>
                                <p:cTn id="111" presetID="1" presetClass="entr" presetSubtype="0" fill="hold" grpId="0" nodeType="clickEffect">
                                  <p:stCondLst>
                                    <p:cond delay="0"/>
                                  </p:stCondLst>
                                  <p:childTnLst>
                                    <p:set>
                                      <p:cBhvr>
                                        <p:cTn id="112" dur="1" fill="hold">
                                          <p:stCondLst>
                                            <p:cond delay="0"/>
                                          </p:stCondLst>
                                        </p:cTn>
                                        <p:tgtEl>
                                          <p:spTgt spid="31"/>
                                        </p:tgtEl>
                                        <p:attrNameLst>
                                          <p:attrName>style.visibility</p:attrName>
                                        </p:attrNameLst>
                                      </p:cBhvr>
                                      <p:to>
                                        <p:strVal val="visible"/>
                                      </p:to>
                                    </p:set>
                                  </p:childTnLst>
                                </p:cTn>
                              </p:par>
                            </p:childTnLst>
                          </p:cTn>
                        </p:par>
                      </p:childTnLst>
                    </p:cTn>
                  </p:par>
                  <p:par>
                    <p:cTn id="113" fill="hold">
                      <p:stCondLst>
                        <p:cond delay="indefinite"/>
                      </p:stCondLst>
                      <p:childTnLst>
                        <p:par>
                          <p:cTn id="114" fill="hold">
                            <p:stCondLst>
                              <p:cond delay="0"/>
                            </p:stCondLst>
                            <p:childTnLst>
                              <p:par>
                                <p:cTn id="115" presetID="1" presetClass="entr" presetSubtype="0" fill="hold" grpId="0" nodeType="clickEffect">
                                  <p:stCondLst>
                                    <p:cond delay="0"/>
                                  </p:stCondLst>
                                  <p:childTnLst>
                                    <p:set>
                                      <p:cBhvr>
                                        <p:cTn id="116"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p:bldP spid="29" grpId="0"/>
      <p:bldP spid="30" grpId="0"/>
      <p:bldP spid="31" grpId="0"/>
      <p:bldP spid="32" grpId="0"/>
    </p:bldLst>
  </p:timing>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92999" y="696163"/>
            <a:ext cx="6118590" cy="5526792"/>
          </a:xfrm>
          <a:prstGeom prst="rect">
            <a:avLst/>
          </a:prstGeom>
        </p:spPr>
      </p:pic>
      <p:sp>
        <p:nvSpPr>
          <p:cNvPr id="3"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400" b="0" dirty="0">
                <a:solidFill>
                  <a:srgbClr val="C00000"/>
                </a:solidFill>
                <a:cs typeface="B Homa" panose="00000400000000000000" pitchFamily="2" charset="-78"/>
              </a:rPr>
              <a:t>تفاوت صحت (</a:t>
            </a:r>
            <a:r>
              <a:rPr lang="en-US" altLang="fa-IR" sz="2000" b="0" dirty="0">
                <a:solidFill>
                  <a:srgbClr val="C00000"/>
                </a:solidFill>
                <a:cs typeface="B Homa" panose="00000400000000000000" pitchFamily="2" charset="-78"/>
              </a:rPr>
              <a:t>Accuracy</a:t>
            </a:r>
            <a:r>
              <a:rPr lang="fa-IR" altLang="fa-IR" sz="2400" b="0" dirty="0">
                <a:solidFill>
                  <a:srgbClr val="C00000"/>
                </a:solidFill>
                <a:cs typeface="B Homa" panose="00000400000000000000" pitchFamily="2" charset="-78"/>
              </a:rPr>
              <a:t>) با دقت (</a:t>
            </a:r>
            <a:r>
              <a:rPr lang="en-US" altLang="fa-IR" sz="2000" b="0" dirty="0">
                <a:solidFill>
                  <a:srgbClr val="C00000"/>
                </a:solidFill>
                <a:cs typeface="B Homa" panose="00000400000000000000" pitchFamily="2" charset="-78"/>
              </a:rPr>
              <a:t>Precision</a:t>
            </a:r>
            <a:r>
              <a:rPr lang="fa-IR" altLang="fa-IR" sz="2400" b="0" dirty="0">
                <a:solidFill>
                  <a:srgbClr val="C00000"/>
                </a:solidFill>
                <a:cs typeface="B Homa" panose="00000400000000000000" pitchFamily="2" charset="-78"/>
              </a:rPr>
              <a:t>)</a:t>
            </a:r>
            <a:endParaRPr lang="en-US" altLang="fa-IR" sz="2400" b="0" dirty="0">
              <a:solidFill>
                <a:srgbClr val="C00000"/>
              </a:solidFill>
              <a:cs typeface="B Homa" panose="00000400000000000000" pitchFamily="2" charset="-78"/>
            </a:endParaRPr>
          </a:p>
        </p:txBody>
      </p:sp>
    </p:spTree>
    <p:extLst>
      <p:ext uri="{BB962C8B-B14F-4D97-AF65-F5344CB8AC3E}">
        <p14:creationId xmlns:p14="http://schemas.microsoft.com/office/powerpoint/2010/main" val="34036054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p:cNvSpPr txBox="1">
            <a:spLocks noChangeArrowheads="1"/>
          </p:cNvSpPr>
          <p:nvPr/>
        </p:nvSpPr>
        <p:spPr>
          <a:xfrm>
            <a:off x="533400" y="0"/>
            <a:ext cx="8229600" cy="533400"/>
          </a:xfrm>
          <a:prstGeom prst="rect">
            <a:avLst/>
          </a:prstGeom>
        </p:spPr>
        <p:txBody>
          <a:bodyPr/>
          <a:lstStyle>
            <a:lvl1pPr algn="l" defTabSz="914355"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fa-IR" altLang="fa-IR" sz="4000" dirty="0" smtClean="0">
                <a:solidFill>
                  <a:srgbClr val="C00000"/>
                </a:solidFill>
                <a:cs typeface="B Badr" panose="00000400000000000000" pitchFamily="2" charset="-78"/>
              </a:rPr>
              <a:t>انواع صحت و دقت</a:t>
            </a:r>
            <a:endParaRPr lang="en-US" altLang="fa-IR" sz="4000" dirty="0">
              <a:solidFill>
                <a:srgbClr val="C00000"/>
              </a:solidFill>
              <a:cs typeface="B Badr" panose="00000400000000000000" pitchFamily="2" charset="-78"/>
            </a:endParaRPr>
          </a:p>
        </p:txBody>
      </p:sp>
      <p:sp>
        <p:nvSpPr>
          <p:cNvPr id="3" name="Rectangle 3"/>
          <p:cNvSpPr txBox="1">
            <a:spLocks noChangeArrowheads="1"/>
          </p:cNvSpPr>
          <p:nvPr/>
        </p:nvSpPr>
        <p:spPr>
          <a:xfrm>
            <a:off x="457200" y="1143000"/>
            <a:ext cx="8305800" cy="4724400"/>
          </a:xfrm>
          <a:prstGeom prst="rect">
            <a:avLst/>
          </a:prstGeom>
        </p:spPr>
        <p:txBody>
          <a:bodyPr/>
          <a:lstStyle>
            <a:lvl1pPr marL="228588" indent="-228588" algn="r" defTabSz="914355"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66" indent="-228588" algn="r" defTabSz="914355"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44" indent="-228588" algn="r" defTabSz="914355"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20"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97"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474"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lnSpc>
                <a:spcPct val="80000"/>
              </a:lnSpc>
              <a:buFont typeface="Wingdings" panose="05000000000000000000" pitchFamily="2" charset="2"/>
              <a:buAutoNum type="arabicPeriod"/>
            </a:pPr>
            <a:r>
              <a:rPr lang="fa-IR" altLang="fa-IR" sz="2400" b="1" dirty="0" smtClean="0">
                <a:cs typeface="B Zar" panose="00000400000000000000" pitchFamily="2" charset="-78"/>
              </a:rPr>
              <a:t>صحت نقطه ای </a:t>
            </a:r>
            <a:r>
              <a:rPr lang="en-GB" altLang="fa-IR" sz="2400" b="1" dirty="0" smtClean="0">
                <a:cs typeface="B Zar" panose="00000400000000000000" pitchFamily="2" charset="-78"/>
              </a:rPr>
              <a:t>Point  Accuracy</a:t>
            </a:r>
            <a:endParaRPr lang="fa-IR" altLang="fa-IR" sz="2400" b="1" dirty="0" smtClean="0">
              <a:cs typeface="B Zar" panose="00000400000000000000" pitchFamily="2" charset="-78"/>
            </a:endParaRPr>
          </a:p>
          <a:p>
            <a:pPr marL="990600" lvl="1" indent="-533400">
              <a:lnSpc>
                <a:spcPct val="80000"/>
              </a:lnSpc>
            </a:pPr>
            <a:r>
              <a:rPr lang="fa-IR" altLang="fa-IR" sz="2000" b="1" dirty="0" smtClean="0">
                <a:cs typeface="B Zar" panose="00000400000000000000" pitchFamily="2" charset="-78"/>
              </a:rPr>
              <a:t>بيان دقت اندازه گيری وسيله در نقاطی مشخص</a:t>
            </a:r>
          </a:p>
          <a:p>
            <a:pPr marL="990600" lvl="1" indent="-533400">
              <a:lnSpc>
                <a:spcPct val="80000"/>
              </a:lnSpc>
            </a:pPr>
            <a:r>
              <a:rPr lang="fa-IR" altLang="fa-IR" sz="2000" b="1" dirty="0" smtClean="0">
                <a:cs typeface="B Zar" panose="00000400000000000000" pitchFamily="2" charset="-78"/>
              </a:rPr>
              <a:t>مثلاً در دماسنج خطا معمولاً در نقطه انجماد يا جوش مشخص می شود</a:t>
            </a:r>
          </a:p>
          <a:p>
            <a:pPr marL="609600" indent="-609600">
              <a:lnSpc>
                <a:spcPct val="80000"/>
              </a:lnSpc>
              <a:buFont typeface="Wingdings" panose="05000000000000000000" pitchFamily="2" charset="2"/>
              <a:buAutoNum type="arabicPeriod"/>
            </a:pPr>
            <a:r>
              <a:rPr lang="fa-IR" altLang="fa-IR" sz="2400" b="1" dirty="0" smtClean="0">
                <a:cs typeface="B Zar" panose="00000400000000000000" pitchFamily="2" charset="-78"/>
              </a:rPr>
              <a:t>صحت بر حسب درصدی از مقدار واقعی</a:t>
            </a:r>
          </a:p>
          <a:p>
            <a:pPr marL="609600" indent="-609600">
              <a:lnSpc>
                <a:spcPct val="80000"/>
              </a:lnSpc>
              <a:buFont typeface="Wingdings" panose="05000000000000000000" pitchFamily="2" charset="2"/>
              <a:buAutoNum type="arabicPeriod"/>
            </a:pPr>
            <a:endParaRPr lang="fa-IR" altLang="fa-IR" sz="2400" b="1" dirty="0" smtClean="0">
              <a:cs typeface="B Zar" panose="00000400000000000000" pitchFamily="2" charset="-78"/>
            </a:endParaRPr>
          </a:p>
          <a:p>
            <a:pPr marL="609600" indent="-609600">
              <a:lnSpc>
                <a:spcPct val="80000"/>
              </a:lnSpc>
              <a:buFont typeface="Wingdings" panose="05000000000000000000" pitchFamily="2" charset="2"/>
              <a:buAutoNum type="arabicPeriod"/>
            </a:pPr>
            <a:r>
              <a:rPr lang="fa-IR" altLang="fa-IR" sz="2400" b="1" dirty="0" smtClean="0">
                <a:cs typeface="B Zar" panose="00000400000000000000" pitchFamily="2" charset="-78"/>
              </a:rPr>
              <a:t>صحت بر حسب مقدار حداکثر مقياس </a:t>
            </a:r>
            <a:r>
              <a:rPr lang="en-US" altLang="fa-IR" sz="2400" b="1" dirty="0" smtClean="0">
                <a:cs typeface="B Zar" panose="00000400000000000000" pitchFamily="2" charset="-78"/>
              </a:rPr>
              <a:t>Full scale output (FSO)</a:t>
            </a:r>
            <a:endParaRPr lang="fa-IR" altLang="fa-IR" sz="2400" b="1" dirty="0" smtClean="0">
              <a:cs typeface="B Zar" panose="00000400000000000000" pitchFamily="2" charset="-78"/>
            </a:endParaRPr>
          </a:p>
          <a:p>
            <a:pPr marL="609600" indent="-609600">
              <a:lnSpc>
                <a:spcPct val="80000"/>
              </a:lnSpc>
              <a:buFont typeface="Wingdings" panose="05000000000000000000" pitchFamily="2" charset="2"/>
              <a:buNone/>
            </a:pPr>
            <a:r>
              <a:rPr lang="fa-IR" altLang="fa-IR" sz="2400" b="1" dirty="0" smtClean="0">
                <a:cs typeface="B Zar" panose="00000400000000000000" pitchFamily="2" charset="-78"/>
              </a:rPr>
              <a:t> </a:t>
            </a:r>
            <a:r>
              <a:rPr lang="en-GB" altLang="fa-IR" sz="2000" b="1" dirty="0" smtClean="0">
                <a:cs typeface="B Zar" panose="00000400000000000000" pitchFamily="2" charset="-78"/>
              </a:rPr>
              <a:t>(Percentage of full scale deflection)</a:t>
            </a:r>
          </a:p>
          <a:p>
            <a:pPr marL="1371600" lvl="2" indent="-457200">
              <a:lnSpc>
                <a:spcPct val="80000"/>
              </a:lnSpc>
            </a:pPr>
            <a:r>
              <a:rPr lang="en-GB" altLang="fa-IR" sz="1800" dirty="0" smtClean="0">
                <a:cs typeface="B Zar" panose="00000400000000000000" pitchFamily="2" charset="-78"/>
              </a:rPr>
              <a:t>A </a:t>
            </a:r>
            <a:r>
              <a:rPr lang="fa-IR" altLang="fa-IR" sz="1800" dirty="0" smtClean="0">
                <a:cs typeface="B Zar" panose="00000400000000000000" pitchFamily="2" charset="-78"/>
              </a:rPr>
              <a:t> مقدار اندازه گيری شده</a:t>
            </a:r>
          </a:p>
          <a:p>
            <a:pPr marL="1371600" lvl="2" indent="-457200">
              <a:lnSpc>
                <a:spcPct val="80000"/>
              </a:lnSpc>
            </a:pPr>
            <a:r>
              <a:rPr lang="en-GB" altLang="fa-IR" sz="1800" dirty="0" smtClean="0">
                <a:cs typeface="B Zar" panose="00000400000000000000" pitchFamily="2" charset="-78"/>
              </a:rPr>
              <a:t>B</a:t>
            </a:r>
            <a:r>
              <a:rPr lang="fa-IR" altLang="fa-IR" sz="1800" dirty="0" smtClean="0">
                <a:cs typeface="B Zar" panose="00000400000000000000" pitchFamily="2" charset="-78"/>
              </a:rPr>
              <a:t> مقدار واقعی (استاندارد)</a:t>
            </a:r>
          </a:p>
          <a:p>
            <a:pPr marL="1371600" lvl="2" indent="-457200">
              <a:lnSpc>
                <a:spcPct val="80000"/>
              </a:lnSpc>
            </a:pPr>
            <a:r>
              <a:rPr lang="en-GB" altLang="fa-IR" sz="1800" dirty="0" smtClean="0">
                <a:cs typeface="B Zar" panose="00000400000000000000" pitchFamily="2" charset="-78"/>
              </a:rPr>
              <a:t>C </a:t>
            </a:r>
            <a:r>
              <a:rPr lang="fa-IR" altLang="fa-IR" sz="1800" dirty="0" smtClean="0">
                <a:cs typeface="B Zar" panose="00000400000000000000" pitchFamily="2" charset="-78"/>
              </a:rPr>
              <a:t> مقدار حداکثر مقياس</a:t>
            </a:r>
            <a:endParaRPr lang="en-GB" altLang="fa-IR" sz="1800" dirty="0" smtClean="0">
              <a:cs typeface="B Zar" panose="00000400000000000000" pitchFamily="2" charset="-78"/>
            </a:endParaRPr>
          </a:p>
          <a:p>
            <a:pPr marL="609600" indent="-609600">
              <a:lnSpc>
                <a:spcPct val="80000"/>
              </a:lnSpc>
              <a:buFont typeface="Wingdings" panose="05000000000000000000" pitchFamily="2" charset="2"/>
              <a:buNone/>
            </a:pPr>
            <a:r>
              <a:rPr lang="fa-IR" altLang="fa-IR" sz="2400" dirty="0" smtClean="0">
                <a:cs typeface="B Zar" panose="00000400000000000000" pitchFamily="2" charset="-78"/>
              </a:rPr>
              <a:t>اين مورد بيان دقيقتری نسبت به حالت 2 است</a:t>
            </a:r>
          </a:p>
          <a:p>
            <a:pPr marL="609600" indent="-609600">
              <a:lnSpc>
                <a:spcPct val="80000"/>
              </a:lnSpc>
              <a:buFont typeface="Wingdings" panose="05000000000000000000" pitchFamily="2" charset="2"/>
              <a:buAutoNum type="arabicPeriod" startAt="4"/>
            </a:pPr>
            <a:r>
              <a:rPr lang="fa-IR" altLang="fa-IR" sz="2400" b="1" dirty="0" smtClean="0">
                <a:cs typeface="B Zar" panose="00000400000000000000" pitchFamily="2" charset="-78"/>
              </a:rPr>
              <a:t>بيان </a:t>
            </a:r>
            <a:r>
              <a:rPr lang="fa-IR" altLang="fa-IR" sz="2400" b="1" dirty="0">
                <a:cs typeface="B Zar" panose="00000400000000000000" pitchFamily="2" charset="-78"/>
              </a:rPr>
              <a:t>کامل </a:t>
            </a:r>
            <a:r>
              <a:rPr lang="fa-IR" altLang="fa-IR" sz="2400" b="1" dirty="0" smtClean="0">
                <a:cs typeface="B Zar" panose="00000400000000000000" pitchFamily="2" charset="-78"/>
              </a:rPr>
              <a:t>دقت </a:t>
            </a:r>
            <a:r>
              <a:rPr lang="fa-IR" altLang="fa-IR" sz="2400" b="1" dirty="0">
                <a:cs typeface="B Zar" panose="00000400000000000000" pitchFamily="2" charset="-78"/>
              </a:rPr>
              <a:t>دستگاه </a:t>
            </a:r>
            <a:r>
              <a:rPr lang="en-GB" altLang="fa-IR" sz="2400" b="1" dirty="0" smtClean="0">
                <a:cs typeface="B Zar" panose="00000400000000000000" pitchFamily="2" charset="-78"/>
              </a:rPr>
              <a:t>(Complete accuracy statement)</a:t>
            </a:r>
            <a:r>
              <a:rPr lang="fa-IR" altLang="fa-IR" sz="2400" b="1" dirty="0" smtClean="0">
                <a:cs typeface="B Zar" panose="00000400000000000000" pitchFamily="2" charset="-78"/>
              </a:rPr>
              <a:t> </a:t>
            </a:r>
          </a:p>
          <a:p>
            <a:pPr marL="0" indent="0">
              <a:lnSpc>
                <a:spcPct val="80000"/>
              </a:lnSpc>
              <a:buNone/>
            </a:pPr>
            <a:r>
              <a:rPr lang="fa-IR" altLang="fa-IR" sz="2400" dirty="0" smtClean="0">
                <a:cs typeface="B Zar" panose="00000400000000000000" pitchFamily="2" charset="-78"/>
              </a:rPr>
              <a:t>بيان دقت دستگاه به صورت جدول در نقاط مختلف</a:t>
            </a:r>
          </a:p>
          <a:p>
            <a:pPr marL="990600" lvl="1" indent="-533400">
              <a:lnSpc>
                <a:spcPct val="80000"/>
              </a:lnSpc>
              <a:buFont typeface="Wingdings" panose="05000000000000000000" pitchFamily="2" charset="2"/>
              <a:buAutoNum type="arabicPeriod"/>
            </a:pPr>
            <a:endParaRPr lang="en-US" altLang="fa-IR" sz="2000" b="1" dirty="0">
              <a:cs typeface="B Zar" panose="00000400000000000000" pitchFamily="2" charset="-78"/>
            </a:endParaRPr>
          </a:p>
        </p:txBody>
      </p:sp>
      <p:graphicFrame>
        <p:nvGraphicFramePr>
          <p:cNvPr id="4" name="Object 4"/>
          <p:cNvGraphicFramePr>
            <a:graphicFrameLocks noChangeAspect="1"/>
          </p:cNvGraphicFramePr>
          <p:nvPr>
            <p:extLst>
              <p:ext uri="{D42A27DB-BD31-4B8C-83A1-F6EECF244321}">
                <p14:modId xmlns:p14="http://schemas.microsoft.com/office/powerpoint/2010/main" val="3738303972"/>
              </p:ext>
            </p:extLst>
          </p:nvPr>
        </p:nvGraphicFramePr>
        <p:xfrm>
          <a:off x="649941" y="2254624"/>
          <a:ext cx="1752600" cy="611188"/>
        </p:xfrm>
        <a:graphic>
          <a:graphicData uri="http://schemas.openxmlformats.org/presentationml/2006/ole">
            <mc:AlternateContent xmlns:mc="http://schemas.openxmlformats.org/markup-compatibility/2006">
              <mc:Choice xmlns:v="urn:schemas-microsoft-com:vml" Requires="v">
                <p:oleObj spid="_x0000_s9286" name="Equation" r:id="rId3" imgW="1130040" imgH="393480" progId="Equation.3">
                  <p:embed/>
                </p:oleObj>
              </mc:Choice>
              <mc:Fallback>
                <p:oleObj name="Equation" r:id="rId3" imgW="1130040" imgH="39348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9941" y="2254624"/>
                        <a:ext cx="1752600" cy="6111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 name="Object 7"/>
          <p:cNvGraphicFramePr>
            <a:graphicFrameLocks noChangeAspect="1"/>
          </p:cNvGraphicFramePr>
          <p:nvPr>
            <p:extLst>
              <p:ext uri="{D42A27DB-BD31-4B8C-83A1-F6EECF244321}">
                <p14:modId xmlns:p14="http://schemas.microsoft.com/office/powerpoint/2010/main" val="3958070799"/>
              </p:ext>
            </p:extLst>
          </p:nvPr>
        </p:nvGraphicFramePr>
        <p:xfrm>
          <a:off x="802341" y="4235824"/>
          <a:ext cx="1676400" cy="584200"/>
        </p:xfrm>
        <a:graphic>
          <a:graphicData uri="http://schemas.openxmlformats.org/presentationml/2006/ole">
            <mc:AlternateContent xmlns:mc="http://schemas.openxmlformats.org/markup-compatibility/2006">
              <mc:Choice xmlns:v="urn:schemas-microsoft-com:vml" Requires="v">
                <p:oleObj spid="_x0000_s9287" name="Equation" r:id="rId5" imgW="1130040" imgH="393480" progId="Equation.3">
                  <p:embed/>
                </p:oleObj>
              </mc:Choice>
              <mc:Fallback>
                <p:oleObj name="Equation" r:id="rId5" imgW="1130040" imgH="39348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02341" y="4235824"/>
                        <a:ext cx="1676400" cy="584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325120382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4"/>
          <p:cNvSpPr txBox="1">
            <a:spLocks noChangeArrowheads="1"/>
          </p:cNvSpPr>
          <p:nvPr/>
        </p:nvSpPr>
        <p:spPr bwMode="auto">
          <a:xfrm>
            <a:off x="26990" y="6359525"/>
            <a:ext cx="47783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000">
                <a:solidFill>
                  <a:srgbClr val="000000"/>
                </a:solidFill>
                <a:cs typeface="B Homa" panose="00000400000000000000" pitchFamily="2" charset="-78"/>
              </a:rPr>
              <a:t>27</a:t>
            </a:r>
            <a:endParaRPr lang="en-US" altLang="fa-IR" sz="2000">
              <a:solidFill>
                <a:srgbClr val="000000"/>
              </a:solidFill>
              <a:cs typeface="B Homa" panose="00000400000000000000" pitchFamily="2" charset="-78"/>
            </a:endParaRPr>
          </a:p>
        </p:txBody>
      </p:sp>
      <p:sp>
        <p:nvSpPr>
          <p:cNvPr id="3"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400" b="0" dirty="0" smtClean="0">
                <a:solidFill>
                  <a:srgbClr val="C00000"/>
                </a:solidFill>
                <a:cs typeface="B Homa" panose="00000400000000000000" pitchFamily="2" charset="-78"/>
              </a:rPr>
              <a:t>تلرانس </a:t>
            </a:r>
            <a:r>
              <a:rPr lang="fa-IR" altLang="fa-IR" sz="2400" b="0" dirty="0">
                <a:solidFill>
                  <a:srgbClr val="C00000"/>
                </a:solidFill>
                <a:cs typeface="B Homa" panose="00000400000000000000" pitchFamily="2" charset="-78"/>
              </a:rPr>
              <a:t>(</a:t>
            </a:r>
            <a:r>
              <a:rPr lang="en-US" altLang="fa-IR" sz="2000" b="0" dirty="0">
                <a:solidFill>
                  <a:srgbClr val="C00000"/>
                </a:solidFill>
                <a:cs typeface="B Homa" panose="00000400000000000000" pitchFamily="2" charset="-78"/>
              </a:rPr>
              <a:t>Tolerance</a:t>
            </a:r>
            <a:r>
              <a:rPr lang="fa-IR" altLang="fa-IR" sz="2400" b="0" dirty="0">
                <a:solidFill>
                  <a:srgbClr val="C00000"/>
                </a:solidFill>
                <a:cs typeface="B Homa" panose="00000400000000000000" pitchFamily="2" charset="-78"/>
              </a:rPr>
              <a:t>)</a:t>
            </a:r>
            <a:endParaRPr lang="en-US" altLang="fa-IR" sz="2400" b="0" dirty="0">
              <a:solidFill>
                <a:srgbClr val="C00000"/>
              </a:solidFill>
              <a:cs typeface="B Homa" panose="00000400000000000000" pitchFamily="2" charset="-78"/>
            </a:endParaRPr>
          </a:p>
        </p:txBody>
      </p:sp>
      <p:sp>
        <p:nvSpPr>
          <p:cNvPr id="4"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sp>
        <p:nvSpPr>
          <p:cNvPr id="6" name="Rectangle 6"/>
          <p:cNvSpPr>
            <a:spLocks noChangeArrowheads="1"/>
          </p:cNvSpPr>
          <p:nvPr/>
        </p:nvSpPr>
        <p:spPr bwMode="auto">
          <a:xfrm>
            <a:off x="293108" y="777874"/>
            <a:ext cx="8666162" cy="106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dirty="0">
                <a:solidFill>
                  <a:srgbClr val="000000"/>
                </a:solidFill>
                <a:cs typeface="B Homa" panose="00000400000000000000" pitchFamily="2" charset="-78"/>
              </a:rPr>
              <a:t> </a:t>
            </a:r>
            <a:r>
              <a:rPr lang="fa-IR" altLang="fa-IR" sz="2000" b="0" dirty="0" smtClean="0">
                <a:solidFill>
                  <a:srgbClr val="000000"/>
                </a:solidFill>
                <a:cs typeface="B Homa" panose="00000400000000000000" pitchFamily="2" charset="-78"/>
              </a:rPr>
              <a:t>تلرانس </a:t>
            </a:r>
            <a:r>
              <a:rPr lang="fa-IR" altLang="fa-IR" sz="2000" b="0" dirty="0">
                <a:solidFill>
                  <a:srgbClr val="000000"/>
                </a:solidFill>
                <a:cs typeface="B Homa" panose="00000400000000000000" pitchFamily="2" charset="-78"/>
              </a:rPr>
              <a:t>به معنی بیشترین انحراف از یک مقدار مشخص شده می باشد. به عبارت دیگر حداکثر خطایی است که در محدوده ی آن مقدار اندازه گیری شده قابل قبول باشد.</a:t>
            </a:r>
            <a:endParaRPr lang="fa-IR" altLang="fa-IR" sz="2000" b="0" dirty="0">
              <a:solidFill>
                <a:srgbClr val="000000"/>
              </a:solidFill>
              <a:cs typeface="B Homa" panose="00000400000000000000" pitchFamily="2" charset="-78"/>
              <a:sym typeface="Symbol" panose="05050102010706020507" pitchFamily="18" charset="2"/>
            </a:endParaRPr>
          </a:p>
        </p:txBody>
      </p:sp>
      <p:graphicFrame>
        <p:nvGraphicFramePr>
          <p:cNvPr id="7" name="Object 4"/>
          <p:cNvGraphicFramePr>
            <a:graphicFrameLocks noChangeAspect="1"/>
          </p:cNvGraphicFramePr>
          <p:nvPr>
            <p:extLst>
              <p:ext uri="{D42A27DB-BD31-4B8C-83A1-F6EECF244321}">
                <p14:modId xmlns:p14="http://schemas.microsoft.com/office/powerpoint/2010/main" val="542686967"/>
              </p:ext>
            </p:extLst>
          </p:nvPr>
        </p:nvGraphicFramePr>
        <p:xfrm>
          <a:off x="1487141" y="3635376"/>
          <a:ext cx="2876550" cy="492125"/>
        </p:xfrm>
        <a:graphic>
          <a:graphicData uri="http://schemas.openxmlformats.org/presentationml/2006/ole">
            <mc:AlternateContent xmlns:mc="http://schemas.openxmlformats.org/markup-compatibility/2006">
              <mc:Choice xmlns:v="urn:schemas-microsoft-com:vml" Requires="v">
                <p:oleObj spid="_x0000_s1126" name="Bitmap Image" r:id="rId3" imgW="2876190" imgH="542857" progId="PBrush">
                  <p:embed/>
                </p:oleObj>
              </mc:Choice>
              <mc:Fallback>
                <p:oleObj name="Bitmap Image" r:id="rId3" imgW="2876190" imgH="542857" progId="PBrush">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7141" y="3635376"/>
                        <a:ext cx="2876550" cy="49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 name="Object 5"/>
          <p:cNvGraphicFramePr>
            <a:graphicFrameLocks noChangeAspect="1"/>
          </p:cNvGraphicFramePr>
          <p:nvPr>
            <p:extLst>
              <p:ext uri="{D42A27DB-BD31-4B8C-83A1-F6EECF244321}">
                <p14:modId xmlns:p14="http://schemas.microsoft.com/office/powerpoint/2010/main" val="463035458"/>
              </p:ext>
            </p:extLst>
          </p:nvPr>
        </p:nvGraphicFramePr>
        <p:xfrm>
          <a:off x="5934891" y="1841499"/>
          <a:ext cx="1665288" cy="3408362"/>
        </p:xfrm>
        <a:graphic>
          <a:graphicData uri="http://schemas.openxmlformats.org/presentationml/2006/ole">
            <mc:AlternateContent xmlns:mc="http://schemas.openxmlformats.org/markup-compatibility/2006">
              <mc:Choice xmlns:v="urn:schemas-microsoft-com:vml" Requires="v">
                <p:oleObj spid="_x0000_s1127" name="Bitmap Image" r:id="rId5" imgW="1419048" imgH="2905531" progId="PBrush">
                  <p:embed/>
                </p:oleObj>
              </mc:Choice>
              <mc:Fallback>
                <p:oleObj name="Bitmap Image" r:id="rId5" imgW="1419048" imgH="2905531" progId="PBrush">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34891" y="1841499"/>
                        <a:ext cx="1665288" cy="3408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9" name="Line 8"/>
          <p:cNvSpPr>
            <a:spLocks noChangeShapeType="1"/>
          </p:cNvSpPr>
          <p:nvPr/>
        </p:nvSpPr>
        <p:spPr bwMode="auto">
          <a:xfrm flipV="1">
            <a:off x="3383040" y="2497683"/>
            <a:ext cx="0" cy="1066800"/>
          </a:xfrm>
          <a:prstGeom prst="line">
            <a:avLst/>
          </a:prstGeom>
          <a:noFill/>
          <a:ln w="38100">
            <a:solidFill>
              <a:srgbClr val="000000"/>
            </a:solidFill>
            <a:round/>
            <a:headEnd/>
            <a:tailEnd/>
          </a:ln>
          <a:effectLst/>
        </p:spPr>
        <p:txBody>
          <a:bodyPr/>
          <a:lstStyle/>
          <a:p>
            <a:pPr>
              <a:defRPr/>
            </a:pPr>
            <a:endParaRPr lang="en-US" kern="0">
              <a:solidFill>
                <a:sysClr val="windowText" lastClr="000000"/>
              </a:solidFill>
              <a:latin typeface="Arial" charset="0"/>
            </a:endParaRPr>
          </a:p>
        </p:txBody>
      </p:sp>
      <p:sp>
        <p:nvSpPr>
          <p:cNvPr id="10" name="Line 9"/>
          <p:cNvSpPr>
            <a:spLocks noChangeShapeType="1"/>
          </p:cNvSpPr>
          <p:nvPr/>
        </p:nvSpPr>
        <p:spPr bwMode="auto">
          <a:xfrm>
            <a:off x="3383040" y="2497683"/>
            <a:ext cx="2286000" cy="0"/>
          </a:xfrm>
          <a:prstGeom prst="line">
            <a:avLst/>
          </a:prstGeom>
          <a:noFill/>
          <a:ln w="38100">
            <a:solidFill>
              <a:srgbClr val="000000"/>
            </a:solidFill>
            <a:round/>
            <a:headEnd/>
            <a:tailEnd/>
          </a:ln>
          <a:effectLst/>
        </p:spPr>
        <p:txBody>
          <a:bodyPr/>
          <a:lstStyle/>
          <a:p>
            <a:pPr>
              <a:defRPr/>
            </a:pPr>
            <a:endParaRPr lang="en-US" kern="0">
              <a:solidFill>
                <a:sysClr val="windowText" lastClr="000000"/>
              </a:solidFill>
              <a:latin typeface="Arial" charset="0"/>
            </a:endParaRPr>
          </a:p>
        </p:txBody>
      </p:sp>
      <p:sp>
        <p:nvSpPr>
          <p:cNvPr id="11" name="Text Box 10"/>
          <p:cNvSpPr txBox="1">
            <a:spLocks noChangeArrowheads="1"/>
          </p:cNvSpPr>
          <p:nvPr/>
        </p:nvSpPr>
        <p:spPr bwMode="auto">
          <a:xfrm>
            <a:off x="2233791" y="4198394"/>
            <a:ext cx="1760417" cy="369332"/>
          </a:xfrm>
          <a:prstGeom prst="rect">
            <a:avLst/>
          </a:prstGeom>
          <a:noFill/>
          <a:ln w="9525">
            <a:noFill/>
            <a:miter lim="800000"/>
            <a:headEnd/>
            <a:tailEnd/>
          </a:ln>
          <a:effectLst/>
        </p:spPr>
        <p:txBody>
          <a:bodyPr wrap="none">
            <a:spAutoFit/>
          </a:bodyPr>
          <a:lstStyle/>
          <a:p>
            <a:pPr>
              <a:defRPr/>
            </a:pPr>
            <a:r>
              <a:rPr lang="en-US" kern="0" dirty="0">
                <a:solidFill>
                  <a:sysClr val="windowText" lastClr="000000"/>
                </a:solidFill>
                <a:latin typeface="Arial" charset="0"/>
              </a:rPr>
              <a:t>R= 237 </a:t>
            </a:r>
            <a:r>
              <a:rPr lang="el-GR" kern="0" dirty="0">
                <a:solidFill>
                  <a:sysClr val="windowText" lastClr="000000"/>
                </a:solidFill>
                <a:latin typeface="Arial" charset="0"/>
              </a:rPr>
              <a:t>Ω</a:t>
            </a:r>
            <a:r>
              <a:rPr lang="en-US" kern="0" dirty="0">
                <a:solidFill>
                  <a:sysClr val="windowText" lastClr="000000"/>
                </a:solidFill>
                <a:latin typeface="Arial" charset="0"/>
              </a:rPr>
              <a:t> ± </a:t>
            </a:r>
            <a:r>
              <a:rPr lang="en-US" kern="0" dirty="0">
                <a:solidFill>
                  <a:srgbClr val="FF0000"/>
                </a:solidFill>
                <a:latin typeface="Arial" charset="0"/>
              </a:rPr>
              <a:t>1%</a:t>
            </a:r>
          </a:p>
        </p:txBody>
      </p:sp>
      <p:sp>
        <p:nvSpPr>
          <p:cNvPr id="5" name="Rectangle 4"/>
          <p:cNvSpPr/>
          <p:nvPr/>
        </p:nvSpPr>
        <p:spPr>
          <a:xfrm>
            <a:off x="293108" y="5297669"/>
            <a:ext cx="8524321" cy="923330"/>
          </a:xfrm>
          <a:prstGeom prst="rect">
            <a:avLst/>
          </a:prstGeom>
        </p:spPr>
        <p:txBody>
          <a:bodyPr wrap="square">
            <a:spAutoFit/>
          </a:bodyPr>
          <a:lstStyle/>
          <a:p>
            <a:pPr marL="285750" lvl="0" indent="-285750">
              <a:lnSpc>
                <a:spcPct val="150000"/>
              </a:lnSpc>
              <a:buFont typeface="Courier New" panose="02070309020205020404" pitchFamily="49" charset="0"/>
              <a:buChar char="o"/>
            </a:pPr>
            <a:r>
              <a:rPr lang="fa-IR" b="1" dirty="0">
                <a:solidFill>
                  <a:prstClr val="black"/>
                </a:solidFill>
                <a:latin typeface="Perpetua"/>
                <a:cs typeface="B Nazanin" pitchFamily="2" charset="-78"/>
              </a:rPr>
              <a:t> بنابراین میزان صحت (</a:t>
            </a:r>
            <a:r>
              <a:rPr lang="en-US" b="1" dirty="0">
                <a:solidFill>
                  <a:prstClr val="black"/>
                </a:solidFill>
                <a:latin typeface="Perpetua"/>
                <a:cs typeface="B Nazanin" pitchFamily="2" charset="-78"/>
              </a:rPr>
              <a:t>Accuracy</a:t>
            </a:r>
            <a:r>
              <a:rPr lang="fa-IR" b="1" dirty="0">
                <a:solidFill>
                  <a:prstClr val="black"/>
                </a:solidFill>
                <a:latin typeface="Perpetua"/>
                <a:cs typeface="B Nazanin" pitchFamily="2" charset="-78"/>
              </a:rPr>
              <a:t>) یک ابزار را با </a:t>
            </a:r>
            <a:r>
              <a:rPr lang="en-US" b="1" dirty="0">
                <a:solidFill>
                  <a:prstClr val="black"/>
                </a:solidFill>
                <a:latin typeface="Perpetua"/>
                <a:cs typeface="B Nazanin" pitchFamily="2" charset="-78"/>
              </a:rPr>
              <a:t>Tolerance</a:t>
            </a:r>
            <a:r>
              <a:rPr lang="fa-IR" b="1" dirty="0">
                <a:solidFill>
                  <a:prstClr val="black"/>
                </a:solidFill>
                <a:latin typeface="Perpetua"/>
                <a:cs typeface="B Nazanin" pitchFamily="2" charset="-78"/>
              </a:rPr>
              <a:t> آن بیان می کنند. (اشتباها در گفتار روزمره می گویند دقت فلان ابزار </a:t>
            </a:r>
            <a:r>
              <a:rPr lang="en-US" b="1" dirty="0">
                <a:solidFill>
                  <a:prstClr val="black"/>
                </a:solidFill>
                <a:latin typeface="Perpetua"/>
                <a:cs typeface="B Nazanin" pitchFamily="2" charset="-78"/>
              </a:rPr>
              <a:t>x</a:t>
            </a:r>
            <a:r>
              <a:rPr lang="fa-IR" b="1" dirty="0">
                <a:solidFill>
                  <a:prstClr val="black"/>
                </a:solidFill>
                <a:latin typeface="Perpetua"/>
                <a:cs typeface="B Nazanin" pitchFamily="2" charset="-78"/>
              </a:rPr>
              <a:t> است در حالی که منظور آنها صحت است !!)</a:t>
            </a:r>
          </a:p>
        </p:txBody>
      </p:sp>
    </p:spTree>
    <p:extLst>
      <p:ext uri="{BB962C8B-B14F-4D97-AF65-F5344CB8AC3E}">
        <p14:creationId xmlns:p14="http://schemas.microsoft.com/office/powerpoint/2010/main" val="1499004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582888" y="719014"/>
            <a:ext cx="2438400" cy="3686175"/>
          </a:xfrm>
          <a:prstGeom prst="rect">
            <a:avLst/>
          </a:prstGeom>
        </p:spPr>
      </p:pic>
      <p:pic>
        <p:nvPicPr>
          <p:cNvPr id="3" name="Picture 2"/>
          <p:cNvPicPr>
            <a:picLocks noChangeAspect="1"/>
          </p:cNvPicPr>
          <p:nvPr/>
        </p:nvPicPr>
        <p:blipFill>
          <a:blip r:embed="rId3"/>
          <a:stretch>
            <a:fillRect/>
          </a:stretch>
        </p:blipFill>
        <p:spPr>
          <a:xfrm>
            <a:off x="84488" y="719014"/>
            <a:ext cx="6267450" cy="4048125"/>
          </a:xfrm>
          <a:prstGeom prst="rect">
            <a:avLst/>
          </a:prstGeom>
        </p:spPr>
      </p:pic>
    </p:spTree>
    <p:extLst>
      <p:ext uri="{BB962C8B-B14F-4D97-AF65-F5344CB8AC3E}">
        <p14:creationId xmlns:p14="http://schemas.microsoft.com/office/powerpoint/2010/main" val="184580753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4"/>
          <p:cNvSpPr txBox="1">
            <a:spLocks noChangeArrowheads="1"/>
          </p:cNvSpPr>
          <p:nvPr/>
        </p:nvSpPr>
        <p:spPr bwMode="auto">
          <a:xfrm>
            <a:off x="26990" y="6359525"/>
            <a:ext cx="47783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000">
                <a:solidFill>
                  <a:srgbClr val="000000"/>
                </a:solidFill>
                <a:cs typeface="B Homa" panose="00000400000000000000" pitchFamily="2" charset="-78"/>
              </a:rPr>
              <a:t>28</a:t>
            </a:r>
            <a:endParaRPr lang="en-US" altLang="fa-IR" sz="2000">
              <a:solidFill>
                <a:srgbClr val="000000"/>
              </a:solidFill>
              <a:cs typeface="B Homa" panose="00000400000000000000" pitchFamily="2" charset="-78"/>
            </a:endParaRPr>
          </a:p>
        </p:txBody>
      </p:sp>
      <p:sp>
        <p:nvSpPr>
          <p:cNvPr id="3"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400" b="0" dirty="0">
                <a:solidFill>
                  <a:srgbClr val="C00000"/>
                </a:solidFill>
                <a:cs typeface="B Homa" panose="00000400000000000000" pitchFamily="2" charset="-78"/>
              </a:rPr>
              <a:t>محدوده و گستره (</a:t>
            </a:r>
            <a:r>
              <a:rPr lang="en-US" altLang="fa-IR" sz="2000" b="0" dirty="0">
                <a:solidFill>
                  <a:srgbClr val="C00000"/>
                </a:solidFill>
                <a:cs typeface="B Homa" panose="00000400000000000000" pitchFamily="2" charset="-78"/>
              </a:rPr>
              <a:t>Range and Span</a:t>
            </a:r>
            <a:r>
              <a:rPr lang="fa-IR" altLang="fa-IR" sz="2400" b="0" dirty="0">
                <a:solidFill>
                  <a:srgbClr val="C00000"/>
                </a:solidFill>
                <a:cs typeface="B Homa" panose="00000400000000000000" pitchFamily="2" charset="-78"/>
              </a:rPr>
              <a:t>)</a:t>
            </a:r>
            <a:endParaRPr lang="en-US" altLang="fa-IR" sz="2400" b="0" dirty="0">
              <a:solidFill>
                <a:srgbClr val="C00000"/>
              </a:solidFill>
              <a:cs typeface="B Homa" panose="00000400000000000000" pitchFamily="2" charset="-78"/>
            </a:endParaRPr>
          </a:p>
        </p:txBody>
      </p:sp>
      <p:sp>
        <p:nvSpPr>
          <p:cNvPr id="4"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sp>
        <p:nvSpPr>
          <p:cNvPr id="6" name="Rectangle 6"/>
          <p:cNvSpPr>
            <a:spLocks noChangeArrowheads="1"/>
          </p:cNvSpPr>
          <p:nvPr/>
        </p:nvSpPr>
        <p:spPr bwMode="auto">
          <a:xfrm>
            <a:off x="231778" y="969963"/>
            <a:ext cx="8721725"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dirty="0">
                <a:solidFill>
                  <a:srgbClr val="000000"/>
                </a:solidFill>
                <a:cs typeface="B Homa" panose="00000400000000000000" pitchFamily="2" charset="-78"/>
              </a:rPr>
              <a:t> به فاصله ی بین کوچکترین و بزرگترین اعدادی که یک وسیله اندازه گیری برای آن ها طراحی شده است، محدوده گویند. درحالیکه، </a:t>
            </a:r>
            <a:r>
              <a:rPr lang="fa-IR" altLang="fa-IR" sz="2000" b="0" dirty="0">
                <a:solidFill>
                  <a:srgbClr val="000000"/>
                </a:solidFill>
                <a:cs typeface="B Homa" panose="00000400000000000000" pitchFamily="2" charset="-78"/>
                <a:sym typeface="Symbol" panose="05050102010706020507" pitchFamily="18" charset="2"/>
              </a:rPr>
              <a:t>گستره، برابر است با محدوده ی عملکرد دستگاه.</a:t>
            </a:r>
          </a:p>
        </p:txBody>
      </p:sp>
      <p:pic>
        <p:nvPicPr>
          <p:cNvPr id="7" name="Picture 2" descr="http://tutorialqueen.com/wp-content/uploads/2008/07/photoshop-thermometer-icon-logo25.jpg"/>
          <p:cNvPicPr>
            <a:picLocks noChangeAspect="1" noChangeArrowheads="1"/>
          </p:cNvPicPr>
          <p:nvPr/>
        </p:nvPicPr>
        <p:blipFill>
          <a:blip r:embed="rId2">
            <a:extLst>
              <a:ext uri="{28A0092B-C50C-407E-A947-70E740481C1C}">
                <a14:useLocalDpi xmlns:a14="http://schemas.microsoft.com/office/drawing/2010/main" val="0"/>
              </a:ext>
            </a:extLst>
          </a:blip>
          <a:srcRect l="25388" t="10645" r="33751" b="8000"/>
          <a:stretch>
            <a:fillRect/>
          </a:stretch>
        </p:blipFill>
        <p:spPr bwMode="auto">
          <a:xfrm>
            <a:off x="3876678" y="2511426"/>
            <a:ext cx="1190625" cy="319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6042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4"/>
          <p:cNvSpPr txBox="1">
            <a:spLocks noChangeArrowheads="1"/>
          </p:cNvSpPr>
          <p:nvPr/>
        </p:nvSpPr>
        <p:spPr bwMode="auto">
          <a:xfrm>
            <a:off x="26990" y="6359525"/>
            <a:ext cx="47783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000">
                <a:solidFill>
                  <a:srgbClr val="000000"/>
                </a:solidFill>
                <a:cs typeface="B Homa" panose="00000400000000000000" pitchFamily="2" charset="-78"/>
              </a:rPr>
              <a:t>29</a:t>
            </a:r>
            <a:endParaRPr lang="en-US" altLang="fa-IR" sz="2000">
              <a:solidFill>
                <a:srgbClr val="000000"/>
              </a:solidFill>
              <a:cs typeface="B Homa" panose="00000400000000000000" pitchFamily="2" charset="-78"/>
            </a:endParaRPr>
          </a:p>
        </p:txBody>
      </p:sp>
      <p:sp>
        <p:nvSpPr>
          <p:cNvPr id="3"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r>
              <a:rPr lang="fa-IR" altLang="fa-IR" sz="2400" b="0" dirty="0">
                <a:solidFill>
                  <a:srgbClr val="C00000"/>
                </a:solidFill>
                <a:cs typeface="B Homa" panose="00000400000000000000" pitchFamily="2" charset="-78"/>
              </a:rPr>
              <a:t>بایاس (</a:t>
            </a:r>
            <a:r>
              <a:rPr lang="en-US" altLang="fa-IR" sz="2000" b="0" dirty="0">
                <a:solidFill>
                  <a:srgbClr val="C00000"/>
                </a:solidFill>
                <a:cs typeface="B Homa" panose="00000400000000000000" pitchFamily="2" charset="-78"/>
              </a:rPr>
              <a:t>Bias</a:t>
            </a:r>
            <a:r>
              <a:rPr lang="fa-IR" altLang="fa-IR" sz="2400" b="0" dirty="0">
                <a:solidFill>
                  <a:srgbClr val="C00000"/>
                </a:solidFill>
                <a:cs typeface="B Homa" panose="00000400000000000000" pitchFamily="2" charset="-78"/>
              </a:rPr>
              <a:t>)</a:t>
            </a:r>
            <a:endParaRPr lang="en-US" altLang="fa-IR" sz="2400" b="0" dirty="0">
              <a:solidFill>
                <a:srgbClr val="C00000"/>
              </a:solidFill>
              <a:cs typeface="B Homa" panose="00000400000000000000" pitchFamily="2" charset="-78"/>
            </a:endParaRPr>
          </a:p>
        </p:txBody>
      </p:sp>
      <p:sp>
        <p:nvSpPr>
          <p:cNvPr id="4"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sp>
        <p:nvSpPr>
          <p:cNvPr id="6" name="Rectangle 6"/>
          <p:cNvSpPr>
            <a:spLocks noChangeArrowheads="1"/>
          </p:cNvSpPr>
          <p:nvPr/>
        </p:nvSpPr>
        <p:spPr bwMode="auto">
          <a:xfrm>
            <a:off x="273051" y="969963"/>
            <a:ext cx="8680450" cy="102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a:solidFill>
                  <a:srgbClr val="000000"/>
                </a:solidFill>
                <a:cs typeface="B Homa" panose="00000400000000000000" pitchFamily="2" charset="-78"/>
              </a:rPr>
              <a:t> بایاس، که به آن خطای نقطه ی صفر هم گفته می شود، برابر است با مقدار خطای ثابتی که در کل محدوده ی کار دستگاه به وجود می آید.</a:t>
            </a:r>
            <a:endParaRPr lang="fa-IR" altLang="fa-IR" sz="2000" b="0">
              <a:solidFill>
                <a:srgbClr val="000000"/>
              </a:solidFill>
              <a:cs typeface="B Homa" panose="00000400000000000000" pitchFamily="2" charset="-78"/>
              <a:sym typeface="Symbol" panose="05050102010706020507" pitchFamily="18" charset="2"/>
            </a:endParaRPr>
          </a:p>
        </p:txBody>
      </p:sp>
      <p:sp>
        <p:nvSpPr>
          <p:cNvPr id="7" name="Line 6"/>
          <p:cNvSpPr>
            <a:spLocks noChangeShapeType="1"/>
          </p:cNvSpPr>
          <p:nvPr/>
        </p:nvSpPr>
        <p:spPr bwMode="auto">
          <a:xfrm flipV="1">
            <a:off x="1265238" y="2497138"/>
            <a:ext cx="0" cy="2133600"/>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fa-IR"/>
          </a:p>
        </p:txBody>
      </p:sp>
      <p:sp>
        <p:nvSpPr>
          <p:cNvPr id="8" name="Line 7"/>
          <p:cNvSpPr>
            <a:spLocks noChangeShapeType="1"/>
          </p:cNvSpPr>
          <p:nvPr/>
        </p:nvSpPr>
        <p:spPr bwMode="auto">
          <a:xfrm>
            <a:off x="1265238" y="4630738"/>
            <a:ext cx="2057400" cy="0"/>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fa-IR"/>
          </a:p>
        </p:txBody>
      </p:sp>
      <p:sp>
        <p:nvSpPr>
          <p:cNvPr id="9" name="Text Box 8"/>
          <p:cNvSpPr txBox="1">
            <a:spLocks noChangeArrowheads="1"/>
          </p:cNvSpPr>
          <p:nvPr/>
        </p:nvSpPr>
        <p:spPr bwMode="auto">
          <a:xfrm>
            <a:off x="402550" y="2497138"/>
            <a:ext cx="85792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wrap="none">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eaLnBrk="1" hangingPunct="1"/>
            <a:r>
              <a:rPr lang="en-US" altLang="fa-IR" sz="1600">
                <a:solidFill>
                  <a:srgbClr val="000000"/>
                </a:solidFill>
              </a:rPr>
              <a:t>Output</a:t>
            </a:r>
          </a:p>
        </p:txBody>
      </p:sp>
      <p:sp>
        <p:nvSpPr>
          <p:cNvPr id="10" name="Text Box 9"/>
          <p:cNvSpPr txBox="1">
            <a:spLocks noChangeArrowheads="1"/>
          </p:cNvSpPr>
          <p:nvPr/>
        </p:nvSpPr>
        <p:spPr bwMode="auto">
          <a:xfrm>
            <a:off x="3171219" y="4673600"/>
            <a:ext cx="6864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wrap="none">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eaLnBrk="1" hangingPunct="1"/>
            <a:r>
              <a:rPr lang="en-US" altLang="fa-IR" sz="1600">
                <a:solidFill>
                  <a:srgbClr val="000000"/>
                </a:solidFill>
              </a:rPr>
              <a:t>Input</a:t>
            </a:r>
          </a:p>
        </p:txBody>
      </p:sp>
      <p:sp>
        <p:nvSpPr>
          <p:cNvPr id="11" name="Line 10"/>
          <p:cNvSpPr>
            <a:spLocks noChangeShapeType="1"/>
          </p:cNvSpPr>
          <p:nvPr/>
        </p:nvSpPr>
        <p:spPr bwMode="auto">
          <a:xfrm flipV="1">
            <a:off x="1265238" y="2573338"/>
            <a:ext cx="1752600" cy="1600200"/>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12" name="Line 11"/>
          <p:cNvSpPr>
            <a:spLocks noChangeShapeType="1"/>
          </p:cNvSpPr>
          <p:nvPr/>
        </p:nvSpPr>
        <p:spPr bwMode="auto">
          <a:xfrm>
            <a:off x="1112838" y="4173538"/>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fa-IR"/>
          </a:p>
        </p:txBody>
      </p:sp>
      <p:sp>
        <p:nvSpPr>
          <p:cNvPr id="13" name="Line 12"/>
          <p:cNvSpPr>
            <a:spLocks noChangeShapeType="1"/>
          </p:cNvSpPr>
          <p:nvPr/>
        </p:nvSpPr>
        <p:spPr bwMode="auto">
          <a:xfrm flipV="1">
            <a:off x="1112838" y="4173538"/>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fa-IR"/>
          </a:p>
        </p:txBody>
      </p:sp>
      <p:sp>
        <p:nvSpPr>
          <p:cNvPr id="14" name="Text Box 13"/>
          <p:cNvSpPr txBox="1">
            <a:spLocks noChangeArrowheads="1"/>
          </p:cNvSpPr>
          <p:nvPr/>
        </p:nvSpPr>
        <p:spPr bwMode="auto">
          <a:xfrm>
            <a:off x="468375" y="4186238"/>
            <a:ext cx="61747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eaLnBrk="1" hangingPunct="1"/>
            <a:r>
              <a:rPr lang="en-US" altLang="fa-IR" sz="1600" i="1">
                <a:solidFill>
                  <a:srgbClr val="000000"/>
                </a:solidFill>
              </a:rPr>
              <a:t>Bias</a:t>
            </a:r>
          </a:p>
        </p:txBody>
      </p:sp>
      <p:sp>
        <p:nvSpPr>
          <p:cNvPr id="15" name="Rectangle 6"/>
          <p:cNvSpPr>
            <a:spLocks noChangeArrowheads="1"/>
          </p:cNvSpPr>
          <p:nvPr/>
        </p:nvSpPr>
        <p:spPr bwMode="auto">
          <a:xfrm>
            <a:off x="274638" y="5516564"/>
            <a:ext cx="8680450"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a:solidFill>
                  <a:srgbClr val="000000"/>
                </a:solidFill>
                <a:cs typeface="B Homa" panose="00000400000000000000" pitchFamily="2" charset="-78"/>
              </a:rPr>
              <a:t> اثر بایاس را می توان با انجام عمل کالیبراسیون حذف نمود.</a:t>
            </a:r>
            <a:endParaRPr lang="fa-IR" altLang="fa-IR" sz="2000" b="0">
              <a:solidFill>
                <a:srgbClr val="000000"/>
              </a:solidFill>
              <a:cs typeface="B Homa" panose="00000400000000000000" pitchFamily="2" charset="-78"/>
              <a:sym typeface="Symbol" panose="05050102010706020507" pitchFamily="18" charset="2"/>
            </a:endParaRPr>
          </a:p>
        </p:txBody>
      </p:sp>
    </p:spTree>
    <p:extLst>
      <p:ext uri="{BB962C8B-B14F-4D97-AF65-F5344CB8AC3E}">
        <p14:creationId xmlns:p14="http://schemas.microsoft.com/office/powerpoint/2010/main" val="3112252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linds(horizontal)">
                                      <p:cBhvr>
                                        <p:cTn id="11" dur="500"/>
                                        <p:tgtEl>
                                          <p:spTgt spid="7"/>
                                        </p:tgtEl>
                                      </p:cBhvr>
                                    </p:animEffect>
                                  </p:childTnLst>
                                </p:cTn>
                              </p:par>
                              <p:par>
                                <p:cTn id="12" presetID="3" presetClass="entr" presetSubtype="10"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blinds(horizontal)">
                                      <p:cBhvr>
                                        <p:cTn id="14" dur="500"/>
                                        <p:tgtEl>
                                          <p:spTgt spid="8"/>
                                        </p:tgtEl>
                                      </p:cBhvr>
                                    </p:animEffect>
                                  </p:childTnLst>
                                </p:cTn>
                              </p:par>
                              <p:par>
                                <p:cTn id="15" presetID="3" presetClass="entr" presetSubtype="1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par>
                                <p:cTn id="18" presetID="3" presetClass="entr" presetSubtype="10"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blinds(horizontal)">
                                      <p:cBhvr>
                                        <p:cTn id="20" dur="500"/>
                                        <p:tgtEl>
                                          <p:spTgt spid="10"/>
                                        </p:tgtEl>
                                      </p:cBhvr>
                                    </p:animEffect>
                                  </p:childTnLst>
                                </p:cTn>
                              </p:par>
                              <p:par>
                                <p:cTn id="21" presetID="3" presetClass="entr" presetSubtype="1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blinds(horizontal)">
                                      <p:cBhvr>
                                        <p:cTn id="23" dur="500"/>
                                        <p:tgtEl>
                                          <p:spTgt spid="11"/>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blinds(horizontal)">
                                      <p:cBhvr>
                                        <p:cTn id="26" dur="500"/>
                                        <p:tgtEl>
                                          <p:spTgt spid="12"/>
                                        </p:tgtEl>
                                      </p:cBhvr>
                                    </p:animEffect>
                                  </p:childTnLst>
                                </p:cTn>
                              </p:par>
                              <p:par>
                                <p:cTn id="27" presetID="3" presetClass="entr" presetSubtype="10"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linds(horizontal)">
                                      <p:cBhvr>
                                        <p:cTn id="29" dur="500"/>
                                        <p:tgtEl>
                                          <p:spTgt spid="13"/>
                                        </p:tgtEl>
                                      </p:cBhvr>
                                    </p:animEffect>
                                  </p:childTnLst>
                                </p:cTn>
                              </p:par>
                              <p:par>
                                <p:cTn id="30" presetID="3" presetClass="entr" presetSubtype="10"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blinds(horizontal)">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9" grpId="0"/>
      <p:bldP spid="10" grpId="0"/>
      <p:bldP spid="11" grpId="0" animBg="1"/>
      <p:bldP spid="12" grpId="0" animBg="1"/>
      <p:bldP spid="13" grpId="0" animBg="1"/>
      <p:bldP spid="14" grpId="0"/>
      <p:bldP spid="1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400" b="0" dirty="0">
                <a:solidFill>
                  <a:srgbClr val="C00000"/>
                </a:solidFill>
                <a:cs typeface="B Homa" panose="00000400000000000000" pitchFamily="2" charset="-78"/>
              </a:rPr>
              <a:t>خطی بودن (</a:t>
            </a:r>
            <a:r>
              <a:rPr lang="en-US" altLang="fa-IR" sz="2000" b="0" dirty="0">
                <a:solidFill>
                  <a:srgbClr val="C00000"/>
                </a:solidFill>
                <a:cs typeface="B Homa" panose="00000400000000000000" pitchFamily="2" charset="-78"/>
              </a:rPr>
              <a:t>Linearity</a:t>
            </a:r>
            <a:r>
              <a:rPr lang="fa-IR" altLang="fa-IR" sz="2400" b="0" dirty="0">
                <a:solidFill>
                  <a:srgbClr val="C00000"/>
                </a:solidFill>
                <a:cs typeface="B Homa" panose="00000400000000000000" pitchFamily="2" charset="-78"/>
              </a:rPr>
              <a:t>)</a:t>
            </a:r>
            <a:endParaRPr lang="en-US" altLang="fa-IR" sz="2400" b="0" dirty="0">
              <a:solidFill>
                <a:srgbClr val="C00000"/>
              </a:solidFill>
              <a:cs typeface="B Homa" panose="00000400000000000000" pitchFamily="2" charset="-78"/>
            </a:endParaRPr>
          </a:p>
        </p:txBody>
      </p:sp>
      <p:sp>
        <p:nvSpPr>
          <p:cNvPr id="3"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sp>
        <p:nvSpPr>
          <p:cNvPr id="5" name="Rectangle 6"/>
          <p:cNvSpPr>
            <a:spLocks noChangeArrowheads="1"/>
          </p:cNvSpPr>
          <p:nvPr/>
        </p:nvSpPr>
        <p:spPr bwMode="auto">
          <a:xfrm>
            <a:off x="287338" y="969966"/>
            <a:ext cx="86661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a:solidFill>
                  <a:srgbClr val="000000"/>
                </a:solidFill>
                <a:cs typeface="B Homa" panose="00000400000000000000" pitchFamily="2" charset="-78"/>
              </a:rPr>
              <a:t> این مشخصه به معنی برقراری رابطه خطی بین ورودی و خروجی یک دستگاه اندازه گیری است.</a:t>
            </a:r>
            <a:endParaRPr lang="fa-IR" altLang="fa-IR" sz="2000" b="0">
              <a:solidFill>
                <a:srgbClr val="000000"/>
              </a:solidFill>
              <a:cs typeface="B Homa" panose="00000400000000000000" pitchFamily="2" charset="-78"/>
              <a:sym typeface="Symbol" panose="05050102010706020507" pitchFamily="18" charset="2"/>
            </a:endParaRPr>
          </a:p>
        </p:txBody>
      </p:sp>
      <p:sp>
        <p:nvSpPr>
          <p:cNvPr id="6" name="Line 6"/>
          <p:cNvSpPr>
            <a:spLocks noChangeShapeType="1"/>
          </p:cNvSpPr>
          <p:nvPr/>
        </p:nvSpPr>
        <p:spPr bwMode="auto">
          <a:xfrm flipV="1">
            <a:off x="1017588" y="2700338"/>
            <a:ext cx="0" cy="2667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fa-IR"/>
          </a:p>
        </p:txBody>
      </p:sp>
      <p:sp>
        <p:nvSpPr>
          <p:cNvPr id="7" name="Line 7"/>
          <p:cNvSpPr>
            <a:spLocks noChangeShapeType="1"/>
          </p:cNvSpPr>
          <p:nvPr/>
        </p:nvSpPr>
        <p:spPr bwMode="auto">
          <a:xfrm>
            <a:off x="1017588" y="5367338"/>
            <a:ext cx="2895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fa-IR"/>
          </a:p>
        </p:txBody>
      </p:sp>
      <p:sp>
        <p:nvSpPr>
          <p:cNvPr id="8" name="Text Box 8"/>
          <p:cNvSpPr txBox="1">
            <a:spLocks noChangeArrowheads="1"/>
          </p:cNvSpPr>
          <p:nvPr/>
        </p:nvSpPr>
        <p:spPr bwMode="auto">
          <a:xfrm>
            <a:off x="181888" y="2547938"/>
            <a:ext cx="85792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wrap="none">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eaLnBrk="1" hangingPunct="1"/>
            <a:r>
              <a:rPr lang="en-US" altLang="fa-IR" sz="1600">
                <a:solidFill>
                  <a:srgbClr val="000000"/>
                </a:solidFill>
              </a:rPr>
              <a:t>Output</a:t>
            </a:r>
          </a:p>
        </p:txBody>
      </p:sp>
      <p:sp>
        <p:nvSpPr>
          <p:cNvPr id="9" name="Text Box 9"/>
          <p:cNvSpPr txBox="1">
            <a:spLocks noChangeArrowheads="1"/>
          </p:cNvSpPr>
          <p:nvPr/>
        </p:nvSpPr>
        <p:spPr bwMode="auto">
          <a:xfrm>
            <a:off x="3533169" y="5364163"/>
            <a:ext cx="6864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wrap="none">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eaLnBrk="1" hangingPunct="1"/>
            <a:r>
              <a:rPr lang="en-US" altLang="fa-IR" sz="1600">
                <a:solidFill>
                  <a:srgbClr val="000000"/>
                </a:solidFill>
              </a:rPr>
              <a:t>Input</a:t>
            </a:r>
          </a:p>
        </p:txBody>
      </p:sp>
      <p:sp>
        <p:nvSpPr>
          <p:cNvPr id="10" name="Line 10"/>
          <p:cNvSpPr>
            <a:spLocks noChangeShapeType="1"/>
          </p:cNvSpPr>
          <p:nvPr/>
        </p:nvSpPr>
        <p:spPr bwMode="auto">
          <a:xfrm flipV="1">
            <a:off x="1017588" y="3005138"/>
            <a:ext cx="2514600" cy="2362200"/>
          </a:xfrm>
          <a:prstGeom prst="line">
            <a:avLst/>
          </a:prstGeom>
          <a:noFill/>
          <a:ln w="28575">
            <a:solidFill>
              <a:schemeClr val="tx2"/>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11" name="Line 11"/>
          <p:cNvSpPr>
            <a:spLocks noChangeShapeType="1"/>
          </p:cNvSpPr>
          <p:nvPr/>
        </p:nvSpPr>
        <p:spPr bwMode="auto">
          <a:xfrm flipH="1">
            <a:off x="1246188" y="5138738"/>
            <a:ext cx="152400" cy="76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12" name="Line 12"/>
          <p:cNvSpPr>
            <a:spLocks noChangeShapeType="1"/>
          </p:cNvSpPr>
          <p:nvPr/>
        </p:nvSpPr>
        <p:spPr bwMode="auto">
          <a:xfrm>
            <a:off x="1246188" y="5138738"/>
            <a:ext cx="152400" cy="76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13" name="Line 13"/>
          <p:cNvSpPr>
            <a:spLocks noChangeShapeType="1"/>
          </p:cNvSpPr>
          <p:nvPr/>
        </p:nvSpPr>
        <p:spPr bwMode="auto">
          <a:xfrm flipH="1">
            <a:off x="1322388" y="4986338"/>
            <a:ext cx="152400" cy="76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14" name="Line 14"/>
          <p:cNvSpPr>
            <a:spLocks noChangeShapeType="1"/>
          </p:cNvSpPr>
          <p:nvPr/>
        </p:nvSpPr>
        <p:spPr bwMode="auto">
          <a:xfrm>
            <a:off x="1322388" y="4986338"/>
            <a:ext cx="152400" cy="76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15" name="Line 15"/>
          <p:cNvSpPr>
            <a:spLocks noChangeShapeType="1"/>
          </p:cNvSpPr>
          <p:nvPr/>
        </p:nvSpPr>
        <p:spPr bwMode="auto">
          <a:xfrm flipH="1">
            <a:off x="1474788" y="4757738"/>
            <a:ext cx="152400" cy="76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16" name="Line 16"/>
          <p:cNvSpPr>
            <a:spLocks noChangeShapeType="1"/>
          </p:cNvSpPr>
          <p:nvPr/>
        </p:nvSpPr>
        <p:spPr bwMode="auto">
          <a:xfrm>
            <a:off x="1474788" y="4757738"/>
            <a:ext cx="152400" cy="76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17" name="Line 17"/>
          <p:cNvSpPr>
            <a:spLocks noChangeShapeType="1"/>
          </p:cNvSpPr>
          <p:nvPr/>
        </p:nvSpPr>
        <p:spPr bwMode="auto">
          <a:xfrm flipH="1">
            <a:off x="1779588" y="4681538"/>
            <a:ext cx="152400" cy="76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18" name="Line 18"/>
          <p:cNvSpPr>
            <a:spLocks noChangeShapeType="1"/>
          </p:cNvSpPr>
          <p:nvPr/>
        </p:nvSpPr>
        <p:spPr bwMode="auto">
          <a:xfrm>
            <a:off x="1779588" y="4681538"/>
            <a:ext cx="152400" cy="76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19" name="Line 19"/>
          <p:cNvSpPr>
            <a:spLocks noChangeShapeType="1"/>
          </p:cNvSpPr>
          <p:nvPr/>
        </p:nvSpPr>
        <p:spPr bwMode="auto">
          <a:xfrm flipH="1">
            <a:off x="1931988" y="4300538"/>
            <a:ext cx="152400" cy="76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20" name="Line 20"/>
          <p:cNvSpPr>
            <a:spLocks noChangeShapeType="1"/>
          </p:cNvSpPr>
          <p:nvPr/>
        </p:nvSpPr>
        <p:spPr bwMode="auto">
          <a:xfrm>
            <a:off x="1931988" y="4300538"/>
            <a:ext cx="152400" cy="76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21" name="Line 21"/>
          <p:cNvSpPr>
            <a:spLocks noChangeShapeType="1"/>
          </p:cNvSpPr>
          <p:nvPr/>
        </p:nvSpPr>
        <p:spPr bwMode="auto">
          <a:xfrm flipH="1">
            <a:off x="2389188" y="4148138"/>
            <a:ext cx="152400" cy="76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22" name="Line 22"/>
          <p:cNvSpPr>
            <a:spLocks noChangeShapeType="1"/>
          </p:cNvSpPr>
          <p:nvPr/>
        </p:nvSpPr>
        <p:spPr bwMode="auto">
          <a:xfrm>
            <a:off x="2389188" y="4148138"/>
            <a:ext cx="152400" cy="76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23" name="Line 23"/>
          <p:cNvSpPr>
            <a:spLocks noChangeShapeType="1"/>
          </p:cNvSpPr>
          <p:nvPr/>
        </p:nvSpPr>
        <p:spPr bwMode="auto">
          <a:xfrm flipH="1">
            <a:off x="2343150" y="3656013"/>
            <a:ext cx="152400" cy="76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24" name="Line 24"/>
          <p:cNvSpPr>
            <a:spLocks noChangeShapeType="1"/>
          </p:cNvSpPr>
          <p:nvPr/>
        </p:nvSpPr>
        <p:spPr bwMode="auto">
          <a:xfrm>
            <a:off x="2343150" y="3670300"/>
            <a:ext cx="152400" cy="76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25" name="Line 25"/>
          <p:cNvSpPr>
            <a:spLocks noChangeShapeType="1"/>
          </p:cNvSpPr>
          <p:nvPr/>
        </p:nvSpPr>
        <p:spPr bwMode="auto">
          <a:xfrm flipH="1">
            <a:off x="2922588" y="3614738"/>
            <a:ext cx="152400" cy="76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26" name="Line 26"/>
          <p:cNvSpPr>
            <a:spLocks noChangeShapeType="1"/>
          </p:cNvSpPr>
          <p:nvPr/>
        </p:nvSpPr>
        <p:spPr bwMode="auto">
          <a:xfrm>
            <a:off x="2922588" y="3614738"/>
            <a:ext cx="152400" cy="76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27" name="Line 27"/>
          <p:cNvSpPr>
            <a:spLocks noChangeShapeType="1"/>
          </p:cNvSpPr>
          <p:nvPr/>
        </p:nvSpPr>
        <p:spPr bwMode="auto">
          <a:xfrm flipH="1">
            <a:off x="3184525" y="3035300"/>
            <a:ext cx="152400" cy="76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28" name="Line 28"/>
          <p:cNvSpPr>
            <a:spLocks noChangeShapeType="1"/>
          </p:cNvSpPr>
          <p:nvPr/>
        </p:nvSpPr>
        <p:spPr bwMode="auto">
          <a:xfrm>
            <a:off x="3184525" y="3035300"/>
            <a:ext cx="152400" cy="76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29" name="Line 29"/>
          <p:cNvSpPr>
            <a:spLocks noChangeShapeType="1"/>
          </p:cNvSpPr>
          <p:nvPr/>
        </p:nvSpPr>
        <p:spPr bwMode="auto">
          <a:xfrm flipH="1">
            <a:off x="3379788" y="3157538"/>
            <a:ext cx="152400" cy="76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30" name="Line 30"/>
          <p:cNvSpPr>
            <a:spLocks noChangeShapeType="1"/>
          </p:cNvSpPr>
          <p:nvPr/>
        </p:nvSpPr>
        <p:spPr bwMode="auto">
          <a:xfrm>
            <a:off x="3379788" y="3157538"/>
            <a:ext cx="152400" cy="76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fa-IR"/>
          </a:p>
        </p:txBody>
      </p:sp>
      <p:cxnSp>
        <p:nvCxnSpPr>
          <p:cNvPr id="31" name="Straight Arrow Connector 30"/>
          <p:cNvCxnSpPr/>
          <p:nvPr/>
        </p:nvCxnSpPr>
        <p:spPr bwMode="auto">
          <a:xfrm rot="5400000">
            <a:off x="2244728" y="3868741"/>
            <a:ext cx="328613" cy="14287"/>
          </a:xfrm>
          <a:prstGeom prst="straightConnector1">
            <a:avLst/>
          </a:prstGeom>
          <a:ln>
            <a:solidFill>
              <a:srgbClr val="FF0000"/>
            </a:solidFill>
            <a:headEnd type="arrow"/>
            <a:tailEnd type="arrow"/>
          </a:ln>
        </p:spPr>
        <p:style>
          <a:lnRef idx="1">
            <a:schemeClr val="dk1"/>
          </a:lnRef>
          <a:fillRef idx="0">
            <a:schemeClr val="dk1"/>
          </a:fillRef>
          <a:effectRef idx="0">
            <a:schemeClr val="dk1"/>
          </a:effectRef>
          <a:fontRef idx="minor">
            <a:schemeClr val="tx1"/>
          </a:fontRef>
        </p:style>
      </p:cxnSp>
      <p:sp>
        <p:nvSpPr>
          <p:cNvPr id="32" name="TextBox 31"/>
          <p:cNvSpPr txBox="1">
            <a:spLocks noChangeArrowheads="1"/>
          </p:cNvSpPr>
          <p:nvPr/>
        </p:nvSpPr>
        <p:spPr bwMode="auto">
          <a:xfrm>
            <a:off x="2019301" y="3671889"/>
            <a:ext cx="3683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eaLnBrk="1" hangingPunct="1"/>
            <a:r>
              <a:rPr lang="en-US" altLang="fa-IR" sz="1800" b="0">
                <a:solidFill>
                  <a:srgbClr val="FF0000"/>
                </a:solidFill>
              </a:rPr>
              <a:t>e</a:t>
            </a:r>
          </a:p>
        </p:txBody>
      </p:sp>
      <p:sp>
        <p:nvSpPr>
          <p:cNvPr id="33" name="Oval 32"/>
          <p:cNvSpPr>
            <a:spLocks noChangeArrowheads="1"/>
          </p:cNvSpPr>
          <p:nvPr/>
        </p:nvSpPr>
        <p:spPr bwMode="auto">
          <a:xfrm>
            <a:off x="3098800" y="2947988"/>
            <a:ext cx="312738" cy="258762"/>
          </a:xfrm>
          <a:prstGeom prst="ellipse">
            <a:avLst/>
          </a:prstGeom>
          <a:noFill/>
          <a:ln w="9525"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eaLnBrk="1" hangingPunct="1"/>
            <a:endParaRPr lang="en-US" altLang="fa-IR"/>
          </a:p>
        </p:txBody>
      </p:sp>
      <p:sp>
        <p:nvSpPr>
          <p:cNvPr id="34" name="Oval 33"/>
          <p:cNvSpPr>
            <a:spLocks noChangeArrowheads="1"/>
          </p:cNvSpPr>
          <p:nvPr/>
        </p:nvSpPr>
        <p:spPr bwMode="auto">
          <a:xfrm>
            <a:off x="1176340" y="5065713"/>
            <a:ext cx="314325" cy="258762"/>
          </a:xfrm>
          <a:prstGeom prst="ellipse">
            <a:avLst/>
          </a:prstGeom>
          <a:noFill/>
          <a:ln w="9525"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eaLnBrk="1" hangingPunct="1"/>
            <a:endParaRPr lang="en-US" altLang="fa-IR"/>
          </a:p>
        </p:txBody>
      </p:sp>
      <p:sp>
        <p:nvSpPr>
          <p:cNvPr id="35" name="TextBox 34"/>
          <p:cNvSpPr txBox="1">
            <a:spLocks noChangeArrowheads="1"/>
          </p:cNvSpPr>
          <p:nvPr/>
        </p:nvSpPr>
        <p:spPr bwMode="auto">
          <a:xfrm>
            <a:off x="2432050" y="2690814"/>
            <a:ext cx="979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eaLnBrk="1" hangingPunct="1"/>
            <a:r>
              <a:rPr lang="en-US" altLang="fa-IR" sz="1800" b="0">
                <a:solidFill>
                  <a:srgbClr val="FF0000"/>
                </a:solidFill>
              </a:rPr>
              <a:t>y</a:t>
            </a:r>
            <a:r>
              <a:rPr lang="en-US" altLang="fa-IR" sz="1100" b="0">
                <a:solidFill>
                  <a:srgbClr val="FF0000"/>
                </a:solidFill>
              </a:rPr>
              <a:t>max</a:t>
            </a:r>
            <a:endParaRPr lang="en-US" altLang="fa-IR" sz="1800" b="0">
              <a:solidFill>
                <a:srgbClr val="FF0000"/>
              </a:solidFill>
            </a:endParaRPr>
          </a:p>
        </p:txBody>
      </p:sp>
      <p:sp>
        <p:nvSpPr>
          <p:cNvPr id="36" name="TextBox 35"/>
          <p:cNvSpPr txBox="1">
            <a:spLocks noChangeArrowheads="1"/>
          </p:cNvSpPr>
          <p:nvPr/>
        </p:nvSpPr>
        <p:spPr bwMode="auto">
          <a:xfrm>
            <a:off x="1246190" y="4999038"/>
            <a:ext cx="9810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eaLnBrk="1" hangingPunct="1"/>
            <a:r>
              <a:rPr lang="en-US" altLang="fa-IR" sz="1800" b="0">
                <a:solidFill>
                  <a:srgbClr val="FF0000"/>
                </a:solidFill>
              </a:rPr>
              <a:t>y</a:t>
            </a:r>
            <a:r>
              <a:rPr lang="en-US" altLang="fa-IR" sz="1100" b="0">
                <a:solidFill>
                  <a:srgbClr val="FF0000"/>
                </a:solidFill>
              </a:rPr>
              <a:t>min</a:t>
            </a:r>
            <a:endParaRPr lang="en-US" altLang="fa-IR" sz="1800" b="0">
              <a:solidFill>
                <a:srgbClr val="FF0000"/>
              </a:solidFill>
            </a:endParaRPr>
          </a:p>
        </p:txBody>
      </p:sp>
      <p:grpSp>
        <p:nvGrpSpPr>
          <p:cNvPr id="37" name="Group 41"/>
          <p:cNvGrpSpPr>
            <a:grpSpLocks/>
          </p:cNvGrpSpPr>
          <p:nvPr/>
        </p:nvGrpSpPr>
        <p:grpSpPr bwMode="auto">
          <a:xfrm>
            <a:off x="4613275" y="3714751"/>
            <a:ext cx="4083050" cy="698845"/>
            <a:chOff x="561506" y="3523418"/>
            <a:chExt cx="3521464" cy="699498"/>
          </a:xfrm>
        </p:grpSpPr>
        <p:sp>
          <p:nvSpPr>
            <p:cNvPr id="38" name="TextBox 42"/>
            <p:cNvSpPr txBox="1">
              <a:spLocks noChangeArrowheads="1"/>
            </p:cNvSpPr>
            <p:nvPr/>
          </p:nvSpPr>
          <p:spPr bwMode="auto">
            <a:xfrm>
              <a:off x="2156345" y="3523418"/>
              <a:ext cx="887105" cy="3696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eaLnBrk="1" hangingPunct="1"/>
              <a:r>
                <a:rPr lang="en-US" altLang="fa-IR" sz="1800">
                  <a:solidFill>
                    <a:srgbClr val="FF0000"/>
                  </a:solidFill>
                </a:rPr>
                <a:t>e</a:t>
              </a:r>
            </a:p>
          </p:txBody>
        </p:sp>
        <p:sp>
          <p:nvSpPr>
            <p:cNvPr id="39" name="TextBox 43"/>
            <p:cNvSpPr txBox="1">
              <a:spLocks noChangeArrowheads="1"/>
            </p:cNvSpPr>
            <p:nvPr/>
          </p:nvSpPr>
          <p:spPr bwMode="auto">
            <a:xfrm>
              <a:off x="1897039" y="3853239"/>
              <a:ext cx="1419367" cy="3696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eaLnBrk="1" hangingPunct="1"/>
              <a:r>
                <a:rPr lang="en-US" altLang="fa-IR" sz="1800">
                  <a:solidFill>
                    <a:srgbClr val="FF0000"/>
                  </a:solidFill>
                </a:rPr>
                <a:t>y</a:t>
              </a:r>
              <a:r>
                <a:rPr lang="en-US" altLang="fa-IR" sz="1200">
                  <a:solidFill>
                    <a:srgbClr val="FF0000"/>
                  </a:solidFill>
                </a:rPr>
                <a:t>max</a:t>
              </a:r>
              <a:r>
                <a:rPr lang="en-US" altLang="fa-IR" sz="1800">
                  <a:solidFill>
                    <a:srgbClr val="FF0000"/>
                  </a:solidFill>
                </a:rPr>
                <a:t> - y</a:t>
              </a:r>
              <a:r>
                <a:rPr lang="en-US" altLang="fa-IR" sz="1200">
                  <a:solidFill>
                    <a:srgbClr val="FF0000"/>
                  </a:solidFill>
                </a:rPr>
                <a:t>min</a:t>
              </a:r>
              <a:endParaRPr lang="en-US" altLang="fa-IR" sz="1800">
                <a:solidFill>
                  <a:srgbClr val="FF0000"/>
                </a:solidFill>
              </a:endParaRPr>
            </a:p>
          </p:txBody>
        </p:sp>
        <p:sp>
          <p:nvSpPr>
            <p:cNvPr id="40" name="TextBox 44"/>
            <p:cNvSpPr txBox="1">
              <a:spLocks noChangeArrowheads="1"/>
            </p:cNvSpPr>
            <p:nvPr/>
          </p:nvSpPr>
          <p:spPr bwMode="auto">
            <a:xfrm>
              <a:off x="561506" y="3675819"/>
              <a:ext cx="1487420" cy="3696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eaLnBrk="1" hangingPunct="1"/>
              <a:r>
                <a:rPr lang="en-US" altLang="fa-IR" sz="1800">
                  <a:solidFill>
                    <a:srgbClr val="FF0000"/>
                  </a:solidFill>
                </a:rPr>
                <a:t>Nonlinearity =</a:t>
              </a:r>
            </a:p>
          </p:txBody>
        </p:sp>
        <p:sp>
          <p:nvSpPr>
            <p:cNvPr id="41" name="TextBox 45"/>
            <p:cNvSpPr txBox="1">
              <a:spLocks noChangeArrowheads="1"/>
            </p:cNvSpPr>
            <p:nvPr/>
          </p:nvSpPr>
          <p:spPr bwMode="auto">
            <a:xfrm>
              <a:off x="3195865" y="3675818"/>
              <a:ext cx="887105" cy="3696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eaLnBrk="1" hangingPunct="1"/>
              <a:r>
                <a:rPr lang="en-US" altLang="fa-IR" sz="1800">
                  <a:solidFill>
                    <a:srgbClr val="FF0000"/>
                  </a:solidFill>
                </a:rPr>
                <a:t>× 100</a:t>
              </a:r>
            </a:p>
          </p:txBody>
        </p:sp>
        <p:cxnSp>
          <p:nvCxnSpPr>
            <p:cNvPr id="42" name="Straight Connector 41"/>
            <p:cNvCxnSpPr/>
            <p:nvPr/>
          </p:nvCxnSpPr>
          <p:spPr bwMode="auto">
            <a:xfrm>
              <a:off x="1992272" y="3849160"/>
              <a:ext cx="1285635" cy="11122"/>
            </a:xfrm>
            <a:prstGeom prst="line">
              <a:avLst/>
            </a:prstGeom>
            <a:ln>
              <a:solidFill>
                <a:srgbClr val="FF000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grpSp>
      <p:sp>
        <p:nvSpPr>
          <p:cNvPr id="4" name="Rectangle 3"/>
          <p:cNvSpPr/>
          <p:nvPr/>
        </p:nvSpPr>
        <p:spPr>
          <a:xfrm>
            <a:off x="3728297" y="1453658"/>
            <a:ext cx="4968028" cy="888705"/>
          </a:xfrm>
          <a:prstGeom prst="rect">
            <a:avLst/>
          </a:prstGeom>
        </p:spPr>
        <p:txBody>
          <a:bodyPr wrap="none">
            <a:spAutoFit/>
          </a:bodyPr>
          <a:lstStyle/>
          <a:p>
            <a:pPr marL="285750" indent="-285750">
              <a:lnSpc>
                <a:spcPct val="150000"/>
              </a:lnSpc>
              <a:buFont typeface="Arial" panose="020B0604020202020204" pitchFamily="34" charset="0"/>
              <a:buChar char="•"/>
            </a:pPr>
            <a:r>
              <a:rPr lang="fa-IR" b="1" dirty="0">
                <a:cs typeface="B Nazanin" pitchFamily="2" charset="-78"/>
              </a:rPr>
              <a:t>مفهوم :  تغییرات ورودی نسبت به خروجی به صورت خطی</a:t>
            </a:r>
            <a:endParaRPr lang="fa-IR" b="1" dirty="0">
              <a:solidFill>
                <a:prstClr val="black"/>
              </a:solidFill>
              <a:latin typeface="Perpetua"/>
              <a:cs typeface="B Nazanin" pitchFamily="2" charset="-78"/>
            </a:endParaRPr>
          </a:p>
          <a:p>
            <a:pPr marL="285750" lvl="0" indent="-285750">
              <a:lnSpc>
                <a:spcPct val="150000"/>
              </a:lnSpc>
              <a:buFont typeface="Arial" panose="020B0604020202020204" pitchFamily="34" charset="0"/>
              <a:buChar char="•"/>
            </a:pPr>
            <a:r>
              <a:rPr lang="fa-IR" b="1" dirty="0" smtClean="0">
                <a:solidFill>
                  <a:prstClr val="black"/>
                </a:solidFill>
                <a:latin typeface="Perpetua"/>
                <a:cs typeface="B Nazanin" pitchFamily="2" charset="-78"/>
              </a:rPr>
              <a:t> </a:t>
            </a:r>
            <a:r>
              <a:rPr lang="fa-IR" b="1" dirty="0">
                <a:solidFill>
                  <a:prstClr val="black"/>
                </a:solidFill>
                <a:latin typeface="Perpetua"/>
                <a:cs typeface="B Nazanin" pitchFamily="2" charset="-78"/>
              </a:rPr>
              <a:t>در اصل به مفهوم </a:t>
            </a:r>
            <a:r>
              <a:rPr lang="en-US" b="1" dirty="0">
                <a:solidFill>
                  <a:prstClr val="black"/>
                </a:solidFill>
                <a:latin typeface="Perpetua"/>
                <a:cs typeface="B Nazanin" pitchFamily="2" charset="-78"/>
              </a:rPr>
              <a:t>Nonlinearity</a:t>
            </a:r>
            <a:r>
              <a:rPr lang="fa-IR" b="1" dirty="0">
                <a:solidFill>
                  <a:prstClr val="black"/>
                </a:solidFill>
                <a:latin typeface="Perpetua"/>
                <a:cs typeface="B Nazanin" pitchFamily="2" charset="-78"/>
              </a:rPr>
              <a:t> می باشد</a:t>
            </a:r>
            <a:r>
              <a:rPr lang="fa-IR" b="1" dirty="0" smtClean="0">
                <a:solidFill>
                  <a:prstClr val="black"/>
                </a:solidFill>
                <a:latin typeface="Perpetua"/>
                <a:cs typeface="B Nazanin" pitchFamily="2" charset="-78"/>
              </a:rPr>
              <a:t>.</a:t>
            </a:r>
          </a:p>
        </p:txBody>
      </p:sp>
    </p:spTree>
    <p:extLst>
      <p:ext uri="{BB962C8B-B14F-4D97-AF65-F5344CB8AC3E}">
        <p14:creationId xmlns:p14="http://schemas.microsoft.com/office/powerpoint/2010/main" val="1781888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fill="hold"/>
                                        <p:tgtEl>
                                          <p:spTgt spid="13"/>
                                        </p:tgtEl>
                                        <p:attrNameLst>
                                          <p:attrName>ppt_x</p:attrName>
                                        </p:attrNameLst>
                                      </p:cBhvr>
                                      <p:tavLst>
                                        <p:tav tm="0">
                                          <p:val>
                                            <p:strVal val="#ppt_x"/>
                                          </p:val>
                                        </p:tav>
                                        <p:tav tm="100000">
                                          <p:val>
                                            <p:strVal val="#ppt_x"/>
                                          </p:val>
                                        </p:tav>
                                      </p:tavLst>
                                    </p:anim>
                                    <p:anim calcmode="lin" valueType="num">
                                      <p:cBhvr additive="base">
                                        <p:cTn id="36" dur="500" fill="hold"/>
                                        <p:tgtEl>
                                          <p:spTgt spid="13"/>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 fill="hold"/>
                                        <p:tgtEl>
                                          <p:spTgt spid="14"/>
                                        </p:tgtEl>
                                        <p:attrNameLst>
                                          <p:attrName>ppt_x</p:attrName>
                                        </p:attrNameLst>
                                      </p:cBhvr>
                                      <p:tavLst>
                                        <p:tav tm="0">
                                          <p:val>
                                            <p:strVal val="#ppt_x"/>
                                          </p:val>
                                        </p:tav>
                                        <p:tav tm="100000">
                                          <p:val>
                                            <p:strVal val="#ppt_x"/>
                                          </p:val>
                                        </p:tav>
                                      </p:tavLst>
                                    </p:anim>
                                    <p:anim calcmode="lin" valueType="num">
                                      <p:cBhvr additive="base">
                                        <p:cTn id="40" dur="500" fill="hold"/>
                                        <p:tgtEl>
                                          <p:spTgt spid="14"/>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ppt_x"/>
                                          </p:val>
                                        </p:tav>
                                        <p:tav tm="100000">
                                          <p:val>
                                            <p:strVal val="#ppt_x"/>
                                          </p:val>
                                        </p:tav>
                                      </p:tavLst>
                                    </p:anim>
                                    <p:anim calcmode="lin" valueType="num">
                                      <p:cBhvr additive="base">
                                        <p:cTn id="44" dur="500" fill="hold"/>
                                        <p:tgtEl>
                                          <p:spTgt spid="15"/>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500" fill="hold"/>
                                        <p:tgtEl>
                                          <p:spTgt spid="16"/>
                                        </p:tgtEl>
                                        <p:attrNameLst>
                                          <p:attrName>ppt_x</p:attrName>
                                        </p:attrNameLst>
                                      </p:cBhvr>
                                      <p:tavLst>
                                        <p:tav tm="0">
                                          <p:val>
                                            <p:strVal val="#ppt_x"/>
                                          </p:val>
                                        </p:tav>
                                        <p:tav tm="100000">
                                          <p:val>
                                            <p:strVal val="#ppt_x"/>
                                          </p:val>
                                        </p:tav>
                                      </p:tavLst>
                                    </p:anim>
                                    <p:anim calcmode="lin" valueType="num">
                                      <p:cBhvr additive="base">
                                        <p:cTn id="48" dur="500" fill="hold"/>
                                        <p:tgtEl>
                                          <p:spTgt spid="16"/>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500" fill="hold"/>
                                        <p:tgtEl>
                                          <p:spTgt spid="17"/>
                                        </p:tgtEl>
                                        <p:attrNameLst>
                                          <p:attrName>ppt_x</p:attrName>
                                        </p:attrNameLst>
                                      </p:cBhvr>
                                      <p:tavLst>
                                        <p:tav tm="0">
                                          <p:val>
                                            <p:strVal val="#ppt_x"/>
                                          </p:val>
                                        </p:tav>
                                        <p:tav tm="100000">
                                          <p:val>
                                            <p:strVal val="#ppt_x"/>
                                          </p:val>
                                        </p:tav>
                                      </p:tavLst>
                                    </p:anim>
                                    <p:anim calcmode="lin" valueType="num">
                                      <p:cBhvr additive="base">
                                        <p:cTn id="52" dur="500" fill="hold"/>
                                        <p:tgtEl>
                                          <p:spTgt spid="17"/>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500" fill="hold"/>
                                        <p:tgtEl>
                                          <p:spTgt spid="18"/>
                                        </p:tgtEl>
                                        <p:attrNameLst>
                                          <p:attrName>ppt_x</p:attrName>
                                        </p:attrNameLst>
                                      </p:cBhvr>
                                      <p:tavLst>
                                        <p:tav tm="0">
                                          <p:val>
                                            <p:strVal val="#ppt_x"/>
                                          </p:val>
                                        </p:tav>
                                        <p:tav tm="100000">
                                          <p:val>
                                            <p:strVal val="#ppt_x"/>
                                          </p:val>
                                        </p:tav>
                                      </p:tavLst>
                                    </p:anim>
                                    <p:anim calcmode="lin" valueType="num">
                                      <p:cBhvr additive="base">
                                        <p:cTn id="56" dur="500" fill="hold"/>
                                        <p:tgtEl>
                                          <p:spTgt spid="18"/>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additive="base">
                                        <p:cTn id="59" dur="500" fill="hold"/>
                                        <p:tgtEl>
                                          <p:spTgt spid="19"/>
                                        </p:tgtEl>
                                        <p:attrNameLst>
                                          <p:attrName>ppt_x</p:attrName>
                                        </p:attrNameLst>
                                      </p:cBhvr>
                                      <p:tavLst>
                                        <p:tav tm="0">
                                          <p:val>
                                            <p:strVal val="#ppt_x"/>
                                          </p:val>
                                        </p:tav>
                                        <p:tav tm="100000">
                                          <p:val>
                                            <p:strVal val="#ppt_x"/>
                                          </p:val>
                                        </p:tav>
                                      </p:tavLst>
                                    </p:anim>
                                    <p:anim calcmode="lin" valueType="num">
                                      <p:cBhvr additive="base">
                                        <p:cTn id="60" dur="500" fill="hold"/>
                                        <p:tgtEl>
                                          <p:spTgt spid="19"/>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additive="base">
                                        <p:cTn id="63" dur="500" fill="hold"/>
                                        <p:tgtEl>
                                          <p:spTgt spid="20"/>
                                        </p:tgtEl>
                                        <p:attrNameLst>
                                          <p:attrName>ppt_x</p:attrName>
                                        </p:attrNameLst>
                                      </p:cBhvr>
                                      <p:tavLst>
                                        <p:tav tm="0">
                                          <p:val>
                                            <p:strVal val="#ppt_x"/>
                                          </p:val>
                                        </p:tav>
                                        <p:tav tm="100000">
                                          <p:val>
                                            <p:strVal val="#ppt_x"/>
                                          </p:val>
                                        </p:tav>
                                      </p:tavLst>
                                    </p:anim>
                                    <p:anim calcmode="lin" valueType="num">
                                      <p:cBhvr additive="base">
                                        <p:cTn id="64" dur="500" fill="hold"/>
                                        <p:tgtEl>
                                          <p:spTgt spid="20"/>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500" fill="hold"/>
                                        <p:tgtEl>
                                          <p:spTgt spid="21"/>
                                        </p:tgtEl>
                                        <p:attrNameLst>
                                          <p:attrName>ppt_x</p:attrName>
                                        </p:attrNameLst>
                                      </p:cBhvr>
                                      <p:tavLst>
                                        <p:tav tm="0">
                                          <p:val>
                                            <p:strVal val="#ppt_x"/>
                                          </p:val>
                                        </p:tav>
                                        <p:tav tm="100000">
                                          <p:val>
                                            <p:strVal val="#ppt_x"/>
                                          </p:val>
                                        </p:tav>
                                      </p:tavLst>
                                    </p:anim>
                                    <p:anim calcmode="lin" valueType="num">
                                      <p:cBhvr additive="base">
                                        <p:cTn id="68" dur="500" fill="hold"/>
                                        <p:tgtEl>
                                          <p:spTgt spid="21"/>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22"/>
                                        </p:tgtEl>
                                        <p:attrNameLst>
                                          <p:attrName>style.visibility</p:attrName>
                                        </p:attrNameLst>
                                      </p:cBhvr>
                                      <p:to>
                                        <p:strVal val="visible"/>
                                      </p:to>
                                    </p:set>
                                    <p:anim calcmode="lin" valueType="num">
                                      <p:cBhvr additive="base">
                                        <p:cTn id="71" dur="500" fill="hold"/>
                                        <p:tgtEl>
                                          <p:spTgt spid="22"/>
                                        </p:tgtEl>
                                        <p:attrNameLst>
                                          <p:attrName>ppt_x</p:attrName>
                                        </p:attrNameLst>
                                      </p:cBhvr>
                                      <p:tavLst>
                                        <p:tav tm="0">
                                          <p:val>
                                            <p:strVal val="#ppt_x"/>
                                          </p:val>
                                        </p:tav>
                                        <p:tav tm="100000">
                                          <p:val>
                                            <p:strVal val="#ppt_x"/>
                                          </p:val>
                                        </p:tav>
                                      </p:tavLst>
                                    </p:anim>
                                    <p:anim calcmode="lin" valueType="num">
                                      <p:cBhvr additive="base">
                                        <p:cTn id="72" dur="500" fill="hold"/>
                                        <p:tgtEl>
                                          <p:spTgt spid="22"/>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23"/>
                                        </p:tgtEl>
                                        <p:attrNameLst>
                                          <p:attrName>style.visibility</p:attrName>
                                        </p:attrNameLst>
                                      </p:cBhvr>
                                      <p:to>
                                        <p:strVal val="visible"/>
                                      </p:to>
                                    </p:set>
                                    <p:anim calcmode="lin" valueType="num">
                                      <p:cBhvr additive="base">
                                        <p:cTn id="75" dur="500" fill="hold"/>
                                        <p:tgtEl>
                                          <p:spTgt spid="23"/>
                                        </p:tgtEl>
                                        <p:attrNameLst>
                                          <p:attrName>ppt_x</p:attrName>
                                        </p:attrNameLst>
                                      </p:cBhvr>
                                      <p:tavLst>
                                        <p:tav tm="0">
                                          <p:val>
                                            <p:strVal val="#ppt_x"/>
                                          </p:val>
                                        </p:tav>
                                        <p:tav tm="100000">
                                          <p:val>
                                            <p:strVal val="#ppt_x"/>
                                          </p:val>
                                        </p:tav>
                                      </p:tavLst>
                                    </p:anim>
                                    <p:anim calcmode="lin" valueType="num">
                                      <p:cBhvr additive="base">
                                        <p:cTn id="76" dur="500" fill="hold"/>
                                        <p:tgtEl>
                                          <p:spTgt spid="23"/>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24"/>
                                        </p:tgtEl>
                                        <p:attrNameLst>
                                          <p:attrName>style.visibility</p:attrName>
                                        </p:attrNameLst>
                                      </p:cBhvr>
                                      <p:to>
                                        <p:strVal val="visible"/>
                                      </p:to>
                                    </p:set>
                                    <p:anim calcmode="lin" valueType="num">
                                      <p:cBhvr additive="base">
                                        <p:cTn id="79" dur="500" fill="hold"/>
                                        <p:tgtEl>
                                          <p:spTgt spid="24"/>
                                        </p:tgtEl>
                                        <p:attrNameLst>
                                          <p:attrName>ppt_x</p:attrName>
                                        </p:attrNameLst>
                                      </p:cBhvr>
                                      <p:tavLst>
                                        <p:tav tm="0">
                                          <p:val>
                                            <p:strVal val="#ppt_x"/>
                                          </p:val>
                                        </p:tav>
                                        <p:tav tm="100000">
                                          <p:val>
                                            <p:strVal val="#ppt_x"/>
                                          </p:val>
                                        </p:tav>
                                      </p:tavLst>
                                    </p:anim>
                                    <p:anim calcmode="lin" valueType="num">
                                      <p:cBhvr additive="base">
                                        <p:cTn id="80" dur="500" fill="hold"/>
                                        <p:tgtEl>
                                          <p:spTgt spid="24"/>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25"/>
                                        </p:tgtEl>
                                        <p:attrNameLst>
                                          <p:attrName>style.visibility</p:attrName>
                                        </p:attrNameLst>
                                      </p:cBhvr>
                                      <p:to>
                                        <p:strVal val="visible"/>
                                      </p:to>
                                    </p:set>
                                    <p:anim calcmode="lin" valueType="num">
                                      <p:cBhvr additive="base">
                                        <p:cTn id="83" dur="500" fill="hold"/>
                                        <p:tgtEl>
                                          <p:spTgt spid="25"/>
                                        </p:tgtEl>
                                        <p:attrNameLst>
                                          <p:attrName>ppt_x</p:attrName>
                                        </p:attrNameLst>
                                      </p:cBhvr>
                                      <p:tavLst>
                                        <p:tav tm="0">
                                          <p:val>
                                            <p:strVal val="#ppt_x"/>
                                          </p:val>
                                        </p:tav>
                                        <p:tav tm="100000">
                                          <p:val>
                                            <p:strVal val="#ppt_x"/>
                                          </p:val>
                                        </p:tav>
                                      </p:tavLst>
                                    </p:anim>
                                    <p:anim calcmode="lin" valueType="num">
                                      <p:cBhvr additive="base">
                                        <p:cTn id="84" dur="500" fill="hold"/>
                                        <p:tgtEl>
                                          <p:spTgt spid="25"/>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26"/>
                                        </p:tgtEl>
                                        <p:attrNameLst>
                                          <p:attrName>style.visibility</p:attrName>
                                        </p:attrNameLst>
                                      </p:cBhvr>
                                      <p:to>
                                        <p:strVal val="visible"/>
                                      </p:to>
                                    </p:set>
                                    <p:anim calcmode="lin" valueType="num">
                                      <p:cBhvr additive="base">
                                        <p:cTn id="87" dur="500" fill="hold"/>
                                        <p:tgtEl>
                                          <p:spTgt spid="26"/>
                                        </p:tgtEl>
                                        <p:attrNameLst>
                                          <p:attrName>ppt_x</p:attrName>
                                        </p:attrNameLst>
                                      </p:cBhvr>
                                      <p:tavLst>
                                        <p:tav tm="0">
                                          <p:val>
                                            <p:strVal val="#ppt_x"/>
                                          </p:val>
                                        </p:tav>
                                        <p:tav tm="100000">
                                          <p:val>
                                            <p:strVal val="#ppt_x"/>
                                          </p:val>
                                        </p:tav>
                                      </p:tavLst>
                                    </p:anim>
                                    <p:anim calcmode="lin" valueType="num">
                                      <p:cBhvr additive="base">
                                        <p:cTn id="88" dur="500" fill="hold"/>
                                        <p:tgtEl>
                                          <p:spTgt spid="26"/>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27"/>
                                        </p:tgtEl>
                                        <p:attrNameLst>
                                          <p:attrName>style.visibility</p:attrName>
                                        </p:attrNameLst>
                                      </p:cBhvr>
                                      <p:to>
                                        <p:strVal val="visible"/>
                                      </p:to>
                                    </p:set>
                                    <p:anim calcmode="lin" valueType="num">
                                      <p:cBhvr additive="base">
                                        <p:cTn id="91" dur="500" fill="hold"/>
                                        <p:tgtEl>
                                          <p:spTgt spid="27"/>
                                        </p:tgtEl>
                                        <p:attrNameLst>
                                          <p:attrName>ppt_x</p:attrName>
                                        </p:attrNameLst>
                                      </p:cBhvr>
                                      <p:tavLst>
                                        <p:tav tm="0">
                                          <p:val>
                                            <p:strVal val="#ppt_x"/>
                                          </p:val>
                                        </p:tav>
                                        <p:tav tm="100000">
                                          <p:val>
                                            <p:strVal val="#ppt_x"/>
                                          </p:val>
                                        </p:tav>
                                      </p:tavLst>
                                    </p:anim>
                                    <p:anim calcmode="lin" valueType="num">
                                      <p:cBhvr additive="base">
                                        <p:cTn id="92" dur="500" fill="hold"/>
                                        <p:tgtEl>
                                          <p:spTgt spid="27"/>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28"/>
                                        </p:tgtEl>
                                        <p:attrNameLst>
                                          <p:attrName>style.visibility</p:attrName>
                                        </p:attrNameLst>
                                      </p:cBhvr>
                                      <p:to>
                                        <p:strVal val="visible"/>
                                      </p:to>
                                    </p:set>
                                    <p:anim calcmode="lin" valueType="num">
                                      <p:cBhvr additive="base">
                                        <p:cTn id="95" dur="500" fill="hold"/>
                                        <p:tgtEl>
                                          <p:spTgt spid="28"/>
                                        </p:tgtEl>
                                        <p:attrNameLst>
                                          <p:attrName>ppt_x</p:attrName>
                                        </p:attrNameLst>
                                      </p:cBhvr>
                                      <p:tavLst>
                                        <p:tav tm="0">
                                          <p:val>
                                            <p:strVal val="#ppt_x"/>
                                          </p:val>
                                        </p:tav>
                                        <p:tav tm="100000">
                                          <p:val>
                                            <p:strVal val="#ppt_x"/>
                                          </p:val>
                                        </p:tav>
                                      </p:tavLst>
                                    </p:anim>
                                    <p:anim calcmode="lin" valueType="num">
                                      <p:cBhvr additive="base">
                                        <p:cTn id="96" dur="500" fill="hold"/>
                                        <p:tgtEl>
                                          <p:spTgt spid="28"/>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29"/>
                                        </p:tgtEl>
                                        <p:attrNameLst>
                                          <p:attrName>style.visibility</p:attrName>
                                        </p:attrNameLst>
                                      </p:cBhvr>
                                      <p:to>
                                        <p:strVal val="visible"/>
                                      </p:to>
                                    </p:set>
                                    <p:anim calcmode="lin" valueType="num">
                                      <p:cBhvr additive="base">
                                        <p:cTn id="99" dur="500" fill="hold"/>
                                        <p:tgtEl>
                                          <p:spTgt spid="29"/>
                                        </p:tgtEl>
                                        <p:attrNameLst>
                                          <p:attrName>ppt_x</p:attrName>
                                        </p:attrNameLst>
                                      </p:cBhvr>
                                      <p:tavLst>
                                        <p:tav tm="0">
                                          <p:val>
                                            <p:strVal val="#ppt_x"/>
                                          </p:val>
                                        </p:tav>
                                        <p:tav tm="100000">
                                          <p:val>
                                            <p:strVal val="#ppt_x"/>
                                          </p:val>
                                        </p:tav>
                                      </p:tavLst>
                                    </p:anim>
                                    <p:anim calcmode="lin" valueType="num">
                                      <p:cBhvr additive="base">
                                        <p:cTn id="100" dur="500" fill="hold"/>
                                        <p:tgtEl>
                                          <p:spTgt spid="29"/>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30"/>
                                        </p:tgtEl>
                                        <p:attrNameLst>
                                          <p:attrName>style.visibility</p:attrName>
                                        </p:attrNameLst>
                                      </p:cBhvr>
                                      <p:to>
                                        <p:strVal val="visible"/>
                                      </p:to>
                                    </p:set>
                                    <p:anim calcmode="lin" valueType="num">
                                      <p:cBhvr additive="base">
                                        <p:cTn id="103" dur="500" fill="hold"/>
                                        <p:tgtEl>
                                          <p:spTgt spid="30"/>
                                        </p:tgtEl>
                                        <p:attrNameLst>
                                          <p:attrName>ppt_x</p:attrName>
                                        </p:attrNameLst>
                                      </p:cBhvr>
                                      <p:tavLst>
                                        <p:tav tm="0">
                                          <p:val>
                                            <p:strVal val="#ppt_x"/>
                                          </p:val>
                                        </p:tav>
                                        <p:tav tm="100000">
                                          <p:val>
                                            <p:strVal val="#ppt_x"/>
                                          </p:val>
                                        </p:tav>
                                      </p:tavLst>
                                    </p:anim>
                                    <p:anim calcmode="lin" valueType="num">
                                      <p:cBhvr additive="base">
                                        <p:cTn id="104"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3" presetClass="entr" presetSubtype="10" fill="hold" grpId="0" nodeType="clickEffect">
                                  <p:stCondLst>
                                    <p:cond delay="0"/>
                                  </p:stCondLst>
                                  <p:childTnLst>
                                    <p:set>
                                      <p:cBhvr>
                                        <p:cTn id="108" dur="1" fill="hold">
                                          <p:stCondLst>
                                            <p:cond delay="0"/>
                                          </p:stCondLst>
                                        </p:cTn>
                                        <p:tgtEl>
                                          <p:spTgt spid="10"/>
                                        </p:tgtEl>
                                        <p:attrNameLst>
                                          <p:attrName>style.visibility</p:attrName>
                                        </p:attrNameLst>
                                      </p:cBhvr>
                                      <p:to>
                                        <p:strVal val="visible"/>
                                      </p:to>
                                    </p:set>
                                    <p:animEffect transition="in" filter="blinds(horizontal)">
                                      <p:cBhvr>
                                        <p:cTn id="109" dur="500"/>
                                        <p:tgtEl>
                                          <p:spTgt spid="10"/>
                                        </p:tgtEl>
                                      </p:cBhvr>
                                    </p:animEffect>
                                  </p:childTnLst>
                                </p:cTn>
                              </p:par>
                            </p:childTnLst>
                          </p:cTn>
                        </p:par>
                      </p:childTnLst>
                    </p:cTn>
                  </p:par>
                  <p:par>
                    <p:cTn id="110" fill="hold">
                      <p:stCondLst>
                        <p:cond delay="indefinite"/>
                      </p:stCondLst>
                      <p:childTnLst>
                        <p:par>
                          <p:cTn id="111" fill="hold">
                            <p:stCondLst>
                              <p:cond delay="0"/>
                            </p:stCondLst>
                            <p:childTnLst>
                              <p:par>
                                <p:cTn id="112" presetID="1" presetClass="entr" presetSubtype="0" fill="hold" nodeType="clickEffect">
                                  <p:stCondLst>
                                    <p:cond delay="0"/>
                                  </p:stCondLst>
                                  <p:childTnLst>
                                    <p:set>
                                      <p:cBhvr>
                                        <p:cTn id="113" dur="1" fill="hold">
                                          <p:stCondLst>
                                            <p:cond delay="0"/>
                                          </p:stCondLst>
                                        </p:cTn>
                                        <p:tgtEl>
                                          <p:spTgt spid="37"/>
                                        </p:tgtEl>
                                        <p:attrNameLst>
                                          <p:attrName>style.visibility</p:attrName>
                                        </p:attrNameLst>
                                      </p:cBhvr>
                                      <p:to>
                                        <p:strVal val="visible"/>
                                      </p:to>
                                    </p:set>
                                  </p:childTnLst>
                                </p:cTn>
                              </p:par>
                            </p:childTnLst>
                          </p:cTn>
                        </p:par>
                      </p:childTnLst>
                    </p:cTn>
                  </p:par>
                  <p:par>
                    <p:cTn id="114" fill="hold">
                      <p:stCondLst>
                        <p:cond delay="indefinite"/>
                      </p:stCondLst>
                      <p:childTnLst>
                        <p:par>
                          <p:cTn id="115" fill="hold">
                            <p:stCondLst>
                              <p:cond delay="0"/>
                            </p:stCondLst>
                            <p:childTnLst>
                              <p:par>
                                <p:cTn id="116" presetID="1" presetClass="entr" presetSubtype="0" fill="hold" nodeType="clickEffect">
                                  <p:stCondLst>
                                    <p:cond delay="0"/>
                                  </p:stCondLst>
                                  <p:childTnLst>
                                    <p:set>
                                      <p:cBhvr>
                                        <p:cTn id="117" dur="1" fill="hold">
                                          <p:stCondLst>
                                            <p:cond delay="0"/>
                                          </p:stCondLst>
                                        </p:cTn>
                                        <p:tgtEl>
                                          <p:spTgt spid="37"/>
                                        </p:tgtEl>
                                        <p:attrNameLst>
                                          <p:attrName>style.visibility</p:attrName>
                                        </p:attrNameLst>
                                      </p:cBhvr>
                                      <p:to>
                                        <p:strVal val="visible"/>
                                      </p:to>
                                    </p:set>
                                  </p:childTnLst>
                                </p:cTn>
                              </p:par>
                              <p:par>
                                <p:cTn id="118" presetID="3" presetClass="entr" presetSubtype="10" fill="hold" grpId="0" nodeType="withEffect">
                                  <p:stCondLst>
                                    <p:cond delay="0"/>
                                  </p:stCondLst>
                                  <p:childTnLst>
                                    <p:set>
                                      <p:cBhvr>
                                        <p:cTn id="119" dur="1" fill="hold">
                                          <p:stCondLst>
                                            <p:cond delay="0"/>
                                          </p:stCondLst>
                                        </p:cTn>
                                        <p:tgtEl>
                                          <p:spTgt spid="35"/>
                                        </p:tgtEl>
                                        <p:attrNameLst>
                                          <p:attrName>style.visibility</p:attrName>
                                        </p:attrNameLst>
                                      </p:cBhvr>
                                      <p:to>
                                        <p:strVal val="visible"/>
                                      </p:to>
                                    </p:set>
                                    <p:animEffect transition="in" filter="blinds(horizontal)">
                                      <p:cBhvr>
                                        <p:cTn id="120" dur="500"/>
                                        <p:tgtEl>
                                          <p:spTgt spid="35"/>
                                        </p:tgtEl>
                                      </p:cBhvr>
                                    </p:animEffect>
                                  </p:childTnLst>
                                </p:cTn>
                              </p:par>
                              <p:par>
                                <p:cTn id="121" presetID="3" presetClass="entr" presetSubtype="10" fill="hold" grpId="0" nodeType="withEffect">
                                  <p:stCondLst>
                                    <p:cond delay="0"/>
                                  </p:stCondLst>
                                  <p:childTnLst>
                                    <p:set>
                                      <p:cBhvr>
                                        <p:cTn id="122" dur="1" fill="hold">
                                          <p:stCondLst>
                                            <p:cond delay="0"/>
                                          </p:stCondLst>
                                        </p:cTn>
                                        <p:tgtEl>
                                          <p:spTgt spid="33"/>
                                        </p:tgtEl>
                                        <p:attrNameLst>
                                          <p:attrName>style.visibility</p:attrName>
                                        </p:attrNameLst>
                                      </p:cBhvr>
                                      <p:to>
                                        <p:strVal val="visible"/>
                                      </p:to>
                                    </p:set>
                                    <p:animEffect transition="in" filter="blinds(horizontal)">
                                      <p:cBhvr>
                                        <p:cTn id="123" dur="500"/>
                                        <p:tgtEl>
                                          <p:spTgt spid="33"/>
                                        </p:tgtEl>
                                      </p:cBhvr>
                                    </p:animEffect>
                                  </p:childTnLst>
                                </p:cTn>
                              </p:par>
                              <p:par>
                                <p:cTn id="124" presetID="3" presetClass="entr" presetSubtype="10"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Effect transition="in" filter="blinds(horizontal)">
                                      <p:cBhvr>
                                        <p:cTn id="126" dur="500"/>
                                        <p:tgtEl>
                                          <p:spTgt spid="32"/>
                                        </p:tgtEl>
                                      </p:cBhvr>
                                    </p:animEffect>
                                  </p:childTnLst>
                                </p:cTn>
                              </p:par>
                              <p:par>
                                <p:cTn id="127" presetID="3" presetClass="entr" presetSubtype="10" fill="hold" nodeType="withEffect">
                                  <p:stCondLst>
                                    <p:cond delay="0"/>
                                  </p:stCondLst>
                                  <p:childTnLst>
                                    <p:set>
                                      <p:cBhvr>
                                        <p:cTn id="128" dur="1" fill="hold">
                                          <p:stCondLst>
                                            <p:cond delay="0"/>
                                          </p:stCondLst>
                                        </p:cTn>
                                        <p:tgtEl>
                                          <p:spTgt spid="31"/>
                                        </p:tgtEl>
                                        <p:attrNameLst>
                                          <p:attrName>style.visibility</p:attrName>
                                        </p:attrNameLst>
                                      </p:cBhvr>
                                      <p:to>
                                        <p:strVal val="visible"/>
                                      </p:to>
                                    </p:set>
                                    <p:animEffect transition="in" filter="blinds(horizontal)">
                                      <p:cBhvr>
                                        <p:cTn id="129" dur="500"/>
                                        <p:tgtEl>
                                          <p:spTgt spid="31"/>
                                        </p:tgtEl>
                                      </p:cBhvr>
                                    </p:animEffect>
                                  </p:childTnLst>
                                </p:cTn>
                              </p:par>
                              <p:par>
                                <p:cTn id="130" presetID="3" presetClass="entr" presetSubtype="10" fill="hold" grpId="0" nodeType="withEffect">
                                  <p:stCondLst>
                                    <p:cond delay="0"/>
                                  </p:stCondLst>
                                  <p:childTnLst>
                                    <p:set>
                                      <p:cBhvr>
                                        <p:cTn id="131" dur="1" fill="hold">
                                          <p:stCondLst>
                                            <p:cond delay="0"/>
                                          </p:stCondLst>
                                        </p:cTn>
                                        <p:tgtEl>
                                          <p:spTgt spid="36"/>
                                        </p:tgtEl>
                                        <p:attrNameLst>
                                          <p:attrName>style.visibility</p:attrName>
                                        </p:attrNameLst>
                                      </p:cBhvr>
                                      <p:to>
                                        <p:strVal val="visible"/>
                                      </p:to>
                                    </p:set>
                                    <p:animEffect transition="in" filter="blinds(horizontal)">
                                      <p:cBhvr>
                                        <p:cTn id="132" dur="500"/>
                                        <p:tgtEl>
                                          <p:spTgt spid="36"/>
                                        </p:tgtEl>
                                      </p:cBhvr>
                                    </p:animEffect>
                                  </p:childTnLst>
                                </p:cTn>
                              </p:par>
                              <p:par>
                                <p:cTn id="133" presetID="3" presetClass="entr" presetSubtype="10" fill="hold" grpId="0" nodeType="withEffect">
                                  <p:stCondLst>
                                    <p:cond delay="0"/>
                                  </p:stCondLst>
                                  <p:childTnLst>
                                    <p:set>
                                      <p:cBhvr>
                                        <p:cTn id="134" dur="1" fill="hold">
                                          <p:stCondLst>
                                            <p:cond delay="0"/>
                                          </p:stCondLst>
                                        </p:cTn>
                                        <p:tgtEl>
                                          <p:spTgt spid="34"/>
                                        </p:tgtEl>
                                        <p:attrNameLst>
                                          <p:attrName>style.visibility</p:attrName>
                                        </p:attrNameLst>
                                      </p:cBhvr>
                                      <p:to>
                                        <p:strVal val="visible"/>
                                      </p:to>
                                    </p:set>
                                    <p:animEffect transition="in" filter="blinds(horizontal)">
                                      <p:cBhvr>
                                        <p:cTn id="13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p:bldP spid="9" grpId="0"/>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2" grpId="0"/>
      <p:bldP spid="33" grpId="0" animBg="1"/>
      <p:bldP spid="34" grpId="0" animBg="1"/>
      <p:bldP spid="35" grpId="0"/>
      <p:bldP spid="3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r>
              <a:rPr lang="fa-IR" altLang="fa-IR" sz="2400" b="0" dirty="0">
                <a:solidFill>
                  <a:srgbClr val="C00000"/>
                </a:solidFill>
                <a:cs typeface="B Homa" panose="00000400000000000000" pitchFamily="2" charset="-78"/>
              </a:rPr>
              <a:t>حساسیت (</a:t>
            </a:r>
            <a:r>
              <a:rPr lang="en-US" altLang="fa-IR" sz="2000" b="0" dirty="0">
                <a:solidFill>
                  <a:srgbClr val="C00000"/>
                </a:solidFill>
                <a:cs typeface="B Homa" panose="00000400000000000000" pitchFamily="2" charset="-78"/>
              </a:rPr>
              <a:t>Sensitivity</a:t>
            </a:r>
            <a:r>
              <a:rPr lang="fa-IR" altLang="fa-IR" sz="2400" b="0" dirty="0">
                <a:solidFill>
                  <a:srgbClr val="C00000"/>
                </a:solidFill>
                <a:cs typeface="B Homa" panose="00000400000000000000" pitchFamily="2" charset="-78"/>
              </a:rPr>
              <a:t>)</a:t>
            </a:r>
            <a:endParaRPr lang="en-US" altLang="fa-IR" sz="2400" b="0" dirty="0">
              <a:solidFill>
                <a:srgbClr val="C00000"/>
              </a:solidFill>
              <a:cs typeface="B Homa" panose="00000400000000000000" pitchFamily="2" charset="-78"/>
            </a:endParaRPr>
          </a:p>
        </p:txBody>
      </p:sp>
      <p:sp>
        <p:nvSpPr>
          <p:cNvPr id="3"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sp>
        <p:nvSpPr>
          <p:cNvPr id="5" name="Rectangle 6"/>
          <p:cNvSpPr>
            <a:spLocks noChangeArrowheads="1"/>
          </p:cNvSpPr>
          <p:nvPr/>
        </p:nvSpPr>
        <p:spPr bwMode="auto">
          <a:xfrm>
            <a:off x="355600" y="969963"/>
            <a:ext cx="8597900" cy="111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dirty="0">
                <a:solidFill>
                  <a:srgbClr val="000000"/>
                </a:solidFill>
                <a:cs typeface="B Homa" panose="00000400000000000000" pitchFamily="2" charset="-78"/>
              </a:rPr>
              <a:t> حساسیت، معیاری است از میزان تغییر در خروجی وسیله اندازه گیر به ازای یک تغییر مشخص در ورودی آن</a:t>
            </a:r>
            <a:r>
              <a:rPr lang="fa-IR" altLang="fa-IR" sz="2000" b="0" dirty="0" smtClean="0">
                <a:solidFill>
                  <a:srgbClr val="000000"/>
                </a:solidFill>
                <a:cs typeface="B Homa" panose="00000400000000000000" pitchFamily="2" charset="-78"/>
              </a:rPr>
              <a:t>. یا</a:t>
            </a:r>
          </a:p>
          <a:p>
            <a:pPr marL="285750" lvl="0" indent="-285750" eaLnBrk="1" hangingPunct="1">
              <a:lnSpc>
                <a:spcPct val="150000"/>
              </a:lnSpc>
              <a:buFont typeface="Courier New" panose="02070309020205020404" pitchFamily="49" charset="0"/>
              <a:buChar char="o"/>
            </a:pPr>
            <a:r>
              <a:rPr lang="fa-IR" sz="2000" b="0" dirty="0">
                <a:solidFill>
                  <a:srgbClr val="000000"/>
                </a:solidFill>
                <a:cs typeface="B Homa" panose="00000400000000000000" pitchFamily="2" charset="-78"/>
              </a:rPr>
              <a:t>میزان تغییرات در خروجی به ازای یک واحد تغییرات در ورودی</a:t>
            </a:r>
            <a:r>
              <a:rPr lang="fa-IR" sz="1800" dirty="0">
                <a:solidFill>
                  <a:prstClr val="black"/>
                </a:solidFill>
                <a:latin typeface="Perpetua"/>
                <a:cs typeface="B Nazanin" pitchFamily="2" charset="-78"/>
              </a:rPr>
              <a:t>.</a:t>
            </a:r>
          </a:p>
          <a:p>
            <a:pPr algn="just" rtl="1" eaLnBrk="1" hangingPunct="1">
              <a:lnSpc>
                <a:spcPct val="150000"/>
              </a:lnSpc>
              <a:buFont typeface="Courier New" panose="02070309020205020404" pitchFamily="49" charset="0"/>
              <a:buChar char="o"/>
            </a:pPr>
            <a:endParaRPr lang="fa-IR" altLang="fa-IR" sz="2000" b="0" dirty="0">
              <a:solidFill>
                <a:srgbClr val="000000"/>
              </a:solidFill>
              <a:cs typeface="B Homa" panose="00000400000000000000" pitchFamily="2" charset="-78"/>
              <a:sym typeface="Symbol" panose="05050102010706020507" pitchFamily="18" charset="2"/>
            </a:endParaRPr>
          </a:p>
        </p:txBody>
      </p:sp>
      <p:sp>
        <p:nvSpPr>
          <p:cNvPr id="6" name="Line 6"/>
          <p:cNvSpPr>
            <a:spLocks noChangeShapeType="1"/>
          </p:cNvSpPr>
          <p:nvPr/>
        </p:nvSpPr>
        <p:spPr bwMode="auto">
          <a:xfrm flipV="1">
            <a:off x="949325" y="2768600"/>
            <a:ext cx="0" cy="2667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fa-IR"/>
          </a:p>
        </p:txBody>
      </p:sp>
      <p:sp>
        <p:nvSpPr>
          <p:cNvPr id="7" name="Line 7"/>
          <p:cNvSpPr>
            <a:spLocks noChangeShapeType="1"/>
          </p:cNvSpPr>
          <p:nvPr/>
        </p:nvSpPr>
        <p:spPr bwMode="auto">
          <a:xfrm>
            <a:off x="949325" y="5435600"/>
            <a:ext cx="2895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fa-IR"/>
          </a:p>
        </p:txBody>
      </p:sp>
      <p:sp>
        <p:nvSpPr>
          <p:cNvPr id="8" name="Text Box 8"/>
          <p:cNvSpPr txBox="1">
            <a:spLocks noChangeArrowheads="1"/>
          </p:cNvSpPr>
          <p:nvPr/>
        </p:nvSpPr>
        <p:spPr bwMode="auto">
          <a:xfrm>
            <a:off x="113625" y="2628900"/>
            <a:ext cx="85792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wrap="none">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eaLnBrk="1" hangingPunct="1"/>
            <a:r>
              <a:rPr lang="en-US" altLang="fa-IR" sz="1600">
                <a:solidFill>
                  <a:srgbClr val="000000"/>
                </a:solidFill>
              </a:rPr>
              <a:t>Output</a:t>
            </a:r>
          </a:p>
        </p:txBody>
      </p:sp>
      <p:sp>
        <p:nvSpPr>
          <p:cNvPr id="9" name="Text Box 9"/>
          <p:cNvSpPr txBox="1">
            <a:spLocks noChangeArrowheads="1"/>
          </p:cNvSpPr>
          <p:nvPr/>
        </p:nvSpPr>
        <p:spPr bwMode="auto">
          <a:xfrm>
            <a:off x="3464907" y="5540375"/>
            <a:ext cx="6864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wrap="none">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eaLnBrk="1" hangingPunct="1"/>
            <a:r>
              <a:rPr lang="en-US" altLang="fa-IR" sz="1600">
                <a:solidFill>
                  <a:srgbClr val="000000"/>
                </a:solidFill>
              </a:rPr>
              <a:t>Input</a:t>
            </a:r>
          </a:p>
        </p:txBody>
      </p:sp>
      <p:sp>
        <p:nvSpPr>
          <p:cNvPr id="10" name="Line 10"/>
          <p:cNvSpPr>
            <a:spLocks noChangeShapeType="1"/>
          </p:cNvSpPr>
          <p:nvPr/>
        </p:nvSpPr>
        <p:spPr bwMode="auto">
          <a:xfrm flipV="1">
            <a:off x="949325" y="3073400"/>
            <a:ext cx="2514600" cy="2362200"/>
          </a:xfrm>
          <a:prstGeom prst="line">
            <a:avLst/>
          </a:prstGeom>
          <a:noFill/>
          <a:ln w="28575">
            <a:solidFill>
              <a:schemeClr val="tx2"/>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11" name="Freeform 11"/>
          <p:cNvSpPr>
            <a:spLocks/>
          </p:cNvSpPr>
          <p:nvPr/>
        </p:nvSpPr>
        <p:spPr bwMode="auto">
          <a:xfrm>
            <a:off x="1330325" y="5130800"/>
            <a:ext cx="177800" cy="304800"/>
          </a:xfrm>
          <a:custGeom>
            <a:avLst/>
            <a:gdLst>
              <a:gd name="T0" fmla="*/ 152400 w 112"/>
              <a:gd name="T1" fmla="*/ 304800 h 192"/>
              <a:gd name="T2" fmla="*/ 152400 w 112"/>
              <a:gd name="T3" fmla="*/ 76200 h 192"/>
              <a:gd name="T4" fmla="*/ 0 w 112"/>
              <a:gd name="T5" fmla="*/ 0 h 192"/>
              <a:gd name="T6" fmla="*/ 0 60000 65536"/>
              <a:gd name="T7" fmla="*/ 0 60000 65536"/>
              <a:gd name="T8" fmla="*/ 0 60000 65536"/>
              <a:gd name="T9" fmla="*/ 0 w 112"/>
              <a:gd name="T10" fmla="*/ 0 h 192"/>
              <a:gd name="T11" fmla="*/ 112 w 112"/>
              <a:gd name="T12" fmla="*/ 192 h 192"/>
            </a:gdLst>
            <a:ahLst/>
            <a:cxnLst>
              <a:cxn ang="T6">
                <a:pos x="T0" y="T1"/>
              </a:cxn>
              <a:cxn ang="T7">
                <a:pos x="T2" y="T3"/>
              </a:cxn>
              <a:cxn ang="T8">
                <a:pos x="T4" y="T5"/>
              </a:cxn>
            </a:cxnLst>
            <a:rect l="T9" t="T10" r="T11" b="T12"/>
            <a:pathLst>
              <a:path w="112" h="192">
                <a:moveTo>
                  <a:pt x="96" y="192"/>
                </a:moveTo>
                <a:cubicBezTo>
                  <a:pt x="104" y="136"/>
                  <a:pt x="112" y="80"/>
                  <a:pt x="96" y="48"/>
                </a:cubicBezTo>
                <a:cubicBezTo>
                  <a:pt x="80" y="16"/>
                  <a:pt x="16" y="8"/>
                  <a:pt x="0"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eaLnBrk="1" hangingPunct="1"/>
            <a:endParaRPr lang="en-US" altLang="fa-IR" sz="1600">
              <a:solidFill>
                <a:srgbClr val="000000"/>
              </a:solidFill>
            </a:endParaRPr>
          </a:p>
        </p:txBody>
      </p:sp>
      <p:sp>
        <p:nvSpPr>
          <p:cNvPr id="12" name="Text Box 12"/>
          <p:cNvSpPr txBox="1">
            <a:spLocks noChangeArrowheads="1"/>
          </p:cNvSpPr>
          <p:nvPr/>
        </p:nvSpPr>
        <p:spPr bwMode="auto">
          <a:xfrm>
            <a:off x="1543491" y="4984750"/>
            <a:ext cx="74251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eaLnBrk="1" hangingPunct="1"/>
            <a:r>
              <a:rPr lang="en-US" altLang="fa-IR" sz="1600" i="1">
                <a:solidFill>
                  <a:srgbClr val="000000"/>
                </a:solidFill>
              </a:rPr>
              <a:t>Slope</a:t>
            </a:r>
          </a:p>
        </p:txBody>
      </p:sp>
      <p:sp>
        <p:nvSpPr>
          <p:cNvPr id="13" name="Text Box 13"/>
          <p:cNvSpPr txBox="1">
            <a:spLocks noChangeArrowheads="1"/>
          </p:cNvSpPr>
          <p:nvPr/>
        </p:nvSpPr>
        <p:spPr bwMode="auto">
          <a:xfrm>
            <a:off x="4654550" y="2878137"/>
            <a:ext cx="14478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eaLnBrk="1" hangingPunct="1"/>
            <a:r>
              <a:rPr lang="en-US" altLang="fa-IR" sz="1600" dirty="0">
                <a:solidFill>
                  <a:srgbClr val="FF0000"/>
                </a:solidFill>
              </a:rPr>
              <a:t>Sensitivity = </a:t>
            </a:r>
          </a:p>
        </p:txBody>
      </p:sp>
      <p:sp>
        <p:nvSpPr>
          <p:cNvPr id="14" name="Line 14"/>
          <p:cNvSpPr>
            <a:spLocks noChangeShapeType="1"/>
          </p:cNvSpPr>
          <p:nvPr/>
        </p:nvSpPr>
        <p:spPr bwMode="auto">
          <a:xfrm>
            <a:off x="6021883" y="3046598"/>
            <a:ext cx="2378075" cy="0"/>
          </a:xfrm>
          <a:prstGeom prst="line">
            <a:avLst/>
          </a:prstGeom>
          <a:noFill/>
          <a:ln w="9525">
            <a:solidFill>
              <a:srgbClr val="FF0000"/>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15" name="Text Box 15"/>
          <p:cNvSpPr txBox="1">
            <a:spLocks noChangeArrowheads="1"/>
          </p:cNvSpPr>
          <p:nvPr/>
        </p:nvSpPr>
        <p:spPr bwMode="auto">
          <a:xfrm>
            <a:off x="6157498" y="2642228"/>
            <a:ext cx="17700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eaLnBrk="1" hangingPunct="1"/>
            <a:r>
              <a:rPr lang="en-US" altLang="fa-IR" sz="1600" dirty="0">
                <a:solidFill>
                  <a:srgbClr val="FF0000"/>
                </a:solidFill>
              </a:rPr>
              <a:t>Scale Deflection</a:t>
            </a:r>
          </a:p>
        </p:txBody>
      </p:sp>
      <p:sp>
        <p:nvSpPr>
          <p:cNvPr id="16" name="Text Box 16"/>
          <p:cNvSpPr txBox="1">
            <a:spLocks noChangeArrowheads="1"/>
          </p:cNvSpPr>
          <p:nvPr/>
        </p:nvSpPr>
        <p:spPr bwMode="auto">
          <a:xfrm>
            <a:off x="5794741" y="3074494"/>
            <a:ext cx="249555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eaLnBrk="1" hangingPunct="1"/>
            <a:r>
              <a:rPr lang="en-US" altLang="fa-IR" sz="1600" dirty="0">
                <a:solidFill>
                  <a:srgbClr val="FF0000"/>
                </a:solidFill>
              </a:rPr>
              <a:t>Value of measured cause deflection</a:t>
            </a:r>
          </a:p>
        </p:txBody>
      </p:sp>
      <p:sp>
        <p:nvSpPr>
          <p:cNvPr id="17" name="Text Box 17"/>
          <p:cNvSpPr txBox="1">
            <a:spLocks noChangeArrowheads="1"/>
          </p:cNvSpPr>
          <p:nvPr/>
        </p:nvSpPr>
        <p:spPr bwMode="auto">
          <a:xfrm>
            <a:off x="6021883" y="3855626"/>
            <a:ext cx="219002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eaLnBrk="1" hangingPunct="1"/>
            <a:r>
              <a:rPr lang="en-US" altLang="fa-IR" sz="1600" dirty="0">
                <a:solidFill>
                  <a:srgbClr val="FF0000"/>
                </a:solidFill>
              </a:rPr>
              <a:t>= slope of out-in line</a:t>
            </a:r>
          </a:p>
        </p:txBody>
      </p:sp>
      <p:sp>
        <p:nvSpPr>
          <p:cNvPr id="4" name="Rectangle 3"/>
          <p:cNvSpPr/>
          <p:nvPr/>
        </p:nvSpPr>
        <p:spPr>
          <a:xfrm>
            <a:off x="4141723" y="4415937"/>
            <a:ext cx="4572000" cy="1338828"/>
          </a:xfrm>
          <a:prstGeom prst="rect">
            <a:avLst/>
          </a:prstGeom>
        </p:spPr>
        <p:txBody>
          <a:bodyPr>
            <a:spAutoFit/>
          </a:bodyPr>
          <a:lstStyle/>
          <a:p>
            <a:pPr lvl="0">
              <a:lnSpc>
                <a:spcPct val="150000"/>
              </a:lnSpc>
              <a:buFontTx/>
              <a:buChar char="-"/>
            </a:pPr>
            <a:r>
              <a:rPr lang="fa-IR" b="1" dirty="0">
                <a:solidFill>
                  <a:prstClr val="black"/>
                </a:solidFill>
                <a:latin typeface="Perpetua"/>
                <a:cs typeface="B Nazanin" pitchFamily="2" charset="-78"/>
              </a:rPr>
              <a:t>مثال : برای یک فشارسنج، 2 بار را 10 درجه</a:t>
            </a:r>
          </a:p>
          <a:p>
            <a:pPr lvl="0">
              <a:lnSpc>
                <a:spcPct val="150000"/>
              </a:lnSpc>
            </a:pPr>
            <a:r>
              <a:rPr lang="fa-IR" b="1" dirty="0">
                <a:solidFill>
                  <a:prstClr val="black"/>
                </a:solidFill>
                <a:latin typeface="Perpetua"/>
                <a:cs typeface="B Nazanin" pitchFamily="2" charset="-78"/>
              </a:rPr>
              <a:t>نشان می دهد: حساسیت این ابزار</a:t>
            </a:r>
          </a:p>
          <a:p>
            <a:pPr lvl="0">
              <a:lnSpc>
                <a:spcPct val="150000"/>
              </a:lnSpc>
            </a:pPr>
            <a:r>
              <a:rPr lang="en-US" b="1" dirty="0">
                <a:solidFill>
                  <a:prstClr val="black"/>
                </a:solidFill>
                <a:latin typeface="Perpetua"/>
                <a:cs typeface="B Nazanin" pitchFamily="2" charset="-78"/>
              </a:rPr>
              <a:t>5 degrees/bar</a:t>
            </a:r>
            <a:r>
              <a:rPr lang="fa-IR" b="1" dirty="0">
                <a:solidFill>
                  <a:prstClr val="black"/>
                </a:solidFill>
                <a:latin typeface="Perpetua"/>
                <a:cs typeface="B Nazanin" pitchFamily="2" charset="-78"/>
              </a:rPr>
              <a:t> (فرض انحراف صفر برای فشار صفر)</a:t>
            </a:r>
          </a:p>
        </p:txBody>
      </p:sp>
    </p:spTree>
    <p:extLst>
      <p:ext uri="{BB962C8B-B14F-4D97-AF65-F5344CB8AC3E}">
        <p14:creationId xmlns:p14="http://schemas.microsoft.com/office/powerpoint/2010/main" val="979395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500"/>
                                        <p:tgtEl>
                                          <p:spTgt spid="6"/>
                                        </p:tgtEl>
                                      </p:cBhvr>
                                    </p:animEffect>
                                  </p:childTnLst>
                                </p:cTn>
                              </p:par>
                              <p:par>
                                <p:cTn id="12" presetID="4" presetClass="entr" presetSubtype="1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ox(in)">
                                      <p:cBhvr>
                                        <p:cTn id="14" dur="500"/>
                                        <p:tgtEl>
                                          <p:spTgt spid="7"/>
                                        </p:tgtEl>
                                      </p:cBhvr>
                                    </p:animEffect>
                                  </p:childTnLst>
                                </p:cTn>
                              </p:par>
                              <p:par>
                                <p:cTn id="15" presetID="4" presetClass="entr" presetSubtype="1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ox(in)">
                                      <p:cBhvr>
                                        <p:cTn id="17" dur="500"/>
                                        <p:tgtEl>
                                          <p:spTgt spid="8"/>
                                        </p:tgtEl>
                                      </p:cBhvr>
                                    </p:animEffect>
                                  </p:childTnLst>
                                </p:cTn>
                              </p:par>
                              <p:par>
                                <p:cTn id="18" presetID="4" presetClass="entr" presetSubtype="16"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box(in)">
                                      <p:cBhvr>
                                        <p:cTn id="20" dur="500"/>
                                        <p:tgtEl>
                                          <p:spTgt spid="9"/>
                                        </p:tgtEl>
                                      </p:cBhvr>
                                    </p:animEffect>
                                  </p:childTnLst>
                                </p:cTn>
                              </p:par>
                              <p:par>
                                <p:cTn id="21" presetID="4" presetClass="entr" presetSubtype="16"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ox(in)">
                                      <p:cBhvr>
                                        <p:cTn id="23" dur="500"/>
                                        <p:tgtEl>
                                          <p:spTgt spid="10"/>
                                        </p:tgtEl>
                                      </p:cBhvr>
                                    </p:animEffect>
                                  </p:childTnLst>
                                </p:cTn>
                              </p:par>
                              <p:par>
                                <p:cTn id="24" presetID="4" presetClass="entr" presetSubtype="16"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box(in)">
                                      <p:cBhvr>
                                        <p:cTn id="26" dur="500"/>
                                        <p:tgtEl>
                                          <p:spTgt spid="11"/>
                                        </p:tgtEl>
                                      </p:cBhvr>
                                    </p:animEffect>
                                  </p:childTnLst>
                                </p:cTn>
                              </p:par>
                              <p:par>
                                <p:cTn id="27" presetID="4" presetClass="entr" presetSubtype="16"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box(in)">
                                      <p:cBhvr>
                                        <p:cTn id="29" dur="500"/>
                                        <p:tgtEl>
                                          <p:spTgt spid="12"/>
                                        </p:tgtEl>
                                      </p:cBhvr>
                                    </p:animEffect>
                                  </p:childTnLst>
                                </p:cTn>
                              </p:par>
                              <p:par>
                                <p:cTn id="30" presetID="4" presetClass="entr" presetSubtype="16"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box(in)">
                                      <p:cBhvr>
                                        <p:cTn id="32" dur="500"/>
                                        <p:tgtEl>
                                          <p:spTgt spid="13"/>
                                        </p:tgtEl>
                                      </p:cBhvr>
                                    </p:animEffect>
                                  </p:childTnLst>
                                </p:cTn>
                              </p:par>
                              <p:par>
                                <p:cTn id="33" presetID="4" presetClass="entr" presetSubtype="16"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box(in)">
                                      <p:cBhvr>
                                        <p:cTn id="35" dur="500"/>
                                        <p:tgtEl>
                                          <p:spTgt spid="14"/>
                                        </p:tgtEl>
                                      </p:cBhvr>
                                    </p:animEffect>
                                  </p:childTnLst>
                                </p:cTn>
                              </p:par>
                              <p:par>
                                <p:cTn id="36" presetID="4" presetClass="entr" presetSubtype="16"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box(in)">
                                      <p:cBhvr>
                                        <p:cTn id="38" dur="500"/>
                                        <p:tgtEl>
                                          <p:spTgt spid="15"/>
                                        </p:tgtEl>
                                      </p:cBhvr>
                                    </p:animEffect>
                                  </p:childTnLst>
                                </p:cTn>
                              </p:par>
                              <p:par>
                                <p:cTn id="39" presetID="4" presetClass="entr" presetSubtype="16" fill="hold" grpId="0" nodeType="with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box(in)">
                                      <p:cBhvr>
                                        <p:cTn id="41" dur="500"/>
                                        <p:tgtEl>
                                          <p:spTgt spid="16"/>
                                        </p:tgtEl>
                                      </p:cBhvr>
                                    </p:animEffect>
                                  </p:childTnLst>
                                </p:cTn>
                              </p:par>
                              <p:par>
                                <p:cTn id="42" presetID="4" presetClass="entr" presetSubtype="16" fill="hold" grpId="0" nodeType="with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box(in)">
                                      <p:cBhvr>
                                        <p:cTn id="44" dur="500"/>
                                        <p:tgtEl>
                                          <p:spTgt spid="17"/>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4"/>
                                        </p:tgtEl>
                                        <p:attrNameLst>
                                          <p:attrName>style.visibility</p:attrName>
                                        </p:attrNameLst>
                                      </p:cBhvr>
                                      <p:to>
                                        <p:strVal val="visible"/>
                                      </p:to>
                                    </p:set>
                                    <p:animEffect transition="in" filter="wipe(down)">
                                      <p:cBhvr>
                                        <p:cTn id="4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p:bldP spid="9" grpId="0"/>
      <p:bldP spid="10" grpId="0" animBg="1"/>
      <p:bldP spid="11" grpId="0" animBg="1"/>
      <p:bldP spid="12" grpId="0"/>
      <p:bldP spid="13" grpId="0"/>
      <p:bldP spid="14" grpId="0" animBg="1"/>
      <p:bldP spid="15" grpId="0"/>
      <p:bldP spid="16" grpId="0"/>
      <p:bldP spid="17" grpId="0"/>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400" b="0" dirty="0">
                <a:solidFill>
                  <a:srgbClr val="C00000"/>
                </a:solidFill>
                <a:cs typeface="B Homa" panose="00000400000000000000" pitchFamily="2" charset="-78"/>
              </a:rPr>
              <a:t>آثار محیطی (</a:t>
            </a:r>
            <a:r>
              <a:rPr lang="en-US" altLang="fa-IR" sz="2000" b="0" dirty="0">
                <a:solidFill>
                  <a:srgbClr val="C00000"/>
                </a:solidFill>
                <a:cs typeface="B Homa" panose="00000400000000000000" pitchFamily="2" charset="-78"/>
              </a:rPr>
              <a:t>Environmental effects</a:t>
            </a:r>
            <a:r>
              <a:rPr lang="fa-IR" altLang="fa-IR" sz="2400" b="0" dirty="0">
                <a:solidFill>
                  <a:srgbClr val="C00000"/>
                </a:solidFill>
                <a:cs typeface="B Homa" panose="00000400000000000000" pitchFamily="2" charset="-78"/>
              </a:rPr>
              <a:t>)</a:t>
            </a:r>
            <a:endParaRPr lang="en-US" altLang="fa-IR" sz="2400" b="0" dirty="0">
              <a:solidFill>
                <a:srgbClr val="C00000"/>
              </a:solidFill>
              <a:cs typeface="B Homa" panose="00000400000000000000" pitchFamily="2" charset="-78"/>
            </a:endParaRPr>
          </a:p>
        </p:txBody>
      </p:sp>
      <p:sp>
        <p:nvSpPr>
          <p:cNvPr id="3"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sp>
        <p:nvSpPr>
          <p:cNvPr id="5" name="Rectangle 6"/>
          <p:cNvSpPr>
            <a:spLocks noChangeArrowheads="1"/>
          </p:cNvSpPr>
          <p:nvPr/>
        </p:nvSpPr>
        <p:spPr bwMode="auto">
          <a:xfrm>
            <a:off x="231778" y="969963"/>
            <a:ext cx="8721725" cy="102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a:solidFill>
                  <a:srgbClr val="000000"/>
                </a:solidFill>
                <a:cs typeface="B Homa" panose="00000400000000000000" pitchFamily="2" charset="-78"/>
              </a:rPr>
              <a:t> به طور کلی، مقدار سیگنال خروجی یک وسیله اندازه گیری باید فقط تابع مقدار ورودی باشد. اما معمولا متغیرهای محیطی نظیر دما، فشار، رطوبت و غیره نیز بر روی خروجی اثر می گذارند.</a:t>
            </a:r>
            <a:endParaRPr lang="fa-IR" altLang="fa-IR" sz="2000" b="0">
              <a:solidFill>
                <a:srgbClr val="000000"/>
              </a:solidFill>
              <a:cs typeface="B Homa" panose="00000400000000000000" pitchFamily="2" charset="-78"/>
              <a:sym typeface="Symbol" panose="05050102010706020507" pitchFamily="18" charset="2"/>
            </a:endParaRPr>
          </a:p>
        </p:txBody>
      </p:sp>
      <p:sp>
        <p:nvSpPr>
          <p:cNvPr id="6" name="TextBox 5"/>
          <p:cNvSpPr txBox="1">
            <a:spLocks noChangeArrowheads="1"/>
          </p:cNvSpPr>
          <p:nvPr/>
        </p:nvSpPr>
        <p:spPr bwMode="auto">
          <a:xfrm>
            <a:off x="1528765" y="2620964"/>
            <a:ext cx="67151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eaLnBrk="1" hangingPunct="1"/>
            <a:r>
              <a:rPr lang="en-US" altLang="fa-IR" sz="1800">
                <a:solidFill>
                  <a:srgbClr val="FF0000"/>
                </a:solidFill>
              </a:rPr>
              <a:t>Y(x) = kx + b + N(x) + k</a:t>
            </a:r>
            <a:r>
              <a:rPr lang="en-US" altLang="fa-IR" sz="1200">
                <a:solidFill>
                  <a:srgbClr val="FF0000"/>
                </a:solidFill>
              </a:rPr>
              <a:t>1</a:t>
            </a:r>
            <a:r>
              <a:rPr lang="en-US" altLang="fa-IR" sz="1800">
                <a:solidFill>
                  <a:srgbClr val="FF0000"/>
                </a:solidFill>
              </a:rPr>
              <a:t>x + k</a:t>
            </a:r>
            <a:r>
              <a:rPr lang="en-US" altLang="fa-IR" sz="1200">
                <a:solidFill>
                  <a:srgbClr val="FF0000"/>
                </a:solidFill>
              </a:rPr>
              <a:t>2</a:t>
            </a:r>
            <a:r>
              <a:rPr lang="en-US" altLang="fa-IR" sz="1800">
                <a:solidFill>
                  <a:srgbClr val="FF0000"/>
                </a:solidFill>
              </a:rPr>
              <a:t>x</a:t>
            </a:r>
            <a:r>
              <a:rPr lang="en-US" altLang="fa-IR" sz="1200">
                <a:solidFill>
                  <a:srgbClr val="FF0000"/>
                </a:solidFill>
              </a:rPr>
              <a:t>1</a:t>
            </a:r>
            <a:endParaRPr lang="en-US" altLang="fa-IR" sz="1800">
              <a:solidFill>
                <a:srgbClr val="FF0000"/>
              </a:solidFill>
            </a:endParaRPr>
          </a:p>
        </p:txBody>
      </p:sp>
      <p:sp>
        <p:nvSpPr>
          <p:cNvPr id="7" name="TextBox 6"/>
          <p:cNvSpPr txBox="1">
            <a:spLocks noChangeArrowheads="1"/>
          </p:cNvSpPr>
          <p:nvPr/>
        </p:nvSpPr>
        <p:spPr bwMode="auto">
          <a:xfrm>
            <a:off x="2133600" y="3525838"/>
            <a:ext cx="13604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eaLnBrk="1" hangingPunct="1"/>
            <a:r>
              <a:rPr lang="fa-IR" altLang="fa-IR" sz="1600" b="0">
                <a:solidFill>
                  <a:srgbClr val="000000"/>
                </a:solidFill>
                <a:cs typeface="B Homa" panose="00000400000000000000" pitchFamily="2" charset="-78"/>
              </a:rPr>
              <a:t>سیگنال ورودی</a:t>
            </a:r>
            <a:endParaRPr lang="en-US" altLang="fa-IR" sz="1600" b="0">
              <a:solidFill>
                <a:srgbClr val="000000"/>
              </a:solidFill>
              <a:cs typeface="B Homa" panose="00000400000000000000" pitchFamily="2" charset="-78"/>
            </a:endParaRPr>
          </a:p>
        </p:txBody>
      </p:sp>
      <p:cxnSp>
        <p:nvCxnSpPr>
          <p:cNvPr id="8" name="Straight Arrow Connector 7"/>
          <p:cNvCxnSpPr/>
          <p:nvPr/>
        </p:nvCxnSpPr>
        <p:spPr bwMode="auto">
          <a:xfrm flipV="1">
            <a:off x="2852740" y="2933703"/>
            <a:ext cx="668337" cy="614363"/>
          </a:xfrm>
          <a:prstGeom prst="straightConnector1">
            <a:avLst/>
          </a:prstGeom>
          <a:ln>
            <a:headEnd type="none" w="med" len="med"/>
            <a:tailEnd type="arrow"/>
          </a:ln>
        </p:spPr>
        <p:style>
          <a:lnRef idx="2">
            <a:schemeClr val="accent2"/>
          </a:lnRef>
          <a:fillRef idx="0">
            <a:schemeClr val="accent2"/>
          </a:fillRef>
          <a:effectRef idx="1">
            <a:schemeClr val="accent2"/>
          </a:effectRef>
          <a:fontRef idx="minor">
            <a:schemeClr val="tx1"/>
          </a:fontRef>
        </p:style>
      </p:cxnSp>
      <p:sp>
        <p:nvSpPr>
          <p:cNvPr id="9" name="TextBox 8"/>
          <p:cNvSpPr txBox="1">
            <a:spLocks noChangeArrowheads="1"/>
          </p:cNvSpPr>
          <p:nvPr/>
        </p:nvSpPr>
        <p:spPr bwMode="auto">
          <a:xfrm>
            <a:off x="661988" y="3527425"/>
            <a:ext cx="18542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eaLnBrk="1" hangingPunct="1"/>
            <a:r>
              <a:rPr lang="fa-IR" altLang="fa-IR" sz="1600" b="0">
                <a:solidFill>
                  <a:srgbClr val="000000"/>
                </a:solidFill>
                <a:cs typeface="B Homa" panose="00000400000000000000" pitchFamily="2" charset="-78"/>
              </a:rPr>
              <a:t>سیگنال خروجی</a:t>
            </a:r>
            <a:endParaRPr lang="en-US" altLang="fa-IR" sz="1600" b="0">
              <a:solidFill>
                <a:srgbClr val="000000"/>
              </a:solidFill>
              <a:cs typeface="B Homa" panose="00000400000000000000" pitchFamily="2" charset="-78"/>
            </a:endParaRPr>
          </a:p>
        </p:txBody>
      </p:sp>
      <p:cxnSp>
        <p:nvCxnSpPr>
          <p:cNvPr id="10" name="Straight Arrow Connector 9"/>
          <p:cNvCxnSpPr/>
          <p:nvPr/>
        </p:nvCxnSpPr>
        <p:spPr bwMode="auto">
          <a:xfrm flipV="1">
            <a:off x="1984375" y="2865440"/>
            <a:ext cx="1277938" cy="661987"/>
          </a:xfrm>
          <a:prstGeom prst="straightConnector1">
            <a:avLst/>
          </a:prstGeom>
          <a:ln>
            <a:headEnd type="none" w="med" len="med"/>
            <a:tailEnd type="arrow"/>
          </a:ln>
        </p:spPr>
        <p:style>
          <a:lnRef idx="2">
            <a:schemeClr val="accent2"/>
          </a:lnRef>
          <a:fillRef idx="0">
            <a:schemeClr val="accent2"/>
          </a:fillRef>
          <a:effectRef idx="1">
            <a:schemeClr val="accent2"/>
          </a:effectRef>
          <a:fontRef idx="minor">
            <a:schemeClr val="tx1"/>
          </a:fontRef>
        </p:style>
      </p:cxnSp>
      <p:sp>
        <p:nvSpPr>
          <p:cNvPr id="11" name="TextBox 10"/>
          <p:cNvSpPr txBox="1">
            <a:spLocks noChangeArrowheads="1"/>
          </p:cNvSpPr>
          <p:nvPr/>
        </p:nvSpPr>
        <p:spPr bwMode="auto">
          <a:xfrm>
            <a:off x="4019551" y="3514725"/>
            <a:ext cx="8524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eaLnBrk="1" hangingPunct="1"/>
            <a:r>
              <a:rPr lang="fa-IR" altLang="fa-IR" sz="1600" b="0">
                <a:solidFill>
                  <a:srgbClr val="000000"/>
                </a:solidFill>
                <a:cs typeface="B Homa" panose="00000400000000000000" pitchFamily="2" charset="-78"/>
              </a:rPr>
              <a:t>بایاس</a:t>
            </a:r>
            <a:endParaRPr lang="en-US" altLang="fa-IR" sz="1600" b="0">
              <a:solidFill>
                <a:srgbClr val="000000"/>
              </a:solidFill>
              <a:cs typeface="B Homa" panose="00000400000000000000" pitchFamily="2" charset="-78"/>
            </a:endParaRPr>
          </a:p>
        </p:txBody>
      </p:sp>
      <p:cxnSp>
        <p:nvCxnSpPr>
          <p:cNvPr id="12" name="Straight Arrow Connector 11"/>
          <p:cNvCxnSpPr/>
          <p:nvPr/>
        </p:nvCxnSpPr>
        <p:spPr bwMode="auto">
          <a:xfrm rot="16200000" flipV="1">
            <a:off x="4176715" y="3221038"/>
            <a:ext cx="600075" cy="0"/>
          </a:xfrm>
          <a:prstGeom prst="straightConnector1">
            <a:avLst/>
          </a:prstGeom>
          <a:ln>
            <a:headEnd type="none" w="med" len="med"/>
            <a:tailEnd type="arrow"/>
          </a:ln>
        </p:spPr>
        <p:style>
          <a:lnRef idx="2">
            <a:schemeClr val="accent2"/>
          </a:lnRef>
          <a:fillRef idx="0">
            <a:schemeClr val="accent2"/>
          </a:fillRef>
          <a:effectRef idx="1">
            <a:schemeClr val="accent2"/>
          </a:effectRef>
          <a:fontRef idx="minor">
            <a:schemeClr val="tx1"/>
          </a:fontRef>
        </p:style>
      </p:cxnSp>
      <p:sp>
        <p:nvSpPr>
          <p:cNvPr id="13" name="TextBox 12"/>
          <p:cNvSpPr txBox="1">
            <a:spLocks noChangeArrowheads="1"/>
          </p:cNvSpPr>
          <p:nvPr/>
        </p:nvSpPr>
        <p:spPr bwMode="auto">
          <a:xfrm>
            <a:off x="4402139" y="3514725"/>
            <a:ext cx="18526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eaLnBrk="1" hangingPunct="1"/>
            <a:r>
              <a:rPr lang="fa-IR" altLang="fa-IR" sz="1600" b="0">
                <a:solidFill>
                  <a:srgbClr val="000000"/>
                </a:solidFill>
                <a:cs typeface="B Homa" panose="00000400000000000000" pitchFamily="2" charset="-78"/>
              </a:rPr>
              <a:t>بخش غیرخطی</a:t>
            </a:r>
            <a:endParaRPr lang="en-US" altLang="fa-IR" sz="1600" b="0">
              <a:solidFill>
                <a:srgbClr val="000000"/>
              </a:solidFill>
              <a:cs typeface="B Homa" panose="00000400000000000000" pitchFamily="2" charset="-78"/>
            </a:endParaRPr>
          </a:p>
        </p:txBody>
      </p:sp>
      <p:cxnSp>
        <p:nvCxnSpPr>
          <p:cNvPr id="14" name="Straight Arrow Connector 13"/>
          <p:cNvCxnSpPr>
            <a:stCxn id="13" idx="0"/>
          </p:cNvCxnSpPr>
          <p:nvPr/>
        </p:nvCxnSpPr>
        <p:spPr bwMode="auto">
          <a:xfrm flipH="1" flipV="1">
            <a:off x="4929191" y="2909889"/>
            <a:ext cx="399254" cy="604836"/>
          </a:xfrm>
          <a:prstGeom prst="straightConnector1">
            <a:avLst/>
          </a:prstGeom>
          <a:ln>
            <a:headEnd type="none" w="med" len="med"/>
            <a:tailEnd type="arrow"/>
          </a:ln>
        </p:spPr>
        <p:style>
          <a:lnRef idx="2">
            <a:schemeClr val="accent2"/>
          </a:lnRef>
          <a:fillRef idx="0">
            <a:schemeClr val="accent2"/>
          </a:fillRef>
          <a:effectRef idx="1">
            <a:schemeClr val="accent2"/>
          </a:effectRef>
          <a:fontRef idx="minor">
            <a:schemeClr val="tx1"/>
          </a:fontRef>
        </p:style>
      </p:cxnSp>
      <p:sp>
        <p:nvSpPr>
          <p:cNvPr id="15" name="TextBox 14"/>
          <p:cNvSpPr txBox="1">
            <a:spLocks noChangeArrowheads="1"/>
          </p:cNvSpPr>
          <p:nvPr/>
        </p:nvSpPr>
        <p:spPr bwMode="auto">
          <a:xfrm>
            <a:off x="7008813" y="3527425"/>
            <a:ext cx="18526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eaLnBrk="1" hangingPunct="1"/>
            <a:r>
              <a:rPr lang="fa-IR" altLang="fa-IR" sz="1600" b="0">
                <a:solidFill>
                  <a:srgbClr val="000000"/>
                </a:solidFill>
                <a:cs typeface="B Homa" panose="00000400000000000000" pitchFamily="2" charset="-78"/>
              </a:rPr>
              <a:t>ورودی مزاحم</a:t>
            </a:r>
            <a:endParaRPr lang="en-US" altLang="fa-IR" sz="1600" b="0">
              <a:solidFill>
                <a:srgbClr val="000000"/>
              </a:solidFill>
              <a:cs typeface="B Homa" panose="00000400000000000000" pitchFamily="2" charset="-78"/>
            </a:endParaRPr>
          </a:p>
        </p:txBody>
      </p:sp>
      <p:cxnSp>
        <p:nvCxnSpPr>
          <p:cNvPr id="16" name="Straight Arrow Connector 15"/>
          <p:cNvCxnSpPr/>
          <p:nvPr/>
        </p:nvCxnSpPr>
        <p:spPr bwMode="auto">
          <a:xfrm rot="10800000">
            <a:off x="6510341" y="2921000"/>
            <a:ext cx="1328737" cy="628650"/>
          </a:xfrm>
          <a:prstGeom prst="straightConnector1">
            <a:avLst/>
          </a:prstGeom>
          <a:ln>
            <a:headEnd type="none" w="med" len="med"/>
            <a:tailEnd type="arrow"/>
          </a:ln>
        </p:spPr>
        <p:style>
          <a:lnRef idx="2">
            <a:schemeClr val="accent2"/>
          </a:lnRef>
          <a:fillRef idx="0">
            <a:schemeClr val="accent2"/>
          </a:fillRef>
          <a:effectRef idx="1">
            <a:schemeClr val="accent2"/>
          </a:effectRef>
          <a:fontRef idx="minor">
            <a:schemeClr val="tx1"/>
          </a:fontRef>
        </p:style>
      </p:cxnSp>
      <p:sp>
        <p:nvSpPr>
          <p:cNvPr id="17" name="TextBox 16"/>
          <p:cNvSpPr txBox="1">
            <a:spLocks noChangeArrowheads="1"/>
          </p:cNvSpPr>
          <p:nvPr/>
        </p:nvSpPr>
        <p:spPr bwMode="auto">
          <a:xfrm>
            <a:off x="5786441" y="3527427"/>
            <a:ext cx="16795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eaLnBrk="1" hangingPunct="1"/>
            <a:r>
              <a:rPr lang="fa-IR" altLang="fa-IR" sz="1600" b="0">
                <a:solidFill>
                  <a:srgbClr val="000000"/>
                </a:solidFill>
                <a:cs typeface="B Homa" panose="00000400000000000000" pitchFamily="2" charset="-78"/>
              </a:rPr>
              <a:t>ضرایب مربوط به اثرات محیطی</a:t>
            </a:r>
            <a:endParaRPr lang="en-US" altLang="fa-IR" sz="1600" b="0">
              <a:solidFill>
                <a:srgbClr val="000000"/>
              </a:solidFill>
              <a:cs typeface="B Homa" panose="00000400000000000000" pitchFamily="2" charset="-78"/>
            </a:endParaRPr>
          </a:p>
        </p:txBody>
      </p:sp>
      <p:cxnSp>
        <p:nvCxnSpPr>
          <p:cNvPr id="18" name="Straight Arrow Connector 17"/>
          <p:cNvCxnSpPr/>
          <p:nvPr/>
        </p:nvCxnSpPr>
        <p:spPr bwMode="auto">
          <a:xfrm rot="10800000">
            <a:off x="5665789" y="2909890"/>
            <a:ext cx="817562" cy="611187"/>
          </a:xfrm>
          <a:prstGeom prst="straightConnector1">
            <a:avLst/>
          </a:prstGeom>
          <a:ln>
            <a:headEnd type="none" w="med" len="med"/>
            <a:tailEnd type="arrow"/>
          </a:ln>
        </p:spPr>
        <p:style>
          <a:lnRef idx="2">
            <a:schemeClr val="accent2"/>
          </a:lnRef>
          <a:fillRef idx="0">
            <a:schemeClr val="accent2"/>
          </a:fillRef>
          <a:effectRef idx="1">
            <a:schemeClr val="accent2"/>
          </a:effectRef>
          <a:fontRef idx="minor">
            <a:schemeClr val="tx1"/>
          </a:fontRef>
        </p:style>
      </p:cxnSp>
      <p:cxnSp>
        <p:nvCxnSpPr>
          <p:cNvPr id="19" name="Straight Arrow Connector 18"/>
          <p:cNvCxnSpPr/>
          <p:nvPr/>
        </p:nvCxnSpPr>
        <p:spPr bwMode="auto">
          <a:xfrm rot="16200000" flipV="1">
            <a:off x="6077744" y="3115469"/>
            <a:ext cx="609600" cy="201612"/>
          </a:xfrm>
          <a:prstGeom prst="straightConnector1">
            <a:avLst/>
          </a:prstGeom>
          <a:ln>
            <a:headEnd type="none" w="med" len="med"/>
            <a:tailEnd type="arrow"/>
          </a:ln>
        </p:spPr>
        <p:style>
          <a:lnRef idx="2">
            <a:schemeClr val="accent2"/>
          </a:lnRef>
          <a:fillRef idx="0">
            <a:schemeClr val="accent2"/>
          </a:fillRef>
          <a:effectRef idx="1">
            <a:schemeClr val="accent2"/>
          </a:effectRef>
          <a:fontRef idx="minor">
            <a:schemeClr val="tx1"/>
          </a:fontRef>
        </p:style>
      </p:cxnSp>
      <p:sp>
        <p:nvSpPr>
          <p:cNvPr id="20" name="TextBox 19"/>
          <p:cNvSpPr txBox="1">
            <a:spLocks noChangeArrowheads="1"/>
          </p:cNvSpPr>
          <p:nvPr/>
        </p:nvSpPr>
        <p:spPr bwMode="auto">
          <a:xfrm>
            <a:off x="3367091" y="3516313"/>
            <a:ext cx="85248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eaLnBrk="1" hangingPunct="1"/>
            <a:r>
              <a:rPr lang="fa-IR" altLang="fa-IR" sz="1600" b="0">
                <a:solidFill>
                  <a:srgbClr val="000000"/>
                </a:solidFill>
                <a:cs typeface="B Homa" panose="00000400000000000000" pitchFamily="2" charset="-78"/>
              </a:rPr>
              <a:t>حساسیت</a:t>
            </a:r>
            <a:endParaRPr lang="en-US" altLang="fa-IR" sz="1600" b="0">
              <a:solidFill>
                <a:srgbClr val="000000"/>
              </a:solidFill>
              <a:cs typeface="B Homa" panose="00000400000000000000" pitchFamily="2" charset="-78"/>
            </a:endParaRPr>
          </a:p>
        </p:txBody>
      </p:sp>
      <p:cxnSp>
        <p:nvCxnSpPr>
          <p:cNvPr id="21" name="Straight Arrow Connector 20"/>
          <p:cNvCxnSpPr>
            <a:stCxn id="20" idx="0"/>
          </p:cNvCxnSpPr>
          <p:nvPr/>
        </p:nvCxnSpPr>
        <p:spPr bwMode="auto">
          <a:xfrm flipV="1">
            <a:off x="3793333" y="2933704"/>
            <a:ext cx="137318" cy="582611"/>
          </a:xfrm>
          <a:prstGeom prst="straightConnector1">
            <a:avLst/>
          </a:prstGeom>
          <a:ln>
            <a:headEnd type="none" w="med" len="med"/>
            <a:tailEnd type="arrow"/>
          </a:ln>
        </p:spPr>
        <p:style>
          <a:lnRef idx="2">
            <a:schemeClr val="accent2"/>
          </a:lnRef>
          <a:fillRef idx="0">
            <a:schemeClr val="accent2"/>
          </a:fillRef>
          <a:effectRef idx="1">
            <a:schemeClr val="accent2"/>
          </a:effectRef>
          <a:fontRef idx="minor">
            <a:schemeClr val="tx1"/>
          </a:fontRef>
        </p:style>
      </p:cxnSp>
      <p:sp>
        <p:nvSpPr>
          <p:cNvPr id="22" name="Rectangle 6"/>
          <p:cNvSpPr>
            <a:spLocks noChangeArrowheads="1"/>
          </p:cNvSpPr>
          <p:nvPr/>
        </p:nvSpPr>
        <p:spPr bwMode="auto">
          <a:xfrm>
            <a:off x="234950" y="4889501"/>
            <a:ext cx="8720138" cy="992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buFont typeface="Courier New" panose="02070309020205020404" pitchFamily="49" charset="0"/>
              <a:buChar char="o"/>
            </a:pPr>
            <a:r>
              <a:rPr lang="fa-IR" altLang="fa-IR" sz="2000" b="0" dirty="0">
                <a:solidFill>
                  <a:srgbClr val="000000"/>
                </a:solidFill>
                <a:cs typeface="B Homa" panose="00000400000000000000" pitchFamily="2" charset="-78"/>
              </a:rPr>
              <a:t> در شرایط ایده آل و استاندارد، غیر از جمله ی اول، سایر جملات معادله صفر می باشند. با نادیده گرفتن </a:t>
            </a:r>
            <a:r>
              <a:rPr lang="en-US" altLang="fa-IR" sz="1800" b="0" dirty="0">
                <a:solidFill>
                  <a:srgbClr val="000000"/>
                </a:solidFill>
                <a:cs typeface="B Homa" panose="00000400000000000000" pitchFamily="2" charset="-78"/>
              </a:rPr>
              <a:t>N(x)</a:t>
            </a:r>
            <a:r>
              <a:rPr lang="fa-IR" altLang="fa-IR" sz="2000" b="0" dirty="0">
                <a:solidFill>
                  <a:srgbClr val="000000"/>
                </a:solidFill>
                <a:cs typeface="B Homa" panose="00000400000000000000" pitchFamily="2" charset="-78"/>
              </a:rPr>
              <a:t> (جمله غیرخطی)، می توان گفت که سایر جملات دو اثر به نام های </a:t>
            </a:r>
            <a:r>
              <a:rPr lang="fa-IR" altLang="fa-IR" sz="2000" b="0" dirty="0">
                <a:solidFill>
                  <a:srgbClr val="FF0000"/>
                </a:solidFill>
                <a:cs typeface="B Homa" panose="00000400000000000000" pitchFamily="2" charset="-78"/>
              </a:rPr>
              <a:t>انحراف صفر </a:t>
            </a:r>
            <a:r>
              <a:rPr lang="fa-IR" altLang="fa-IR" sz="2000" b="0" dirty="0">
                <a:solidFill>
                  <a:srgbClr val="000000"/>
                </a:solidFill>
                <a:cs typeface="B Homa" panose="00000400000000000000" pitchFamily="2" charset="-78"/>
              </a:rPr>
              <a:t>و </a:t>
            </a:r>
            <a:r>
              <a:rPr lang="fa-IR" altLang="fa-IR" sz="2000" b="0" dirty="0">
                <a:solidFill>
                  <a:srgbClr val="FF0000"/>
                </a:solidFill>
                <a:cs typeface="B Homa" panose="00000400000000000000" pitchFamily="2" charset="-78"/>
              </a:rPr>
              <a:t>انحراف حساسیت </a:t>
            </a:r>
            <a:r>
              <a:rPr lang="fa-IR" altLang="fa-IR" sz="2000" b="0" dirty="0">
                <a:solidFill>
                  <a:srgbClr val="000000"/>
                </a:solidFill>
                <a:cs typeface="B Homa" panose="00000400000000000000" pitchFamily="2" charset="-78"/>
              </a:rPr>
              <a:t>را روی منحنی کارکرد وسیله اندازه گیری می گذارند.</a:t>
            </a:r>
            <a:endParaRPr lang="fa-IR" altLang="fa-IR" sz="2000" b="0" dirty="0">
              <a:solidFill>
                <a:srgbClr val="000000"/>
              </a:solidFill>
              <a:cs typeface="B Homa" panose="00000400000000000000" pitchFamily="2" charset="-78"/>
              <a:sym typeface="Symbol" panose="05050102010706020507" pitchFamily="18" charset="2"/>
            </a:endParaRPr>
          </a:p>
        </p:txBody>
      </p:sp>
    </p:spTree>
    <p:extLst>
      <p:ext uri="{BB962C8B-B14F-4D97-AF65-F5344CB8AC3E}">
        <p14:creationId xmlns:p14="http://schemas.microsoft.com/office/powerpoint/2010/main" val="4208166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21"/>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9" grpId="0"/>
      <p:bldP spid="11" grpId="0"/>
      <p:bldP spid="13" grpId="0"/>
      <p:bldP spid="15" grpId="0"/>
      <p:bldP spid="17" grpId="0"/>
      <p:bldP spid="20" grpId="0"/>
      <p:bldP spid="22"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59527" y="925737"/>
            <a:ext cx="8229600" cy="3831818"/>
          </a:xfrm>
          <a:prstGeom prst="rect">
            <a:avLst/>
          </a:prstGeom>
          <a:noFill/>
        </p:spPr>
        <p:txBody>
          <a:bodyPr wrap="square" rtlCol="0">
            <a:spAutoFit/>
          </a:bodyPr>
          <a:lstStyle/>
          <a:p>
            <a:pPr marL="6350" lvl="1" algn="r" rtl="1">
              <a:lnSpc>
                <a:spcPct val="150000"/>
              </a:lnSpc>
            </a:pPr>
            <a:r>
              <a:rPr lang="fa-IR" b="1" dirty="0" smtClean="0">
                <a:cs typeface="B Nazanin" pitchFamily="2" charset="-78"/>
              </a:rPr>
              <a:t>در یک سیستم واقعی، انتقال کمیت اندازه گیری شده به سیستم به دلیل نویز یا اختلال های نا خواسته می تواند تحت تاثیر قرار بگیرد.</a:t>
            </a:r>
          </a:p>
          <a:p>
            <a:pPr marL="6350" lvl="1" algn="r" rtl="1">
              <a:lnSpc>
                <a:spcPct val="150000"/>
              </a:lnSpc>
              <a:buFontTx/>
              <a:buChar char="-"/>
            </a:pPr>
            <a:r>
              <a:rPr lang="fa-IR" b="1" dirty="0" smtClean="0">
                <a:cs typeface="B Nazanin" pitchFamily="2" charset="-78"/>
              </a:rPr>
              <a:t> </a:t>
            </a:r>
            <a:r>
              <a:rPr lang="fa-IR" b="1" dirty="0" err="1" smtClean="0">
                <a:cs typeface="B Nazanin" pitchFamily="2" charset="-78"/>
              </a:rPr>
              <a:t>نویز</a:t>
            </a:r>
            <a:r>
              <a:rPr lang="fa-IR" b="1" dirty="0" smtClean="0">
                <a:cs typeface="B Nazanin" pitchFamily="2" charset="-78"/>
              </a:rPr>
              <a:t> و تداخل همیشه به دلایل مختلف می توانند وجود داشته باشند.</a:t>
            </a:r>
          </a:p>
          <a:p>
            <a:pPr marL="6350" lvl="1" algn="r" rtl="1">
              <a:lnSpc>
                <a:spcPct val="150000"/>
              </a:lnSpc>
              <a:buFontTx/>
              <a:buChar char="-"/>
            </a:pPr>
            <a:r>
              <a:rPr lang="fa-IR" b="1" dirty="0" smtClean="0">
                <a:cs typeface="B Nazanin" pitchFamily="2" charset="-78"/>
              </a:rPr>
              <a:t> مثال گیرنده آلتراسونیک</a:t>
            </a:r>
          </a:p>
          <a:p>
            <a:pPr marL="6350" lvl="1" algn="r" rtl="1">
              <a:lnSpc>
                <a:spcPct val="150000"/>
              </a:lnSpc>
              <a:buFontTx/>
              <a:buChar char="-"/>
            </a:pPr>
            <a:r>
              <a:rPr lang="fa-IR" b="1" dirty="0" smtClean="0">
                <a:cs typeface="B Nazanin" pitchFamily="2" charset="-78"/>
              </a:rPr>
              <a:t> به طور کلی انواع تداخل</a:t>
            </a:r>
          </a:p>
          <a:p>
            <a:pPr marL="6350" lvl="1" algn="r" rtl="1">
              <a:lnSpc>
                <a:spcPct val="150000"/>
              </a:lnSpc>
            </a:pPr>
            <a:r>
              <a:rPr lang="fa-IR" b="1" dirty="0" smtClean="0">
                <a:cs typeface="B Nazanin" pitchFamily="2" charset="-78"/>
              </a:rPr>
              <a:t>1- اثر محیطی</a:t>
            </a:r>
            <a:r>
              <a:rPr lang="en-US" b="1" dirty="0" smtClean="0">
                <a:cs typeface="B Nazanin" pitchFamily="2" charset="-78"/>
              </a:rPr>
              <a:t>  </a:t>
            </a:r>
            <a:endParaRPr lang="fa-IR" b="1" dirty="0" smtClean="0">
              <a:cs typeface="B Nazanin" pitchFamily="2" charset="-78"/>
            </a:endParaRPr>
          </a:p>
          <a:p>
            <a:pPr marL="6350" lvl="1" algn="r" rtl="1">
              <a:lnSpc>
                <a:spcPct val="150000"/>
              </a:lnSpc>
            </a:pPr>
            <a:r>
              <a:rPr lang="fa-IR" b="1" dirty="0" smtClean="0">
                <a:cs typeface="B Nazanin" pitchFamily="2" charset="-78"/>
              </a:rPr>
              <a:t>2- اختلالات ذاتی قطعات</a:t>
            </a:r>
          </a:p>
          <a:p>
            <a:pPr marL="6350" lvl="1" algn="r" rtl="1">
              <a:lnSpc>
                <a:spcPct val="150000"/>
              </a:lnSpc>
            </a:pPr>
            <a:r>
              <a:rPr lang="fa-IR" b="1" dirty="0" smtClean="0">
                <a:cs typeface="B Nazanin" pitchFamily="2" charset="-78"/>
              </a:rPr>
              <a:t>3- اثر مقاومت زمین در مدارهای الکتریکی</a:t>
            </a:r>
          </a:p>
          <a:p>
            <a:pPr marL="6350" lvl="1" algn="r" rtl="1">
              <a:lnSpc>
                <a:spcPct val="150000"/>
              </a:lnSpc>
            </a:pPr>
            <a:r>
              <a:rPr lang="fa-IR" b="1" dirty="0" smtClean="0">
                <a:cs typeface="B Nazanin" pitchFamily="2" charset="-78"/>
              </a:rPr>
              <a:t>4- تداخل های خارجی از میدان مغناطیسی و الکتریکی</a:t>
            </a:r>
          </a:p>
        </p:txBody>
      </p:sp>
      <p:sp>
        <p:nvSpPr>
          <p:cNvPr id="3"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r>
              <a:rPr lang="fa-IR" altLang="fa-IR" sz="2400" b="0" dirty="0" smtClean="0">
                <a:solidFill>
                  <a:srgbClr val="C00000"/>
                </a:solidFill>
                <a:cs typeface="B Homa" panose="00000400000000000000" pitchFamily="2" charset="-78"/>
              </a:rPr>
              <a:t>نویز و تداخل </a:t>
            </a:r>
            <a:r>
              <a:rPr lang="en-US" altLang="fa-IR" sz="2400" b="0" dirty="0" smtClean="0">
                <a:solidFill>
                  <a:srgbClr val="C00000"/>
                </a:solidFill>
                <a:cs typeface="B Homa" panose="00000400000000000000" pitchFamily="2" charset="-78"/>
              </a:rPr>
              <a:t>Noise</a:t>
            </a:r>
            <a:endParaRPr lang="en-US" altLang="fa-IR" sz="2400" b="0" dirty="0">
              <a:solidFill>
                <a:srgbClr val="C00000"/>
              </a:solidFill>
              <a:cs typeface="B Homa" panose="00000400000000000000" pitchFamily="2" charset="-78"/>
            </a:endParaRPr>
          </a:p>
        </p:txBody>
      </p:sp>
    </p:spTree>
    <p:extLst>
      <p:ext uri="{BB962C8B-B14F-4D97-AF65-F5344CB8AC3E}">
        <p14:creationId xmlns:p14="http://schemas.microsoft.com/office/powerpoint/2010/main" val="126672122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r>
              <a:rPr lang="fa-IR" altLang="fa-IR" sz="2400" b="0" dirty="0">
                <a:solidFill>
                  <a:srgbClr val="C00000"/>
                </a:solidFill>
                <a:cs typeface="B Homa" panose="00000400000000000000" pitchFamily="2" charset="-78"/>
              </a:rPr>
              <a:t>انحراف صفر (</a:t>
            </a:r>
            <a:r>
              <a:rPr lang="en-US" altLang="fa-IR" sz="2000" b="0" dirty="0">
                <a:solidFill>
                  <a:srgbClr val="C00000"/>
                </a:solidFill>
                <a:cs typeface="B Homa" panose="00000400000000000000" pitchFamily="2" charset="-78"/>
              </a:rPr>
              <a:t>Zero drift</a:t>
            </a:r>
            <a:r>
              <a:rPr lang="fa-IR" altLang="fa-IR" sz="2400" b="0" dirty="0">
                <a:solidFill>
                  <a:srgbClr val="C00000"/>
                </a:solidFill>
                <a:cs typeface="B Homa" panose="00000400000000000000" pitchFamily="2" charset="-78"/>
              </a:rPr>
              <a:t>)</a:t>
            </a:r>
            <a:endParaRPr lang="en-US" altLang="fa-IR" sz="2400" b="0" dirty="0">
              <a:solidFill>
                <a:srgbClr val="C00000"/>
              </a:solidFill>
              <a:cs typeface="B Homa" panose="00000400000000000000" pitchFamily="2" charset="-78"/>
            </a:endParaRPr>
          </a:p>
        </p:txBody>
      </p:sp>
      <p:sp>
        <p:nvSpPr>
          <p:cNvPr id="3"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sp>
        <p:nvSpPr>
          <p:cNvPr id="5" name="Rectangle 6"/>
          <p:cNvSpPr>
            <a:spLocks noChangeArrowheads="1"/>
          </p:cNvSpPr>
          <p:nvPr/>
        </p:nvSpPr>
        <p:spPr bwMode="auto">
          <a:xfrm>
            <a:off x="95250" y="969966"/>
            <a:ext cx="89535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a:solidFill>
                  <a:srgbClr val="000000"/>
                </a:solidFill>
                <a:cs typeface="B Homa" panose="00000400000000000000" pitchFamily="2" charset="-78"/>
              </a:rPr>
              <a:t> جمله ی </a:t>
            </a:r>
            <a:r>
              <a:rPr lang="en-US" altLang="fa-IR" sz="1800" b="0">
                <a:solidFill>
                  <a:srgbClr val="000000"/>
                </a:solidFill>
                <a:cs typeface="B Homa" panose="00000400000000000000" pitchFamily="2" charset="-78"/>
              </a:rPr>
              <a:t>k</a:t>
            </a:r>
            <a:r>
              <a:rPr lang="en-US" altLang="fa-IR" sz="1200" b="0">
                <a:solidFill>
                  <a:srgbClr val="000000"/>
                </a:solidFill>
                <a:cs typeface="B Homa" panose="00000400000000000000" pitchFamily="2" charset="-78"/>
              </a:rPr>
              <a:t>2</a:t>
            </a:r>
            <a:r>
              <a:rPr lang="en-US" altLang="fa-IR" sz="1800" b="0">
                <a:solidFill>
                  <a:srgbClr val="000000"/>
                </a:solidFill>
                <a:cs typeface="B Homa" panose="00000400000000000000" pitchFamily="2" charset="-78"/>
              </a:rPr>
              <a:t>x</a:t>
            </a:r>
            <a:r>
              <a:rPr lang="en-US" altLang="fa-IR" sz="1200" b="0">
                <a:solidFill>
                  <a:srgbClr val="000000"/>
                </a:solidFill>
                <a:cs typeface="B Homa" panose="00000400000000000000" pitchFamily="2" charset="-78"/>
              </a:rPr>
              <a:t>1</a:t>
            </a:r>
            <a:r>
              <a:rPr lang="fa-IR" altLang="fa-IR" sz="2000" b="0">
                <a:solidFill>
                  <a:srgbClr val="000000"/>
                </a:solidFill>
                <a:cs typeface="B Homa" panose="00000400000000000000" pitchFamily="2" charset="-78"/>
              </a:rPr>
              <a:t> به </a:t>
            </a:r>
            <a:r>
              <a:rPr lang="en-US" altLang="fa-IR" sz="1800" b="0">
                <a:solidFill>
                  <a:srgbClr val="000000"/>
                </a:solidFill>
                <a:cs typeface="B Homa" panose="00000400000000000000" pitchFamily="2" charset="-78"/>
              </a:rPr>
              <a:t>b</a:t>
            </a:r>
            <a:r>
              <a:rPr lang="fa-IR" altLang="fa-IR" sz="2000" b="0">
                <a:solidFill>
                  <a:srgbClr val="000000"/>
                </a:solidFill>
                <a:cs typeface="B Homa" panose="00000400000000000000" pitchFamily="2" charset="-78"/>
              </a:rPr>
              <a:t> اضافه شده و سبب به وجود آمدن بایاس (اگر در ابتدا </a:t>
            </a:r>
            <a:r>
              <a:rPr lang="en-US" altLang="fa-IR" sz="1800" b="0">
                <a:solidFill>
                  <a:srgbClr val="000000"/>
                </a:solidFill>
                <a:cs typeface="B Homa" panose="00000400000000000000" pitchFamily="2" charset="-78"/>
              </a:rPr>
              <a:t>b=0</a:t>
            </a:r>
            <a:r>
              <a:rPr lang="fa-IR" altLang="fa-IR" sz="2000" b="0">
                <a:solidFill>
                  <a:srgbClr val="000000"/>
                </a:solidFill>
                <a:cs typeface="B Homa" panose="00000400000000000000" pitchFamily="2" charset="-78"/>
              </a:rPr>
              <a:t> بوده باشد) می شود.</a:t>
            </a:r>
            <a:endParaRPr lang="fa-IR" altLang="fa-IR" sz="2000" b="0">
              <a:solidFill>
                <a:srgbClr val="000000"/>
              </a:solidFill>
              <a:cs typeface="B Homa" panose="00000400000000000000" pitchFamily="2" charset="-78"/>
              <a:sym typeface="Symbol" panose="05050102010706020507" pitchFamily="18" charset="2"/>
            </a:endParaRPr>
          </a:p>
        </p:txBody>
      </p:sp>
      <p:sp>
        <p:nvSpPr>
          <p:cNvPr id="6" name="Line 8"/>
          <p:cNvSpPr>
            <a:spLocks noChangeShapeType="1"/>
          </p:cNvSpPr>
          <p:nvPr/>
        </p:nvSpPr>
        <p:spPr bwMode="auto">
          <a:xfrm flipV="1">
            <a:off x="1270000" y="2725738"/>
            <a:ext cx="0" cy="2438400"/>
          </a:xfrm>
          <a:prstGeom prst="line">
            <a:avLst/>
          </a:prstGeom>
          <a:ln w="22225">
            <a:headEnd/>
            <a:tailEnd type="triangle" w="med" len="med"/>
          </a:ln>
        </p:spPr>
        <p:style>
          <a:lnRef idx="1">
            <a:schemeClr val="dk1"/>
          </a:lnRef>
          <a:fillRef idx="0">
            <a:schemeClr val="dk1"/>
          </a:fillRef>
          <a:effectRef idx="0">
            <a:schemeClr val="dk1"/>
          </a:effectRef>
          <a:fontRef idx="minor">
            <a:schemeClr val="tx1"/>
          </a:fontRef>
        </p:style>
        <p:txBody>
          <a:bodyPr/>
          <a:lstStyle/>
          <a:p>
            <a:pPr>
              <a:defRPr/>
            </a:pPr>
            <a:endParaRPr lang="en-US" kern="0">
              <a:solidFill>
                <a:srgbClr val="000000"/>
              </a:solidFill>
            </a:endParaRPr>
          </a:p>
        </p:txBody>
      </p:sp>
      <p:sp>
        <p:nvSpPr>
          <p:cNvPr id="7" name="Line 9"/>
          <p:cNvSpPr>
            <a:spLocks noChangeShapeType="1"/>
          </p:cNvSpPr>
          <p:nvPr/>
        </p:nvSpPr>
        <p:spPr bwMode="auto">
          <a:xfrm>
            <a:off x="1270000" y="5164138"/>
            <a:ext cx="2667000" cy="0"/>
          </a:xfrm>
          <a:prstGeom prst="line">
            <a:avLst/>
          </a:prstGeom>
          <a:ln w="22225">
            <a:headEnd/>
            <a:tailEnd type="triangle" w="med" len="med"/>
          </a:ln>
        </p:spPr>
        <p:style>
          <a:lnRef idx="1">
            <a:schemeClr val="dk1"/>
          </a:lnRef>
          <a:fillRef idx="0">
            <a:schemeClr val="dk1"/>
          </a:fillRef>
          <a:effectRef idx="0">
            <a:schemeClr val="dk1"/>
          </a:effectRef>
          <a:fontRef idx="minor">
            <a:schemeClr val="tx1"/>
          </a:fontRef>
        </p:style>
        <p:txBody>
          <a:bodyPr/>
          <a:lstStyle/>
          <a:p>
            <a:pPr>
              <a:defRPr/>
            </a:pPr>
            <a:endParaRPr lang="en-US" kern="0">
              <a:solidFill>
                <a:srgbClr val="000000"/>
              </a:solidFill>
            </a:endParaRPr>
          </a:p>
        </p:txBody>
      </p:sp>
      <p:sp>
        <p:nvSpPr>
          <p:cNvPr id="8" name="Line 10"/>
          <p:cNvSpPr>
            <a:spLocks noChangeShapeType="1"/>
          </p:cNvSpPr>
          <p:nvPr/>
        </p:nvSpPr>
        <p:spPr bwMode="auto">
          <a:xfrm flipV="1">
            <a:off x="1270000" y="2878138"/>
            <a:ext cx="2590800" cy="2286000"/>
          </a:xfrm>
          <a:prstGeom prst="line">
            <a:avLst/>
          </a:prstGeom>
          <a:noFill/>
          <a:ln w="38100">
            <a:solidFill>
              <a:schemeClr val="tx1"/>
            </a:solidFill>
            <a:round/>
            <a:headEnd/>
            <a:tailEnd/>
          </a:ln>
          <a:effectLst/>
        </p:spPr>
        <p:txBody>
          <a:bodyPr/>
          <a:lstStyle/>
          <a:p>
            <a:pPr>
              <a:defRPr/>
            </a:pPr>
            <a:endParaRPr lang="en-US" kern="0">
              <a:solidFill>
                <a:srgbClr val="000000"/>
              </a:solidFill>
              <a:latin typeface="Arial" charset="0"/>
            </a:endParaRPr>
          </a:p>
        </p:txBody>
      </p:sp>
      <p:sp>
        <p:nvSpPr>
          <p:cNvPr id="9" name="Line 11"/>
          <p:cNvSpPr>
            <a:spLocks noChangeShapeType="1"/>
          </p:cNvSpPr>
          <p:nvPr/>
        </p:nvSpPr>
        <p:spPr bwMode="auto">
          <a:xfrm flipV="1">
            <a:off x="1270000" y="2573338"/>
            <a:ext cx="2438400" cy="2133600"/>
          </a:xfrm>
          <a:prstGeom prst="line">
            <a:avLst/>
          </a:prstGeom>
          <a:noFill/>
          <a:ln w="38100">
            <a:solidFill>
              <a:srgbClr val="FF0000"/>
            </a:solidFill>
            <a:round/>
            <a:headEnd/>
            <a:tailEnd/>
          </a:ln>
          <a:effectLst/>
        </p:spPr>
        <p:txBody>
          <a:bodyPr/>
          <a:lstStyle/>
          <a:p>
            <a:pPr>
              <a:defRPr/>
            </a:pPr>
            <a:endParaRPr lang="en-US" kern="0">
              <a:solidFill>
                <a:srgbClr val="000000"/>
              </a:solidFill>
              <a:latin typeface="Arial" charset="0"/>
            </a:endParaRPr>
          </a:p>
        </p:txBody>
      </p:sp>
      <p:sp>
        <p:nvSpPr>
          <p:cNvPr id="10" name="Text Box 12"/>
          <p:cNvSpPr txBox="1">
            <a:spLocks noChangeArrowheads="1"/>
          </p:cNvSpPr>
          <p:nvPr/>
        </p:nvSpPr>
        <p:spPr bwMode="auto">
          <a:xfrm>
            <a:off x="3159260" y="3671891"/>
            <a:ext cx="1088761" cy="461665"/>
          </a:xfrm>
          <a:prstGeom prst="rect">
            <a:avLst/>
          </a:prstGeom>
          <a:noFill/>
          <a:ln w="9525">
            <a:noFill/>
            <a:miter lim="800000"/>
            <a:headEnd/>
            <a:tailEnd/>
          </a:ln>
          <a:effectLst/>
        </p:spPr>
        <p:txBody>
          <a:bodyPr wrap="none">
            <a:spAutoFit/>
          </a:bodyPr>
          <a:lstStyle/>
          <a:p>
            <a:pPr algn="ctr">
              <a:defRPr/>
            </a:pPr>
            <a:r>
              <a:rPr lang="en-US" sz="1200" kern="0">
                <a:solidFill>
                  <a:srgbClr val="000000"/>
                </a:solidFill>
                <a:latin typeface="Arial" charset="0"/>
              </a:rPr>
              <a:t>Nominal</a:t>
            </a:r>
          </a:p>
          <a:p>
            <a:pPr algn="ctr">
              <a:defRPr/>
            </a:pPr>
            <a:r>
              <a:rPr lang="en-US" sz="1200" kern="0">
                <a:solidFill>
                  <a:srgbClr val="000000"/>
                </a:solidFill>
                <a:latin typeface="Arial" charset="0"/>
              </a:rPr>
              <a:t>characteristic</a:t>
            </a:r>
          </a:p>
        </p:txBody>
      </p:sp>
      <p:sp>
        <p:nvSpPr>
          <p:cNvPr id="11" name="Text Box 13"/>
          <p:cNvSpPr txBox="1">
            <a:spLocks noChangeArrowheads="1"/>
          </p:cNvSpPr>
          <p:nvPr/>
        </p:nvSpPr>
        <p:spPr bwMode="auto">
          <a:xfrm>
            <a:off x="2870004" y="2497141"/>
            <a:ext cx="500458" cy="461665"/>
          </a:xfrm>
          <a:prstGeom prst="rect">
            <a:avLst/>
          </a:prstGeom>
          <a:noFill/>
          <a:ln w="9525">
            <a:noFill/>
            <a:miter lim="800000"/>
            <a:headEnd/>
            <a:tailEnd/>
          </a:ln>
          <a:effectLst/>
        </p:spPr>
        <p:txBody>
          <a:bodyPr wrap="none">
            <a:spAutoFit/>
          </a:bodyPr>
          <a:lstStyle/>
          <a:p>
            <a:pPr algn="ctr">
              <a:defRPr/>
            </a:pPr>
            <a:r>
              <a:rPr lang="en-US" sz="1200" kern="0">
                <a:solidFill>
                  <a:srgbClr val="000000"/>
                </a:solidFill>
                <a:latin typeface="Arial" charset="0"/>
              </a:rPr>
              <a:t>Zero</a:t>
            </a:r>
          </a:p>
          <a:p>
            <a:pPr algn="ctr">
              <a:defRPr/>
            </a:pPr>
            <a:r>
              <a:rPr lang="en-US" sz="1200" kern="0">
                <a:solidFill>
                  <a:srgbClr val="000000"/>
                </a:solidFill>
                <a:latin typeface="Arial" charset="0"/>
              </a:rPr>
              <a:t>drift</a:t>
            </a:r>
          </a:p>
        </p:txBody>
      </p:sp>
      <p:sp>
        <p:nvSpPr>
          <p:cNvPr id="12" name="Text Box 8"/>
          <p:cNvSpPr txBox="1">
            <a:spLocks noChangeArrowheads="1"/>
          </p:cNvSpPr>
          <p:nvPr/>
        </p:nvSpPr>
        <p:spPr bwMode="auto">
          <a:xfrm>
            <a:off x="440650" y="2628900"/>
            <a:ext cx="85792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wrap="none">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eaLnBrk="1" hangingPunct="1"/>
            <a:r>
              <a:rPr lang="en-US" altLang="fa-IR" sz="1600">
                <a:solidFill>
                  <a:srgbClr val="000000"/>
                </a:solidFill>
              </a:rPr>
              <a:t>Output</a:t>
            </a:r>
          </a:p>
        </p:txBody>
      </p:sp>
      <p:sp>
        <p:nvSpPr>
          <p:cNvPr id="13" name="Text Box 9"/>
          <p:cNvSpPr txBox="1">
            <a:spLocks noChangeArrowheads="1"/>
          </p:cNvSpPr>
          <p:nvPr/>
        </p:nvSpPr>
        <p:spPr bwMode="auto">
          <a:xfrm>
            <a:off x="3464907" y="5186363"/>
            <a:ext cx="6864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wrap="none">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eaLnBrk="1" hangingPunct="1"/>
            <a:r>
              <a:rPr lang="en-US" altLang="fa-IR" sz="1600">
                <a:solidFill>
                  <a:srgbClr val="000000"/>
                </a:solidFill>
              </a:rPr>
              <a:t>Input</a:t>
            </a:r>
          </a:p>
        </p:txBody>
      </p:sp>
    </p:spTree>
    <p:extLst>
      <p:ext uri="{BB962C8B-B14F-4D97-AF65-F5344CB8AC3E}">
        <p14:creationId xmlns:p14="http://schemas.microsoft.com/office/powerpoint/2010/main" val="2622017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 presetClass="entr" presetSubtype="1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heckerboard(across)">
                                      <p:cBhvr>
                                        <p:cTn id="11" dur="500"/>
                                        <p:tgtEl>
                                          <p:spTgt spid="6"/>
                                        </p:tgtEl>
                                      </p:cBhvr>
                                    </p:animEffect>
                                  </p:childTnLst>
                                </p:cTn>
                              </p:par>
                              <p:par>
                                <p:cTn id="12" presetID="4" presetClass="entr" presetSubtype="16"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box(in)">
                                      <p:cBhvr>
                                        <p:cTn id="14" dur="500"/>
                                        <p:tgtEl>
                                          <p:spTgt spid="13"/>
                                        </p:tgtEl>
                                      </p:cBhvr>
                                    </p:animEffect>
                                  </p:childTnLst>
                                </p:cTn>
                              </p:par>
                              <p:par>
                                <p:cTn id="15" presetID="4" presetClass="entr" presetSubtype="16"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ox(in)">
                                      <p:cBhvr>
                                        <p:cTn id="17" dur="500"/>
                                        <p:tgtEl>
                                          <p:spTgt spid="12"/>
                                        </p:tgtEl>
                                      </p:cBhvr>
                                    </p:animEffect>
                                  </p:childTnLst>
                                </p:cTn>
                              </p:par>
                              <p:par>
                                <p:cTn id="18" presetID="5" presetClass="entr" presetSubtype="10"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checkerboard(across)">
                                      <p:cBhvr>
                                        <p:cTn id="20" dur="500"/>
                                        <p:tgtEl>
                                          <p:spTgt spid="7"/>
                                        </p:tgtEl>
                                      </p:cBhvr>
                                    </p:animEffect>
                                  </p:childTnLst>
                                </p:cTn>
                              </p:par>
                              <p:par>
                                <p:cTn id="21" presetID="5" presetClass="entr" presetSubtype="10"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checkerboard(across)">
                                      <p:cBhvr>
                                        <p:cTn id="23" dur="500"/>
                                        <p:tgtEl>
                                          <p:spTgt spid="8"/>
                                        </p:tgtEl>
                                      </p:cBhvr>
                                    </p:animEffect>
                                  </p:childTnLst>
                                </p:cTn>
                              </p:par>
                              <p:par>
                                <p:cTn id="24" presetID="5" presetClass="entr" presetSubtype="10"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checkerboard(across)">
                                      <p:cBhvr>
                                        <p:cTn id="26" dur="500"/>
                                        <p:tgtEl>
                                          <p:spTgt spid="10"/>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blinds(horizontal)">
                                      <p:cBhvr>
                                        <p:cTn id="31" dur="500"/>
                                        <p:tgtEl>
                                          <p:spTgt spid="9"/>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blinds(horizontal)">
                                      <p:cBhvr>
                                        <p:cTn id="3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p:bldP spid="11" grpId="0"/>
      <p:bldP spid="12" grpId="0"/>
      <p:bldP spid="1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r>
              <a:rPr lang="fa-IR" altLang="fa-IR" sz="2400" b="0" dirty="0">
                <a:solidFill>
                  <a:srgbClr val="C00000"/>
                </a:solidFill>
                <a:cs typeface="B Homa" panose="00000400000000000000" pitchFamily="2" charset="-78"/>
              </a:rPr>
              <a:t>انحراف حساسیت (</a:t>
            </a:r>
            <a:r>
              <a:rPr lang="en-US" altLang="fa-IR" sz="2000" b="0" dirty="0">
                <a:solidFill>
                  <a:srgbClr val="C00000"/>
                </a:solidFill>
                <a:cs typeface="B Homa" panose="00000400000000000000" pitchFamily="2" charset="-78"/>
              </a:rPr>
              <a:t>Sensitivity drift</a:t>
            </a:r>
            <a:r>
              <a:rPr lang="fa-IR" altLang="fa-IR" sz="2400" b="0" dirty="0">
                <a:solidFill>
                  <a:srgbClr val="C00000"/>
                </a:solidFill>
                <a:cs typeface="B Homa" panose="00000400000000000000" pitchFamily="2" charset="-78"/>
              </a:rPr>
              <a:t>)</a:t>
            </a:r>
            <a:endParaRPr lang="en-US" altLang="fa-IR" sz="2400" b="0" dirty="0">
              <a:solidFill>
                <a:srgbClr val="C00000"/>
              </a:solidFill>
              <a:cs typeface="B Homa" panose="00000400000000000000" pitchFamily="2" charset="-78"/>
            </a:endParaRPr>
          </a:p>
        </p:txBody>
      </p:sp>
      <p:sp>
        <p:nvSpPr>
          <p:cNvPr id="15"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sp>
        <p:nvSpPr>
          <p:cNvPr id="17" name="Rectangle 6"/>
          <p:cNvSpPr>
            <a:spLocks noChangeArrowheads="1"/>
          </p:cNvSpPr>
          <p:nvPr/>
        </p:nvSpPr>
        <p:spPr bwMode="auto">
          <a:xfrm>
            <a:off x="314328" y="969966"/>
            <a:ext cx="86391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a:solidFill>
                  <a:srgbClr val="000000"/>
                </a:solidFill>
                <a:cs typeface="B Homa" panose="00000400000000000000" pitchFamily="2" charset="-78"/>
              </a:rPr>
              <a:t> جمله ی </a:t>
            </a:r>
            <a:r>
              <a:rPr lang="en-US" altLang="fa-IR" sz="1800" b="0">
                <a:solidFill>
                  <a:srgbClr val="000000"/>
                </a:solidFill>
                <a:cs typeface="B Homa" panose="00000400000000000000" pitchFamily="2" charset="-78"/>
              </a:rPr>
              <a:t>k</a:t>
            </a:r>
            <a:r>
              <a:rPr lang="en-US" altLang="fa-IR" sz="1200" b="0">
                <a:solidFill>
                  <a:srgbClr val="000000"/>
                </a:solidFill>
                <a:cs typeface="B Homa" panose="00000400000000000000" pitchFamily="2" charset="-78"/>
              </a:rPr>
              <a:t>1</a:t>
            </a:r>
            <a:r>
              <a:rPr lang="en-US" altLang="fa-IR" sz="1800" b="0">
                <a:solidFill>
                  <a:srgbClr val="000000"/>
                </a:solidFill>
                <a:cs typeface="B Homa" panose="00000400000000000000" pitchFamily="2" charset="-78"/>
              </a:rPr>
              <a:t>x</a:t>
            </a:r>
            <a:r>
              <a:rPr lang="fa-IR" altLang="fa-IR" sz="2000" b="0">
                <a:solidFill>
                  <a:srgbClr val="000000"/>
                </a:solidFill>
                <a:cs typeface="B Homa" panose="00000400000000000000" pitchFamily="2" charset="-78"/>
              </a:rPr>
              <a:t> باعث تغییر در حساسیت به اندازه </a:t>
            </a:r>
            <a:r>
              <a:rPr lang="en-US" altLang="fa-IR" sz="1800" b="0">
                <a:solidFill>
                  <a:srgbClr val="000000"/>
                </a:solidFill>
                <a:cs typeface="B Homa" panose="00000400000000000000" pitchFamily="2" charset="-78"/>
              </a:rPr>
              <a:t>k+k</a:t>
            </a:r>
            <a:r>
              <a:rPr lang="en-US" altLang="fa-IR" sz="1200" b="0">
                <a:solidFill>
                  <a:srgbClr val="000000"/>
                </a:solidFill>
                <a:cs typeface="B Homa" panose="00000400000000000000" pitchFamily="2" charset="-78"/>
              </a:rPr>
              <a:t>1</a:t>
            </a:r>
            <a:r>
              <a:rPr lang="fa-IR" altLang="fa-IR" sz="2000" b="0">
                <a:solidFill>
                  <a:srgbClr val="000000"/>
                </a:solidFill>
                <a:cs typeface="B Homa" panose="00000400000000000000" pitchFamily="2" charset="-78"/>
              </a:rPr>
              <a:t> می شود.</a:t>
            </a:r>
            <a:endParaRPr lang="fa-IR" altLang="fa-IR" sz="2000" b="0">
              <a:solidFill>
                <a:srgbClr val="000000"/>
              </a:solidFill>
              <a:cs typeface="B Homa" panose="00000400000000000000" pitchFamily="2" charset="-78"/>
              <a:sym typeface="Symbol" panose="05050102010706020507" pitchFamily="18" charset="2"/>
            </a:endParaRPr>
          </a:p>
        </p:txBody>
      </p:sp>
      <p:sp>
        <p:nvSpPr>
          <p:cNvPr id="18" name="Line 8"/>
          <p:cNvSpPr>
            <a:spLocks noChangeShapeType="1"/>
          </p:cNvSpPr>
          <p:nvPr/>
        </p:nvSpPr>
        <p:spPr bwMode="auto">
          <a:xfrm flipV="1">
            <a:off x="1270000" y="2725738"/>
            <a:ext cx="0" cy="2438400"/>
          </a:xfrm>
          <a:prstGeom prst="line">
            <a:avLst/>
          </a:prstGeom>
          <a:ln w="22225">
            <a:headEnd/>
            <a:tailEnd type="triangle" w="med" len="med"/>
          </a:ln>
        </p:spPr>
        <p:style>
          <a:lnRef idx="1">
            <a:schemeClr val="dk1"/>
          </a:lnRef>
          <a:fillRef idx="0">
            <a:schemeClr val="dk1"/>
          </a:fillRef>
          <a:effectRef idx="0">
            <a:schemeClr val="dk1"/>
          </a:effectRef>
          <a:fontRef idx="minor">
            <a:schemeClr val="tx1"/>
          </a:fontRef>
        </p:style>
        <p:txBody>
          <a:bodyPr/>
          <a:lstStyle/>
          <a:p>
            <a:pPr>
              <a:defRPr/>
            </a:pPr>
            <a:endParaRPr lang="en-US" kern="0">
              <a:solidFill>
                <a:srgbClr val="000000"/>
              </a:solidFill>
            </a:endParaRPr>
          </a:p>
        </p:txBody>
      </p:sp>
      <p:sp>
        <p:nvSpPr>
          <p:cNvPr id="19" name="Line 9"/>
          <p:cNvSpPr>
            <a:spLocks noChangeShapeType="1"/>
          </p:cNvSpPr>
          <p:nvPr/>
        </p:nvSpPr>
        <p:spPr bwMode="auto">
          <a:xfrm>
            <a:off x="1270000" y="5164138"/>
            <a:ext cx="2667000" cy="0"/>
          </a:xfrm>
          <a:prstGeom prst="line">
            <a:avLst/>
          </a:prstGeom>
          <a:ln w="22225">
            <a:headEnd/>
            <a:tailEnd type="triangle" w="med" len="med"/>
          </a:ln>
        </p:spPr>
        <p:style>
          <a:lnRef idx="1">
            <a:schemeClr val="dk1"/>
          </a:lnRef>
          <a:fillRef idx="0">
            <a:schemeClr val="dk1"/>
          </a:fillRef>
          <a:effectRef idx="0">
            <a:schemeClr val="dk1"/>
          </a:effectRef>
          <a:fontRef idx="minor">
            <a:schemeClr val="tx1"/>
          </a:fontRef>
        </p:style>
        <p:txBody>
          <a:bodyPr/>
          <a:lstStyle/>
          <a:p>
            <a:pPr>
              <a:defRPr/>
            </a:pPr>
            <a:endParaRPr lang="en-US" kern="0">
              <a:solidFill>
                <a:srgbClr val="000000"/>
              </a:solidFill>
            </a:endParaRPr>
          </a:p>
        </p:txBody>
      </p:sp>
      <p:sp>
        <p:nvSpPr>
          <p:cNvPr id="20" name="Text Box 8"/>
          <p:cNvSpPr txBox="1">
            <a:spLocks noChangeArrowheads="1"/>
          </p:cNvSpPr>
          <p:nvPr/>
        </p:nvSpPr>
        <p:spPr bwMode="auto">
          <a:xfrm>
            <a:off x="440650" y="2628900"/>
            <a:ext cx="85792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wrap="none">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eaLnBrk="1" hangingPunct="1"/>
            <a:r>
              <a:rPr lang="en-US" altLang="fa-IR" sz="1600">
                <a:solidFill>
                  <a:srgbClr val="000000"/>
                </a:solidFill>
              </a:rPr>
              <a:t>Output</a:t>
            </a:r>
          </a:p>
        </p:txBody>
      </p:sp>
      <p:sp>
        <p:nvSpPr>
          <p:cNvPr id="21" name="Text Box 9"/>
          <p:cNvSpPr txBox="1">
            <a:spLocks noChangeArrowheads="1"/>
          </p:cNvSpPr>
          <p:nvPr/>
        </p:nvSpPr>
        <p:spPr bwMode="auto">
          <a:xfrm>
            <a:off x="3464907" y="5186363"/>
            <a:ext cx="6864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wrap="none">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eaLnBrk="1" hangingPunct="1"/>
            <a:r>
              <a:rPr lang="en-US" altLang="fa-IR" sz="1600">
                <a:solidFill>
                  <a:srgbClr val="000000"/>
                </a:solidFill>
              </a:rPr>
              <a:t>Input</a:t>
            </a:r>
          </a:p>
        </p:txBody>
      </p:sp>
      <p:sp>
        <p:nvSpPr>
          <p:cNvPr id="22" name="Line 12"/>
          <p:cNvSpPr>
            <a:spLocks noChangeShapeType="1"/>
          </p:cNvSpPr>
          <p:nvPr/>
        </p:nvSpPr>
        <p:spPr bwMode="auto">
          <a:xfrm flipV="1">
            <a:off x="1284288" y="2851150"/>
            <a:ext cx="2590800" cy="2286000"/>
          </a:xfrm>
          <a:prstGeom prst="line">
            <a:avLst/>
          </a:prstGeom>
          <a:noFill/>
          <a:ln w="38100">
            <a:solidFill>
              <a:schemeClr val="tx1"/>
            </a:solidFill>
            <a:round/>
            <a:headEnd/>
            <a:tailEnd/>
          </a:ln>
          <a:effectLst/>
        </p:spPr>
        <p:txBody>
          <a:bodyPr/>
          <a:lstStyle/>
          <a:p>
            <a:pPr>
              <a:defRPr/>
            </a:pPr>
            <a:endParaRPr lang="en-US" kern="0">
              <a:solidFill>
                <a:sysClr val="windowText" lastClr="000000"/>
              </a:solidFill>
              <a:latin typeface="Arial" charset="0"/>
            </a:endParaRPr>
          </a:p>
        </p:txBody>
      </p:sp>
      <p:sp>
        <p:nvSpPr>
          <p:cNvPr id="23" name="Text Box 13"/>
          <p:cNvSpPr txBox="1">
            <a:spLocks noChangeArrowheads="1"/>
          </p:cNvSpPr>
          <p:nvPr/>
        </p:nvSpPr>
        <p:spPr bwMode="auto">
          <a:xfrm>
            <a:off x="3173548" y="3644903"/>
            <a:ext cx="1088761" cy="461665"/>
          </a:xfrm>
          <a:prstGeom prst="rect">
            <a:avLst/>
          </a:prstGeom>
          <a:noFill/>
          <a:ln w="9525">
            <a:noFill/>
            <a:miter lim="800000"/>
            <a:headEnd/>
            <a:tailEnd/>
          </a:ln>
          <a:effectLst/>
        </p:spPr>
        <p:txBody>
          <a:bodyPr wrap="none">
            <a:spAutoFit/>
          </a:bodyPr>
          <a:lstStyle/>
          <a:p>
            <a:pPr algn="ctr">
              <a:defRPr/>
            </a:pPr>
            <a:r>
              <a:rPr lang="en-US" sz="1200" kern="0" dirty="0">
                <a:solidFill>
                  <a:sysClr val="windowText" lastClr="000000"/>
                </a:solidFill>
                <a:latin typeface="Arial" charset="0"/>
              </a:rPr>
              <a:t>Nominal</a:t>
            </a:r>
          </a:p>
          <a:p>
            <a:pPr algn="ctr">
              <a:defRPr/>
            </a:pPr>
            <a:r>
              <a:rPr lang="en-US" sz="1200" kern="0" dirty="0">
                <a:solidFill>
                  <a:sysClr val="windowText" lastClr="000000"/>
                </a:solidFill>
                <a:latin typeface="Arial" charset="0"/>
              </a:rPr>
              <a:t>characteristic</a:t>
            </a:r>
          </a:p>
        </p:txBody>
      </p:sp>
      <p:sp>
        <p:nvSpPr>
          <p:cNvPr id="24" name="Text Box 14"/>
          <p:cNvSpPr txBox="1">
            <a:spLocks noChangeArrowheads="1"/>
          </p:cNvSpPr>
          <p:nvPr/>
        </p:nvSpPr>
        <p:spPr bwMode="auto">
          <a:xfrm>
            <a:off x="1664864" y="2622552"/>
            <a:ext cx="875560" cy="461665"/>
          </a:xfrm>
          <a:prstGeom prst="rect">
            <a:avLst/>
          </a:prstGeom>
          <a:noFill/>
          <a:ln w="9525">
            <a:noFill/>
            <a:miter lim="800000"/>
            <a:headEnd/>
            <a:tailEnd/>
          </a:ln>
          <a:effectLst/>
        </p:spPr>
        <p:txBody>
          <a:bodyPr wrap="none">
            <a:spAutoFit/>
          </a:bodyPr>
          <a:lstStyle/>
          <a:p>
            <a:pPr algn="ctr">
              <a:defRPr/>
            </a:pPr>
            <a:r>
              <a:rPr lang="en-US" sz="1200" kern="0">
                <a:solidFill>
                  <a:sysClr val="windowText" lastClr="000000"/>
                </a:solidFill>
                <a:latin typeface="Arial" charset="0"/>
              </a:rPr>
              <a:t>Sensitivity</a:t>
            </a:r>
          </a:p>
          <a:p>
            <a:pPr algn="ctr">
              <a:defRPr/>
            </a:pPr>
            <a:r>
              <a:rPr lang="en-US" sz="1200" kern="0">
                <a:solidFill>
                  <a:sysClr val="windowText" lastClr="000000"/>
                </a:solidFill>
                <a:latin typeface="Arial" charset="0"/>
              </a:rPr>
              <a:t>drift</a:t>
            </a:r>
          </a:p>
        </p:txBody>
      </p:sp>
      <p:sp>
        <p:nvSpPr>
          <p:cNvPr id="25" name="Line 15"/>
          <p:cNvSpPr>
            <a:spLocks noChangeShapeType="1"/>
          </p:cNvSpPr>
          <p:nvPr/>
        </p:nvSpPr>
        <p:spPr bwMode="auto">
          <a:xfrm flipV="1">
            <a:off x="1284288" y="2546350"/>
            <a:ext cx="1524000" cy="2590800"/>
          </a:xfrm>
          <a:prstGeom prst="line">
            <a:avLst/>
          </a:prstGeom>
          <a:noFill/>
          <a:ln w="38100">
            <a:solidFill>
              <a:srgbClr val="FF0000"/>
            </a:solidFill>
            <a:round/>
            <a:headEnd/>
            <a:tailEnd/>
          </a:ln>
          <a:effectLst/>
        </p:spPr>
        <p:txBody>
          <a:bodyPr/>
          <a:lstStyle/>
          <a:p>
            <a:pPr>
              <a:defRPr/>
            </a:pPr>
            <a:endParaRPr lang="en-US" kern="0">
              <a:solidFill>
                <a:sysClr val="windowText" lastClr="000000"/>
              </a:solidFill>
              <a:latin typeface="Arial" charset="0"/>
            </a:endParaRPr>
          </a:p>
        </p:txBody>
      </p:sp>
    </p:spTree>
    <p:extLst>
      <p:ext uri="{BB962C8B-B14F-4D97-AF65-F5344CB8AC3E}">
        <p14:creationId xmlns:p14="http://schemas.microsoft.com/office/powerpoint/2010/main" val="1542171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 presetClass="entr" presetSubtype="10" fill="hold" nodeType="click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checkerboard(across)">
                                      <p:cBhvr>
                                        <p:cTn id="11" dur="500"/>
                                        <p:tgtEl>
                                          <p:spTgt spid="18"/>
                                        </p:tgtEl>
                                      </p:cBhvr>
                                    </p:animEffect>
                                  </p:childTnLst>
                                </p:cTn>
                              </p:par>
                              <p:par>
                                <p:cTn id="12" presetID="4" presetClass="entr" presetSubtype="16" fill="hold" grpId="0" nodeType="with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box(in)">
                                      <p:cBhvr>
                                        <p:cTn id="14" dur="500"/>
                                        <p:tgtEl>
                                          <p:spTgt spid="21"/>
                                        </p:tgtEl>
                                      </p:cBhvr>
                                    </p:animEffect>
                                  </p:childTnLst>
                                </p:cTn>
                              </p:par>
                              <p:par>
                                <p:cTn id="15" presetID="4" presetClass="entr" presetSubtype="16"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box(in)">
                                      <p:cBhvr>
                                        <p:cTn id="17" dur="500"/>
                                        <p:tgtEl>
                                          <p:spTgt spid="20"/>
                                        </p:tgtEl>
                                      </p:cBhvr>
                                    </p:animEffect>
                                  </p:childTnLst>
                                </p:cTn>
                              </p:par>
                              <p:par>
                                <p:cTn id="18" presetID="5" presetClass="entr" presetSubtype="10" fill="hold" nodeType="with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checkerboard(across)">
                                      <p:cBhvr>
                                        <p:cTn id="20" dur="500"/>
                                        <p:tgtEl>
                                          <p:spTgt spid="19"/>
                                        </p:tgtEl>
                                      </p:cBhvr>
                                    </p:animEffect>
                                  </p:childTnLst>
                                </p:cTn>
                              </p:par>
                              <p:par>
                                <p:cTn id="21" presetID="5" presetClass="entr" presetSubtype="10"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checkerboard(across)">
                                      <p:cBhvr>
                                        <p:cTn id="23" dur="500"/>
                                        <p:tgtEl>
                                          <p:spTgt spid="22"/>
                                        </p:tgtEl>
                                      </p:cBhvr>
                                    </p:animEffect>
                                  </p:childTnLst>
                                </p:cTn>
                              </p:par>
                              <p:par>
                                <p:cTn id="24" presetID="5" presetClass="entr" presetSubtype="10"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checkerboard(across)">
                                      <p:cBhvr>
                                        <p:cTn id="26" dur="500"/>
                                        <p:tgtEl>
                                          <p:spTgt spid="23"/>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nodeType="click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blinds(horizontal)">
                                      <p:cBhvr>
                                        <p:cTn id="31" dur="500"/>
                                        <p:tgtEl>
                                          <p:spTgt spid="25"/>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blinds(horizontal)">
                                      <p:cBhvr>
                                        <p:cTn id="34"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0" grpId="0"/>
      <p:bldP spid="21" grpId="0"/>
      <p:bldP spid="23" grpId="0"/>
      <p:bldP spid="2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400" b="0" dirty="0">
                <a:solidFill>
                  <a:srgbClr val="C00000"/>
                </a:solidFill>
                <a:cs typeface="B Homa" panose="00000400000000000000" pitchFamily="2" charset="-78"/>
              </a:rPr>
              <a:t>ترکیب انحراف صفر و انحراف حساسیت</a:t>
            </a:r>
            <a:endParaRPr lang="en-US" altLang="fa-IR" sz="2400" b="0" dirty="0">
              <a:solidFill>
                <a:srgbClr val="C00000"/>
              </a:solidFill>
              <a:cs typeface="B Homa" panose="00000400000000000000" pitchFamily="2" charset="-78"/>
            </a:endParaRPr>
          </a:p>
        </p:txBody>
      </p:sp>
      <p:sp>
        <p:nvSpPr>
          <p:cNvPr id="3"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sp>
        <p:nvSpPr>
          <p:cNvPr id="5" name="Text Box 10"/>
          <p:cNvSpPr txBox="1">
            <a:spLocks noChangeArrowheads="1"/>
          </p:cNvSpPr>
          <p:nvPr/>
        </p:nvSpPr>
        <p:spPr bwMode="auto">
          <a:xfrm>
            <a:off x="3257780" y="1117603"/>
            <a:ext cx="3203121" cy="461665"/>
          </a:xfrm>
          <a:prstGeom prst="rect">
            <a:avLst/>
          </a:prstGeom>
          <a:noFill/>
          <a:ln w="9525">
            <a:noFill/>
            <a:miter lim="800000"/>
            <a:headEnd/>
            <a:tailEnd/>
          </a:ln>
          <a:effectLst/>
        </p:spPr>
        <p:txBody>
          <a:bodyPr wrap="none">
            <a:spAutoFit/>
          </a:bodyPr>
          <a:lstStyle/>
          <a:p>
            <a:pPr algn="ctr">
              <a:defRPr/>
            </a:pPr>
            <a:r>
              <a:rPr lang="en-US" sz="2400" kern="0">
                <a:solidFill>
                  <a:srgbClr val="000000"/>
                </a:solidFill>
                <a:latin typeface="Arial" charset="0"/>
              </a:rPr>
              <a:t>Sensitivity + Zero Drift</a:t>
            </a:r>
          </a:p>
        </p:txBody>
      </p:sp>
      <p:sp>
        <p:nvSpPr>
          <p:cNvPr id="6" name="Text Box 11"/>
          <p:cNvSpPr txBox="1">
            <a:spLocks noChangeArrowheads="1"/>
          </p:cNvSpPr>
          <p:nvPr/>
        </p:nvSpPr>
        <p:spPr bwMode="auto">
          <a:xfrm>
            <a:off x="5450975" y="3465514"/>
            <a:ext cx="3025188" cy="369332"/>
          </a:xfrm>
          <a:prstGeom prst="rect">
            <a:avLst/>
          </a:prstGeom>
          <a:noFill/>
          <a:ln w="9525">
            <a:noFill/>
            <a:miter lim="800000"/>
            <a:headEnd/>
            <a:tailEnd/>
          </a:ln>
          <a:effectLst/>
        </p:spPr>
        <p:txBody>
          <a:bodyPr wrap="none">
            <a:spAutoFit/>
          </a:bodyPr>
          <a:lstStyle/>
          <a:p>
            <a:pPr algn="ctr">
              <a:defRPr/>
            </a:pPr>
            <a:r>
              <a:rPr lang="en-US" kern="0" dirty="0">
                <a:solidFill>
                  <a:sysClr val="windowText" lastClr="000000"/>
                </a:solidFill>
                <a:latin typeface="Arial" charset="0"/>
              </a:rPr>
              <a:t>Bias + C</a:t>
            </a:r>
            <a:r>
              <a:rPr lang="en-US" kern="0" dirty="0" err="1">
                <a:solidFill>
                  <a:sysClr val="windowText" lastClr="000000"/>
                </a:solidFill>
                <a:latin typeface="Arial" charset="0"/>
              </a:rPr>
              <a:t>hange</a:t>
            </a:r>
            <a:r>
              <a:rPr lang="en-US" kern="0" dirty="0">
                <a:solidFill>
                  <a:sysClr val="windowText" lastClr="000000"/>
                </a:solidFill>
                <a:latin typeface="Arial" charset="0"/>
              </a:rPr>
              <a:t> of sensitivity</a:t>
            </a:r>
          </a:p>
        </p:txBody>
      </p:sp>
      <p:sp>
        <p:nvSpPr>
          <p:cNvPr id="7" name="Line 14"/>
          <p:cNvSpPr>
            <a:spLocks noChangeShapeType="1"/>
          </p:cNvSpPr>
          <p:nvPr/>
        </p:nvSpPr>
        <p:spPr bwMode="auto">
          <a:xfrm flipV="1">
            <a:off x="1257300" y="2836863"/>
            <a:ext cx="2590800" cy="2286000"/>
          </a:xfrm>
          <a:prstGeom prst="line">
            <a:avLst/>
          </a:prstGeom>
          <a:noFill/>
          <a:ln w="38100">
            <a:solidFill>
              <a:schemeClr val="tx1"/>
            </a:solidFill>
            <a:round/>
            <a:headEnd/>
            <a:tailEnd/>
          </a:ln>
          <a:effectLst/>
        </p:spPr>
        <p:txBody>
          <a:bodyPr/>
          <a:lstStyle/>
          <a:p>
            <a:pPr>
              <a:defRPr/>
            </a:pPr>
            <a:endParaRPr lang="en-US" kern="0">
              <a:solidFill>
                <a:sysClr val="windowText" lastClr="000000"/>
              </a:solidFill>
              <a:latin typeface="Arial" charset="0"/>
            </a:endParaRPr>
          </a:p>
        </p:txBody>
      </p:sp>
      <p:sp>
        <p:nvSpPr>
          <p:cNvPr id="8" name="Text Box 15"/>
          <p:cNvSpPr txBox="1">
            <a:spLocks noChangeArrowheads="1"/>
          </p:cNvSpPr>
          <p:nvPr/>
        </p:nvSpPr>
        <p:spPr bwMode="auto">
          <a:xfrm>
            <a:off x="3145767" y="3630616"/>
            <a:ext cx="1088761" cy="461665"/>
          </a:xfrm>
          <a:prstGeom prst="rect">
            <a:avLst/>
          </a:prstGeom>
          <a:noFill/>
          <a:ln w="9525">
            <a:noFill/>
            <a:miter lim="800000"/>
            <a:headEnd/>
            <a:tailEnd/>
          </a:ln>
          <a:effectLst/>
        </p:spPr>
        <p:txBody>
          <a:bodyPr wrap="none">
            <a:spAutoFit/>
          </a:bodyPr>
          <a:lstStyle/>
          <a:p>
            <a:pPr algn="ctr">
              <a:defRPr/>
            </a:pPr>
            <a:r>
              <a:rPr lang="en-US" sz="1200" kern="0">
                <a:solidFill>
                  <a:sysClr val="windowText" lastClr="000000"/>
                </a:solidFill>
                <a:latin typeface="Arial" charset="0"/>
              </a:rPr>
              <a:t>Nominal</a:t>
            </a:r>
          </a:p>
          <a:p>
            <a:pPr algn="ctr">
              <a:defRPr/>
            </a:pPr>
            <a:r>
              <a:rPr lang="en-US" sz="1200" kern="0">
                <a:solidFill>
                  <a:sysClr val="windowText" lastClr="000000"/>
                </a:solidFill>
                <a:latin typeface="Arial" charset="0"/>
              </a:rPr>
              <a:t>characteristic</a:t>
            </a:r>
          </a:p>
        </p:txBody>
      </p:sp>
      <p:sp>
        <p:nvSpPr>
          <p:cNvPr id="9" name="Text Box 16"/>
          <p:cNvSpPr txBox="1">
            <a:spLocks noChangeArrowheads="1"/>
          </p:cNvSpPr>
          <p:nvPr/>
        </p:nvSpPr>
        <p:spPr bwMode="auto">
          <a:xfrm>
            <a:off x="1562143" y="2379665"/>
            <a:ext cx="779381" cy="276999"/>
          </a:xfrm>
          <a:prstGeom prst="rect">
            <a:avLst/>
          </a:prstGeom>
          <a:noFill/>
          <a:ln w="9525">
            <a:noFill/>
            <a:miter lim="800000"/>
            <a:headEnd/>
            <a:tailEnd/>
          </a:ln>
          <a:effectLst/>
        </p:spPr>
        <p:txBody>
          <a:bodyPr wrap="none">
            <a:spAutoFit/>
          </a:bodyPr>
          <a:lstStyle/>
          <a:p>
            <a:pPr algn="ctr">
              <a:defRPr/>
            </a:pPr>
            <a:r>
              <a:rPr lang="en-US" sz="1200" kern="0">
                <a:solidFill>
                  <a:sysClr val="windowText" lastClr="000000"/>
                </a:solidFill>
                <a:latin typeface="Arial" charset="0"/>
              </a:rPr>
              <a:t>ZD + SD</a:t>
            </a:r>
          </a:p>
        </p:txBody>
      </p:sp>
      <p:sp>
        <p:nvSpPr>
          <p:cNvPr id="10" name="Line 17"/>
          <p:cNvSpPr>
            <a:spLocks noChangeShapeType="1"/>
          </p:cNvSpPr>
          <p:nvPr/>
        </p:nvSpPr>
        <p:spPr bwMode="auto">
          <a:xfrm flipV="1">
            <a:off x="1257300" y="2074863"/>
            <a:ext cx="1524000" cy="2590800"/>
          </a:xfrm>
          <a:prstGeom prst="line">
            <a:avLst/>
          </a:prstGeom>
          <a:noFill/>
          <a:ln w="38100">
            <a:solidFill>
              <a:srgbClr val="FF0000"/>
            </a:solidFill>
            <a:round/>
            <a:headEnd/>
            <a:tailEnd/>
          </a:ln>
          <a:effectLst/>
        </p:spPr>
        <p:txBody>
          <a:bodyPr/>
          <a:lstStyle/>
          <a:p>
            <a:pPr>
              <a:defRPr/>
            </a:pPr>
            <a:endParaRPr lang="en-US" kern="0">
              <a:solidFill>
                <a:sysClr val="windowText" lastClr="000000"/>
              </a:solidFill>
              <a:latin typeface="Arial" charset="0"/>
            </a:endParaRPr>
          </a:p>
        </p:txBody>
      </p:sp>
      <p:sp>
        <p:nvSpPr>
          <p:cNvPr id="11" name="Line 8"/>
          <p:cNvSpPr>
            <a:spLocks noChangeShapeType="1"/>
          </p:cNvSpPr>
          <p:nvPr/>
        </p:nvSpPr>
        <p:spPr bwMode="auto">
          <a:xfrm flipV="1">
            <a:off x="1270000" y="2725738"/>
            <a:ext cx="0" cy="2438400"/>
          </a:xfrm>
          <a:prstGeom prst="line">
            <a:avLst/>
          </a:prstGeom>
          <a:ln w="22225">
            <a:headEnd/>
            <a:tailEnd type="triangle" w="med" len="med"/>
          </a:ln>
        </p:spPr>
        <p:style>
          <a:lnRef idx="1">
            <a:schemeClr val="dk1"/>
          </a:lnRef>
          <a:fillRef idx="0">
            <a:schemeClr val="dk1"/>
          </a:fillRef>
          <a:effectRef idx="0">
            <a:schemeClr val="dk1"/>
          </a:effectRef>
          <a:fontRef idx="minor">
            <a:schemeClr val="tx1"/>
          </a:fontRef>
        </p:style>
        <p:txBody>
          <a:bodyPr/>
          <a:lstStyle/>
          <a:p>
            <a:pPr>
              <a:defRPr/>
            </a:pPr>
            <a:endParaRPr lang="en-US" kern="0">
              <a:solidFill>
                <a:srgbClr val="000000"/>
              </a:solidFill>
            </a:endParaRPr>
          </a:p>
        </p:txBody>
      </p:sp>
      <p:sp>
        <p:nvSpPr>
          <p:cNvPr id="12" name="Line 9"/>
          <p:cNvSpPr>
            <a:spLocks noChangeShapeType="1"/>
          </p:cNvSpPr>
          <p:nvPr/>
        </p:nvSpPr>
        <p:spPr bwMode="auto">
          <a:xfrm>
            <a:off x="1270000" y="5164138"/>
            <a:ext cx="2667000" cy="0"/>
          </a:xfrm>
          <a:prstGeom prst="line">
            <a:avLst/>
          </a:prstGeom>
          <a:ln w="22225">
            <a:headEnd/>
            <a:tailEnd type="triangle" w="med" len="med"/>
          </a:ln>
        </p:spPr>
        <p:style>
          <a:lnRef idx="1">
            <a:schemeClr val="dk1"/>
          </a:lnRef>
          <a:fillRef idx="0">
            <a:schemeClr val="dk1"/>
          </a:fillRef>
          <a:effectRef idx="0">
            <a:schemeClr val="dk1"/>
          </a:effectRef>
          <a:fontRef idx="minor">
            <a:schemeClr val="tx1"/>
          </a:fontRef>
        </p:style>
        <p:txBody>
          <a:bodyPr/>
          <a:lstStyle/>
          <a:p>
            <a:pPr>
              <a:defRPr/>
            </a:pPr>
            <a:endParaRPr lang="en-US" kern="0">
              <a:solidFill>
                <a:srgbClr val="000000"/>
              </a:solidFill>
            </a:endParaRPr>
          </a:p>
        </p:txBody>
      </p:sp>
      <p:sp>
        <p:nvSpPr>
          <p:cNvPr id="13" name="Text Box 8"/>
          <p:cNvSpPr txBox="1">
            <a:spLocks noChangeArrowheads="1"/>
          </p:cNvSpPr>
          <p:nvPr/>
        </p:nvSpPr>
        <p:spPr bwMode="auto">
          <a:xfrm>
            <a:off x="440650" y="2628900"/>
            <a:ext cx="85792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wrap="none">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eaLnBrk="1" hangingPunct="1"/>
            <a:r>
              <a:rPr lang="en-US" altLang="fa-IR" sz="1600">
                <a:solidFill>
                  <a:srgbClr val="000000"/>
                </a:solidFill>
              </a:rPr>
              <a:t>Output</a:t>
            </a:r>
          </a:p>
        </p:txBody>
      </p:sp>
      <p:sp>
        <p:nvSpPr>
          <p:cNvPr id="14" name="Text Box 9"/>
          <p:cNvSpPr txBox="1">
            <a:spLocks noChangeArrowheads="1"/>
          </p:cNvSpPr>
          <p:nvPr/>
        </p:nvSpPr>
        <p:spPr bwMode="auto">
          <a:xfrm>
            <a:off x="3464907" y="5186363"/>
            <a:ext cx="6864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wrap="none">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eaLnBrk="1" hangingPunct="1"/>
            <a:r>
              <a:rPr lang="en-US" altLang="fa-IR" sz="1600">
                <a:solidFill>
                  <a:srgbClr val="000000"/>
                </a:solidFill>
              </a:rPr>
              <a:t>Input</a:t>
            </a:r>
          </a:p>
        </p:txBody>
      </p:sp>
    </p:spTree>
    <p:extLst>
      <p:ext uri="{BB962C8B-B14F-4D97-AF65-F5344CB8AC3E}">
        <p14:creationId xmlns:p14="http://schemas.microsoft.com/office/powerpoint/2010/main" val="3721126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checkerboard(across)">
                                      <p:cBhvr>
                                        <p:cTn id="12" dur="500"/>
                                        <p:tgtEl>
                                          <p:spTgt spid="11"/>
                                        </p:tgtEl>
                                      </p:cBhvr>
                                    </p:animEffect>
                                  </p:childTnLst>
                                </p:cTn>
                              </p:par>
                              <p:par>
                                <p:cTn id="13" presetID="4" presetClass="entr" presetSubtype="16"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box(in)">
                                      <p:cBhvr>
                                        <p:cTn id="15" dur="500"/>
                                        <p:tgtEl>
                                          <p:spTgt spid="14"/>
                                        </p:tgtEl>
                                      </p:cBhvr>
                                    </p:animEffect>
                                  </p:childTnLst>
                                </p:cTn>
                              </p:par>
                              <p:par>
                                <p:cTn id="16" presetID="4" presetClass="entr" presetSubtype="16"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box(in)">
                                      <p:cBhvr>
                                        <p:cTn id="18" dur="500"/>
                                        <p:tgtEl>
                                          <p:spTgt spid="13"/>
                                        </p:tgtEl>
                                      </p:cBhvr>
                                    </p:animEffect>
                                  </p:childTnLst>
                                </p:cTn>
                              </p:par>
                              <p:par>
                                <p:cTn id="19" presetID="5" presetClass="entr" presetSubtype="1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checkerboard(across)">
                                      <p:cBhvr>
                                        <p:cTn id="21" dur="500"/>
                                        <p:tgtEl>
                                          <p:spTgt spid="12"/>
                                        </p:tgtEl>
                                      </p:cBhvr>
                                    </p:animEffect>
                                  </p:childTnLst>
                                </p:cTn>
                              </p:par>
                              <p:par>
                                <p:cTn id="22" presetID="5" presetClass="entr" presetSubtype="10"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checkerboard(across)">
                                      <p:cBhvr>
                                        <p:cTn id="24" dur="500"/>
                                        <p:tgtEl>
                                          <p:spTgt spid="6"/>
                                        </p:tgtEl>
                                      </p:cBhvr>
                                    </p:animEffect>
                                  </p:childTnLst>
                                </p:cTn>
                              </p:par>
                              <p:par>
                                <p:cTn id="25" presetID="5" presetClass="entr" presetSubtype="10"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checkerboard(across)">
                                      <p:cBhvr>
                                        <p:cTn id="27" dur="500"/>
                                        <p:tgtEl>
                                          <p:spTgt spid="7"/>
                                        </p:tgtEl>
                                      </p:cBhvr>
                                    </p:animEffect>
                                  </p:childTnLst>
                                </p:cTn>
                              </p:par>
                              <p:par>
                                <p:cTn id="28" presetID="5" presetClass="entr" presetSubtype="10"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checkerboard(across)">
                                      <p:cBhvr>
                                        <p:cTn id="30" dur="500"/>
                                        <p:tgtEl>
                                          <p:spTgt spid="8"/>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blinds(horizontal)">
                                      <p:cBhvr>
                                        <p:cTn id="35" dur="500"/>
                                        <p:tgtEl>
                                          <p:spTgt spid="10"/>
                                        </p:tgtEl>
                                      </p:cBhvr>
                                    </p:animEffect>
                                  </p:childTnLst>
                                </p:cTn>
                              </p:par>
                              <p:par>
                                <p:cTn id="36" presetID="3" presetClass="entr" presetSubtype="10"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blinds(horizontal)">
                                      <p:cBhvr>
                                        <p:cTn id="3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P spid="9" grpId="0"/>
      <p:bldP spid="13" grpId="0"/>
      <p:bldP spid="1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400" b="0" dirty="0">
                <a:solidFill>
                  <a:srgbClr val="C00000"/>
                </a:solidFill>
                <a:cs typeface="B Homa" panose="00000400000000000000" pitchFamily="2" charset="-78"/>
              </a:rPr>
              <a:t>پسماند (</a:t>
            </a:r>
            <a:r>
              <a:rPr lang="en-US" altLang="fa-IR" sz="2000" b="0" dirty="0">
                <a:solidFill>
                  <a:srgbClr val="C00000"/>
                </a:solidFill>
                <a:cs typeface="B Homa" panose="00000400000000000000" pitchFamily="2" charset="-78"/>
              </a:rPr>
              <a:t>Hysteresis</a:t>
            </a:r>
            <a:r>
              <a:rPr lang="fa-IR" altLang="fa-IR" sz="2400" b="0" dirty="0">
                <a:solidFill>
                  <a:srgbClr val="C00000"/>
                </a:solidFill>
                <a:cs typeface="B Homa" panose="00000400000000000000" pitchFamily="2" charset="-78"/>
              </a:rPr>
              <a:t>)</a:t>
            </a:r>
            <a:endParaRPr lang="en-US" altLang="fa-IR" sz="2400" b="0" dirty="0">
              <a:solidFill>
                <a:srgbClr val="C00000"/>
              </a:solidFill>
              <a:cs typeface="B Homa" panose="00000400000000000000" pitchFamily="2" charset="-78"/>
            </a:endParaRPr>
          </a:p>
        </p:txBody>
      </p:sp>
      <p:sp>
        <p:nvSpPr>
          <p:cNvPr id="3"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sp>
        <p:nvSpPr>
          <p:cNvPr id="5" name="Rectangle 6"/>
          <p:cNvSpPr>
            <a:spLocks noChangeArrowheads="1"/>
          </p:cNvSpPr>
          <p:nvPr/>
        </p:nvSpPr>
        <p:spPr bwMode="auto">
          <a:xfrm>
            <a:off x="163516" y="629151"/>
            <a:ext cx="8897937" cy="102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dirty="0">
                <a:solidFill>
                  <a:srgbClr val="000000"/>
                </a:solidFill>
                <a:cs typeface="B Homa" panose="00000400000000000000" pitchFamily="2" charset="-78"/>
              </a:rPr>
              <a:t> هنگامی که یک ابزار اندازه گیری در دو موقعیت افزایش ورودی و کاهش ورودی، رفتار متفاوتی داشته باشد، گوییم که این ابزار اشکال پسماند دارد.</a:t>
            </a:r>
            <a:endParaRPr lang="fa-IR" altLang="fa-IR" sz="2000" b="0" dirty="0">
              <a:solidFill>
                <a:srgbClr val="000000"/>
              </a:solidFill>
              <a:cs typeface="B Homa" panose="00000400000000000000" pitchFamily="2" charset="-78"/>
              <a:sym typeface="Symbol" panose="05050102010706020507" pitchFamily="18" charset="2"/>
            </a:endParaRPr>
          </a:p>
        </p:txBody>
      </p:sp>
      <p:sp>
        <p:nvSpPr>
          <p:cNvPr id="6" name="Rectangle 6"/>
          <p:cNvSpPr>
            <a:spLocks noChangeArrowheads="1"/>
          </p:cNvSpPr>
          <p:nvPr/>
        </p:nvSpPr>
        <p:spPr bwMode="auto">
          <a:xfrm>
            <a:off x="1447801" y="2603500"/>
            <a:ext cx="4136380" cy="3505200"/>
          </a:xfrm>
          <a:prstGeom prst="rect">
            <a:avLst/>
          </a:prstGeom>
          <a:solidFill>
            <a:srgbClr val="FFFFFF"/>
          </a:solidFill>
          <a:ln w="9525">
            <a:solidFill>
              <a:srgbClr val="FFFFFF"/>
            </a:solidFill>
            <a:miter lim="800000"/>
            <a:headEnd/>
            <a:tailEnd/>
          </a:ln>
          <a:effectLst/>
        </p:spPr>
        <p:txBody>
          <a:bodyPr wrap="none" anchor="ctr"/>
          <a:lstStyle/>
          <a:p>
            <a:pPr algn="ctr">
              <a:defRPr/>
            </a:pPr>
            <a:endParaRPr lang="en-US" sz="1200" kern="0">
              <a:solidFill>
                <a:sysClr val="windowText" lastClr="000000"/>
              </a:solidFill>
              <a:latin typeface="Arial" charset="0"/>
            </a:endParaRPr>
          </a:p>
        </p:txBody>
      </p:sp>
      <p:sp>
        <p:nvSpPr>
          <p:cNvPr id="7" name="Line 7"/>
          <p:cNvSpPr>
            <a:spLocks noChangeShapeType="1"/>
          </p:cNvSpPr>
          <p:nvPr/>
        </p:nvSpPr>
        <p:spPr bwMode="auto">
          <a:xfrm flipV="1">
            <a:off x="3029892" y="2792912"/>
            <a:ext cx="0" cy="2971800"/>
          </a:xfrm>
          <a:prstGeom prst="line">
            <a:avLst/>
          </a:prstGeom>
          <a:noFill/>
          <a:ln w="9525">
            <a:solidFill>
              <a:srgbClr val="000000"/>
            </a:solidFill>
            <a:round/>
            <a:headEnd/>
            <a:tailEnd type="triangle" w="med" len="med"/>
          </a:ln>
          <a:effectLst/>
        </p:spPr>
        <p:txBody>
          <a:bodyPr/>
          <a:lstStyle/>
          <a:p>
            <a:pPr algn="ctr">
              <a:defRPr/>
            </a:pPr>
            <a:endParaRPr lang="en-US" sz="1200" kern="0">
              <a:solidFill>
                <a:sysClr val="windowText" lastClr="000000"/>
              </a:solidFill>
              <a:latin typeface="Arial" charset="0"/>
            </a:endParaRPr>
          </a:p>
        </p:txBody>
      </p:sp>
      <p:sp>
        <p:nvSpPr>
          <p:cNvPr id="8" name="Line 8"/>
          <p:cNvSpPr>
            <a:spLocks noChangeShapeType="1"/>
          </p:cNvSpPr>
          <p:nvPr/>
        </p:nvSpPr>
        <p:spPr bwMode="auto">
          <a:xfrm>
            <a:off x="820092" y="4316912"/>
            <a:ext cx="4572000" cy="0"/>
          </a:xfrm>
          <a:prstGeom prst="line">
            <a:avLst/>
          </a:prstGeom>
          <a:noFill/>
          <a:ln w="9525">
            <a:solidFill>
              <a:srgbClr val="000000"/>
            </a:solidFill>
            <a:round/>
            <a:headEnd/>
            <a:tailEnd type="triangle" w="med" len="med"/>
          </a:ln>
          <a:effectLst/>
        </p:spPr>
        <p:txBody>
          <a:bodyPr/>
          <a:lstStyle/>
          <a:p>
            <a:pPr algn="ctr">
              <a:defRPr/>
            </a:pPr>
            <a:endParaRPr lang="en-US" sz="1200" kern="0">
              <a:solidFill>
                <a:sysClr val="windowText" lastClr="000000"/>
              </a:solidFill>
              <a:latin typeface="Arial" charset="0"/>
            </a:endParaRPr>
          </a:p>
        </p:txBody>
      </p:sp>
      <p:sp>
        <p:nvSpPr>
          <p:cNvPr id="9" name="Freeform 9"/>
          <p:cNvSpPr>
            <a:spLocks/>
          </p:cNvSpPr>
          <p:nvPr/>
        </p:nvSpPr>
        <p:spPr bwMode="auto">
          <a:xfrm>
            <a:off x="3407718" y="2916740"/>
            <a:ext cx="1538288" cy="1408113"/>
          </a:xfrm>
          <a:custGeom>
            <a:avLst/>
            <a:gdLst/>
            <a:ahLst/>
            <a:cxnLst>
              <a:cxn ang="0">
                <a:pos x="0" y="887"/>
              </a:cxn>
              <a:cxn ang="0">
                <a:pos x="311" y="402"/>
              </a:cxn>
              <a:cxn ang="0">
                <a:pos x="685" y="109"/>
              </a:cxn>
              <a:cxn ang="0">
                <a:pos x="969" y="0"/>
              </a:cxn>
            </a:cxnLst>
            <a:rect l="0" t="0" r="r" b="b"/>
            <a:pathLst>
              <a:path w="969" h="887">
                <a:moveTo>
                  <a:pt x="0" y="887"/>
                </a:moveTo>
                <a:cubicBezTo>
                  <a:pt x="52" y="806"/>
                  <a:pt x="197" y="532"/>
                  <a:pt x="311" y="402"/>
                </a:cubicBezTo>
                <a:cubicBezTo>
                  <a:pt x="425" y="272"/>
                  <a:pt x="575" y="176"/>
                  <a:pt x="685" y="109"/>
                </a:cubicBezTo>
                <a:cubicBezTo>
                  <a:pt x="795" y="42"/>
                  <a:pt x="910" y="23"/>
                  <a:pt x="969" y="0"/>
                </a:cubicBezTo>
              </a:path>
            </a:pathLst>
          </a:custGeom>
          <a:noFill/>
          <a:ln w="38100">
            <a:solidFill>
              <a:srgbClr val="000000"/>
            </a:solidFill>
            <a:round/>
            <a:headEnd/>
            <a:tailEnd/>
          </a:ln>
          <a:effectLst/>
        </p:spPr>
        <p:txBody>
          <a:bodyPr/>
          <a:lstStyle/>
          <a:p>
            <a:pPr algn="ctr">
              <a:defRPr/>
            </a:pPr>
            <a:endParaRPr lang="en-US" sz="1200" kern="0">
              <a:solidFill>
                <a:sysClr val="windowText" lastClr="000000"/>
              </a:solidFill>
              <a:latin typeface="Arial" charset="0"/>
            </a:endParaRPr>
          </a:p>
        </p:txBody>
      </p:sp>
      <p:sp>
        <p:nvSpPr>
          <p:cNvPr id="10" name="Freeform 10"/>
          <p:cNvSpPr>
            <a:spLocks/>
          </p:cNvSpPr>
          <p:nvPr/>
        </p:nvSpPr>
        <p:spPr bwMode="auto">
          <a:xfrm>
            <a:off x="3029895" y="2931028"/>
            <a:ext cx="1857375" cy="885825"/>
          </a:xfrm>
          <a:custGeom>
            <a:avLst/>
            <a:gdLst/>
            <a:ahLst/>
            <a:cxnLst>
              <a:cxn ang="0">
                <a:pos x="0" y="558"/>
              </a:cxn>
              <a:cxn ang="0">
                <a:pos x="485" y="238"/>
              </a:cxn>
              <a:cxn ang="0">
                <a:pos x="1170" y="0"/>
              </a:cxn>
            </a:cxnLst>
            <a:rect l="0" t="0" r="r" b="b"/>
            <a:pathLst>
              <a:path w="1170" h="558">
                <a:moveTo>
                  <a:pt x="0" y="558"/>
                </a:moveTo>
                <a:cubicBezTo>
                  <a:pt x="81" y="506"/>
                  <a:pt x="290" y="331"/>
                  <a:pt x="485" y="238"/>
                </a:cubicBezTo>
                <a:cubicBezTo>
                  <a:pt x="680" y="145"/>
                  <a:pt x="1027" y="50"/>
                  <a:pt x="1170" y="0"/>
                </a:cubicBezTo>
              </a:path>
            </a:pathLst>
          </a:custGeom>
          <a:noFill/>
          <a:ln w="38100">
            <a:solidFill>
              <a:srgbClr val="000000"/>
            </a:solidFill>
            <a:round/>
            <a:headEnd/>
            <a:tailEnd/>
          </a:ln>
          <a:effectLst/>
        </p:spPr>
        <p:txBody>
          <a:bodyPr/>
          <a:lstStyle/>
          <a:p>
            <a:pPr algn="ctr">
              <a:defRPr/>
            </a:pPr>
            <a:endParaRPr lang="en-US" sz="1200" kern="0">
              <a:solidFill>
                <a:sysClr val="windowText" lastClr="000000"/>
              </a:solidFill>
              <a:latin typeface="Arial" charset="0"/>
            </a:endParaRPr>
          </a:p>
        </p:txBody>
      </p:sp>
      <p:sp>
        <p:nvSpPr>
          <p:cNvPr id="11" name="Freeform 11"/>
          <p:cNvSpPr>
            <a:spLocks/>
          </p:cNvSpPr>
          <p:nvPr/>
        </p:nvSpPr>
        <p:spPr bwMode="auto">
          <a:xfrm>
            <a:off x="2648892" y="3823201"/>
            <a:ext cx="381000" cy="493712"/>
          </a:xfrm>
          <a:custGeom>
            <a:avLst/>
            <a:gdLst/>
            <a:ahLst/>
            <a:cxnLst>
              <a:cxn ang="0">
                <a:pos x="231" y="0"/>
              </a:cxn>
              <a:cxn ang="0">
                <a:pos x="94" y="155"/>
              </a:cxn>
              <a:cxn ang="0">
                <a:pos x="0" y="315"/>
              </a:cxn>
            </a:cxnLst>
            <a:rect l="0" t="0" r="r" b="b"/>
            <a:pathLst>
              <a:path w="231" h="315">
                <a:moveTo>
                  <a:pt x="231" y="0"/>
                </a:moveTo>
                <a:cubicBezTo>
                  <a:pt x="208" y="26"/>
                  <a:pt x="132" y="103"/>
                  <a:pt x="94" y="155"/>
                </a:cubicBezTo>
                <a:cubicBezTo>
                  <a:pt x="56" y="207"/>
                  <a:pt x="20" y="282"/>
                  <a:pt x="0" y="315"/>
                </a:cubicBezTo>
              </a:path>
            </a:pathLst>
          </a:custGeom>
          <a:noFill/>
          <a:ln w="38100">
            <a:solidFill>
              <a:srgbClr val="000000"/>
            </a:solidFill>
            <a:round/>
            <a:headEnd/>
            <a:tailEnd/>
          </a:ln>
          <a:effectLst/>
        </p:spPr>
        <p:txBody>
          <a:bodyPr/>
          <a:lstStyle/>
          <a:p>
            <a:pPr algn="ctr">
              <a:defRPr/>
            </a:pPr>
            <a:endParaRPr lang="en-US" sz="1200" kern="0">
              <a:solidFill>
                <a:sysClr val="windowText" lastClr="000000"/>
              </a:solidFill>
              <a:latin typeface="Arial" charset="0"/>
            </a:endParaRPr>
          </a:p>
        </p:txBody>
      </p:sp>
      <p:sp>
        <p:nvSpPr>
          <p:cNvPr id="12" name="Freeform 12"/>
          <p:cNvSpPr>
            <a:spLocks/>
          </p:cNvSpPr>
          <p:nvPr/>
        </p:nvSpPr>
        <p:spPr bwMode="auto">
          <a:xfrm>
            <a:off x="1012180" y="4308978"/>
            <a:ext cx="1625600" cy="1374775"/>
          </a:xfrm>
          <a:custGeom>
            <a:avLst/>
            <a:gdLst/>
            <a:ahLst/>
            <a:cxnLst>
              <a:cxn ang="0">
                <a:pos x="1024" y="0"/>
              </a:cxn>
              <a:cxn ang="0">
                <a:pos x="679" y="500"/>
              </a:cxn>
              <a:cxn ang="0">
                <a:pos x="290" y="772"/>
              </a:cxn>
              <a:cxn ang="0">
                <a:pos x="0" y="866"/>
              </a:cxn>
            </a:cxnLst>
            <a:rect l="0" t="0" r="r" b="b"/>
            <a:pathLst>
              <a:path w="1024" h="866">
                <a:moveTo>
                  <a:pt x="1024" y="0"/>
                </a:moveTo>
                <a:cubicBezTo>
                  <a:pt x="968" y="83"/>
                  <a:pt x="801" y="371"/>
                  <a:pt x="679" y="500"/>
                </a:cubicBezTo>
                <a:cubicBezTo>
                  <a:pt x="557" y="629"/>
                  <a:pt x="403" y="711"/>
                  <a:pt x="290" y="772"/>
                </a:cubicBezTo>
                <a:cubicBezTo>
                  <a:pt x="176" y="833"/>
                  <a:pt x="60" y="846"/>
                  <a:pt x="0" y="866"/>
                </a:cubicBezTo>
              </a:path>
            </a:pathLst>
          </a:custGeom>
          <a:noFill/>
          <a:ln w="38100">
            <a:solidFill>
              <a:srgbClr val="000000"/>
            </a:solidFill>
            <a:round/>
            <a:headEnd/>
            <a:tailEnd/>
          </a:ln>
          <a:effectLst/>
        </p:spPr>
        <p:txBody>
          <a:bodyPr/>
          <a:lstStyle/>
          <a:p>
            <a:pPr algn="ctr">
              <a:defRPr/>
            </a:pPr>
            <a:endParaRPr lang="en-US" sz="1200" kern="0">
              <a:solidFill>
                <a:sysClr val="windowText" lastClr="000000"/>
              </a:solidFill>
              <a:latin typeface="Arial" charset="0"/>
            </a:endParaRPr>
          </a:p>
        </p:txBody>
      </p:sp>
      <p:sp>
        <p:nvSpPr>
          <p:cNvPr id="13" name="Freeform 13"/>
          <p:cNvSpPr>
            <a:spLocks/>
          </p:cNvSpPr>
          <p:nvPr/>
        </p:nvSpPr>
        <p:spPr bwMode="auto">
          <a:xfrm>
            <a:off x="1026467" y="4861428"/>
            <a:ext cx="1989138" cy="827087"/>
          </a:xfrm>
          <a:custGeom>
            <a:avLst/>
            <a:gdLst/>
            <a:ahLst/>
            <a:cxnLst>
              <a:cxn ang="0">
                <a:pos x="1253" y="0"/>
              </a:cxn>
              <a:cxn ang="0">
                <a:pos x="704" y="329"/>
              </a:cxn>
              <a:cxn ang="0">
                <a:pos x="0" y="521"/>
              </a:cxn>
            </a:cxnLst>
            <a:rect l="0" t="0" r="r" b="b"/>
            <a:pathLst>
              <a:path w="1253" h="521">
                <a:moveTo>
                  <a:pt x="1253" y="0"/>
                </a:moveTo>
                <a:cubicBezTo>
                  <a:pt x="1161" y="55"/>
                  <a:pt x="913" y="242"/>
                  <a:pt x="704" y="329"/>
                </a:cubicBezTo>
                <a:cubicBezTo>
                  <a:pt x="495" y="416"/>
                  <a:pt x="147" y="481"/>
                  <a:pt x="0" y="521"/>
                </a:cubicBezTo>
              </a:path>
            </a:pathLst>
          </a:custGeom>
          <a:noFill/>
          <a:ln w="38100">
            <a:solidFill>
              <a:srgbClr val="000000"/>
            </a:solidFill>
            <a:round/>
            <a:headEnd/>
            <a:tailEnd/>
          </a:ln>
          <a:effectLst/>
        </p:spPr>
        <p:txBody>
          <a:bodyPr/>
          <a:lstStyle/>
          <a:p>
            <a:pPr algn="ctr">
              <a:defRPr/>
            </a:pPr>
            <a:endParaRPr lang="en-US" sz="1200" kern="0">
              <a:solidFill>
                <a:sysClr val="windowText" lastClr="000000"/>
              </a:solidFill>
              <a:latin typeface="Arial" charset="0"/>
            </a:endParaRPr>
          </a:p>
        </p:txBody>
      </p:sp>
      <p:sp>
        <p:nvSpPr>
          <p:cNvPr id="14" name="Freeform 14"/>
          <p:cNvSpPr>
            <a:spLocks/>
          </p:cNvSpPr>
          <p:nvPr/>
        </p:nvSpPr>
        <p:spPr bwMode="auto">
          <a:xfrm>
            <a:off x="3015605" y="4294687"/>
            <a:ext cx="392112" cy="552450"/>
          </a:xfrm>
          <a:custGeom>
            <a:avLst/>
            <a:gdLst/>
            <a:ahLst/>
            <a:cxnLst>
              <a:cxn ang="0">
                <a:pos x="0" y="348"/>
              </a:cxn>
              <a:cxn ang="0">
                <a:pos x="164" y="174"/>
              </a:cxn>
              <a:cxn ang="0">
                <a:pos x="247" y="0"/>
              </a:cxn>
            </a:cxnLst>
            <a:rect l="0" t="0" r="r" b="b"/>
            <a:pathLst>
              <a:path w="247" h="348">
                <a:moveTo>
                  <a:pt x="0" y="348"/>
                </a:moveTo>
                <a:cubicBezTo>
                  <a:pt x="26" y="319"/>
                  <a:pt x="123" y="232"/>
                  <a:pt x="164" y="174"/>
                </a:cubicBezTo>
                <a:cubicBezTo>
                  <a:pt x="205" y="116"/>
                  <a:pt x="230" y="36"/>
                  <a:pt x="247" y="0"/>
                </a:cubicBezTo>
              </a:path>
            </a:pathLst>
          </a:custGeom>
          <a:noFill/>
          <a:ln w="38100">
            <a:solidFill>
              <a:srgbClr val="000000"/>
            </a:solidFill>
            <a:round/>
            <a:headEnd/>
            <a:tailEnd/>
          </a:ln>
          <a:effectLst/>
        </p:spPr>
        <p:txBody>
          <a:bodyPr/>
          <a:lstStyle/>
          <a:p>
            <a:pPr algn="ctr">
              <a:defRPr/>
            </a:pPr>
            <a:endParaRPr lang="en-US" sz="1200" kern="0">
              <a:solidFill>
                <a:sysClr val="windowText" lastClr="000000"/>
              </a:solidFill>
              <a:latin typeface="Arial" charset="0"/>
            </a:endParaRPr>
          </a:p>
        </p:txBody>
      </p:sp>
      <p:sp>
        <p:nvSpPr>
          <p:cNvPr id="15" name="Text Box 15"/>
          <p:cNvSpPr txBox="1">
            <a:spLocks noChangeArrowheads="1"/>
          </p:cNvSpPr>
          <p:nvPr/>
        </p:nvSpPr>
        <p:spPr bwMode="auto">
          <a:xfrm>
            <a:off x="3868433" y="3631115"/>
            <a:ext cx="881973" cy="461665"/>
          </a:xfrm>
          <a:prstGeom prst="rect">
            <a:avLst/>
          </a:prstGeom>
          <a:noFill/>
          <a:ln w="9525">
            <a:noFill/>
            <a:miter lim="800000"/>
            <a:headEnd/>
            <a:tailEnd/>
          </a:ln>
          <a:effectLst/>
        </p:spPr>
        <p:txBody>
          <a:bodyPr wrap="none">
            <a:spAutoFit/>
          </a:bodyPr>
          <a:lstStyle/>
          <a:p>
            <a:pPr algn="ctr">
              <a:defRPr/>
            </a:pPr>
            <a:r>
              <a:rPr lang="en-US" sz="1200" kern="0">
                <a:solidFill>
                  <a:srgbClr val="003B76"/>
                </a:solidFill>
                <a:latin typeface="Arial" charset="0"/>
              </a:rPr>
              <a:t>variable</a:t>
            </a:r>
          </a:p>
          <a:p>
            <a:pPr algn="ctr">
              <a:defRPr/>
            </a:pPr>
            <a:r>
              <a:rPr lang="en-US" sz="1200" kern="0">
                <a:solidFill>
                  <a:srgbClr val="003B76"/>
                </a:solidFill>
                <a:latin typeface="Arial" charset="0"/>
              </a:rPr>
              <a:t>increasing</a:t>
            </a:r>
          </a:p>
        </p:txBody>
      </p:sp>
      <p:sp>
        <p:nvSpPr>
          <p:cNvPr id="16" name="Text Box 16"/>
          <p:cNvSpPr txBox="1">
            <a:spLocks noChangeArrowheads="1"/>
          </p:cNvSpPr>
          <p:nvPr/>
        </p:nvSpPr>
        <p:spPr bwMode="auto">
          <a:xfrm>
            <a:off x="3106185" y="2869115"/>
            <a:ext cx="933269" cy="461665"/>
          </a:xfrm>
          <a:prstGeom prst="rect">
            <a:avLst/>
          </a:prstGeom>
          <a:noFill/>
          <a:ln w="9525">
            <a:noFill/>
            <a:miter lim="800000"/>
            <a:headEnd/>
            <a:tailEnd/>
          </a:ln>
          <a:effectLst/>
        </p:spPr>
        <p:txBody>
          <a:bodyPr wrap="none">
            <a:spAutoFit/>
          </a:bodyPr>
          <a:lstStyle/>
          <a:p>
            <a:pPr algn="ctr">
              <a:defRPr/>
            </a:pPr>
            <a:r>
              <a:rPr lang="en-US" sz="1200" kern="0" dirty="0">
                <a:solidFill>
                  <a:srgbClr val="003B76"/>
                </a:solidFill>
                <a:latin typeface="Arial" charset="0"/>
              </a:rPr>
              <a:t>Variable</a:t>
            </a:r>
            <a:endParaRPr lang="fa-IR" sz="1200" kern="0" dirty="0">
              <a:solidFill>
                <a:srgbClr val="003B76"/>
              </a:solidFill>
              <a:latin typeface="Arial" charset="0"/>
            </a:endParaRPr>
          </a:p>
          <a:p>
            <a:pPr algn="ctr">
              <a:defRPr/>
            </a:pPr>
            <a:r>
              <a:rPr lang="en-US" sz="1200" kern="0" dirty="0">
                <a:solidFill>
                  <a:srgbClr val="003B76"/>
                </a:solidFill>
                <a:latin typeface="Arial" charset="0"/>
              </a:rPr>
              <a:t>decreasing</a:t>
            </a:r>
          </a:p>
        </p:txBody>
      </p:sp>
      <p:sp>
        <p:nvSpPr>
          <p:cNvPr id="17" name="Line 17"/>
          <p:cNvSpPr>
            <a:spLocks noChangeShapeType="1"/>
          </p:cNvSpPr>
          <p:nvPr/>
        </p:nvSpPr>
        <p:spPr bwMode="auto">
          <a:xfrm>
            <a:off x="3410892" y="4316912"/>
            <a:ext cx="0" cy="1066800"/>
          </a:xfrm>
          <a:prstGeom prst="line">
            <a:avLst/>
          </a:prstGeom>
          <a:noFill/>
          <a:ln w="9525" cap="rnd">
            <a:solidFill>
              <a:srgbClr val="000000"/>
            </a:solidFill>
            <a:prstDash val="sysDot"/>
            <a:round/>
            <a:headEnd/>
            <a:tailEnd/>
          </a:ln>
          <a:effectLst/>
        </p:spPr>
        <p:txBody>
          <a:bodyPr/>
          <a:lstStyle/>
          <a:p>
            <a:pPr algn="ctr">
              <a:defRPr/>
            </a:pPr>
            <a:endParaRPr lang="en-US" sz="1200" kern="0">
              <a:solidFill>
                <a:sysClr val="windowText" lastClr="000000"/>
              </a:solidFill>
              <a:latin typeface="Arial" charset="0"/>
            </a:endParaRPr>
          </a:p>
        </p:txBody>
      </p:sp>
      <p:sp>
        <p:nvSpPr>
          <p:cNvPr id="18" name="Line 18"/>
          <p:cNvSpPr>
            <a:spLocks noChangeShapeType="1"/>
          </p:cNvSpPr>
          <p:nvPr/>
        </p:nvSpPr>
        <p:spPr bwMode="auto">
          <a:xfrm>
            <a:off x="2648892" y="4316912"/>
            <a:ext cx="0" cy="1066800"/>
          </a:xfrm>
          <a:prstGeom prst="line">
            <a:avLst/>
          </a:prstGeom>
          <a:noFill/>
          <a:ln w="9525" cap="rnd">
            <a:solidFill>
              <a:srgbClr val="000000"/>
            </a:solidFill>
            <a:prstDash val="sysDot"/>
            <a:round/>
            <a:headEnd/>
            <a:tailEnd/>
          </a:ln>
          <a:effectLst/>
        </p:spPr>
        <p:txBody>
          <a:bodyPr/>
          <a:lstStyle/>
          <a:p>
            <a:pPr algn="ctr">
              <a:defRPr/>
            </a:pPr>
            <a:endParaRPr lang="en-US" sz="1200" kern="0">
              <a:solidFill>
                <a:sysClr val="windowText" lastClr="000000"/>
              </a:solidFill>
              <a:latin typeface="Arial" charset="0"/>
            </a:endParaRPr>
          </a:p>
        </p:txBody>
      </p:sp>
      <p:sp>
        <p:nvSpPr>
          <p:cNvPr id="19" name="Line 19"/>
          <p:cNvSpPr>
            <a:spLocks noChangeShapeType="1"/>
          </p:cNvSpPr>
          <p:nvPr/>
        </p:nvSpPr>
        <p:spPr bwMode="auto">
          <a:xfrm>
            <a:off x="2648892" y="5307512"/>
            <a:ext cx="762000" cy="0"/>
          </a:xfrm>
          <a:prstGeom prst="line">
            <a:avLst/>
          </a:prstGeom>
          <a:noFill/>
          <a:ln w="9525">
            <a:solidFill>
              <a:srgbClr val="000000"/>
            </a:solidFill>
            <a:round/>
            <a:headEnd/>
            <a:tailEnd type="triangle" w="med" len="med"/>
          </a:ln>
          <a:effectLst/>
        </p:spPr>
        <p:txBody>
          <a:bodyPr/>
          <a:lstStyle/>
          <a:p>
            <a:pPr algn="ctr">
              <a:defRPr/>
            </a:pPr>
            <a:endParaRPr lang="en-US" sz="1200" kern="0">
              <a:solidFill>
                <a:sysClr val="windowText" lastClr="000000"/>
              </a:solidFill>
              <a:latin typeface="Arial" charset="0"/>
            </a:endParaRPr>
          </a:p>
        </p:txBody>
      </p:sp>
      <p:sp>
        <p:nvSpPr>
          <p:cNvPr id="20" name="Line 20"/>
          <p:cNvSpPr>
            <a:spLocks noChangeShapeType="1"/>
          </p:cNvSpPr>
          <p:nvPr/>
        </p:nvSpPr>
        <p:spPr bwMode="auto">
          <a:xfrm flipH="1">
            <a:off x="2648892" y="5307512"/>
            <a:ext cx="762000" cy="0"/>
          </a:xfrm>
          <a:prstGeom prst="line">
            <a:avLst/>
          </a:prstGeom>
          <a:noFill/>
          <a:ln w="9525">
            <a:solidFill>
              <a:srgbClr val="000000"/>
            </a:solidFill>
            <a:round/>
            <a:headEnd/>
            <a:tailEnd type="triangle" w="med" len="med"/>
          </a:ln>
          <a:effectLst/>
        </p:spPr>
        <p:txBody>
          <a:bodyPr/>
          <a:lstStyle/>
          <a:p>
            <a:pPr algn="ctr">
              <a:defRPr/>
            </a:pPr>
            <a:endParaRPr lang="en-US" sz="1200" kern="0">
              <a:solidFill>
                <a:sysClr val="windowText" lastClr="000000"/>
              </a:solidFill>
              <a:latin typeface="Arial" charset="0"/>
            </a:endParaRPr>
          </a:p>
        </p:txBody>
      </p:sp>
      <p:sp>
        <p:nvSpPr>
          <p:cNvPr id="21" name="Text Box 21"/>
          <p:cNvSpPr txBox="1">
            <a:spLocks noChangeArrowheads="1"/>
          </p:cNvSpPr>
          <p:nvPr/>
        </p:nvSpPr>
        <p:spPr bwMode="auto">
          <a:xfrm>
            <a:off x="2483794" y="5320215"/>
            <a:ext cx="1160463" cy="276999"/>
          </a:xfrm>
          <a:prstGeom prst="rect">
            <a:avLst/>
          </a:prstGeom>
          <a:noFill/>
          <a:ln w="9525">
            <a:noFill/>
            <a:miter lim="800000"/>
            <a:headEnd/>
            <a:tailEnd/>
          </a:ln>
          <a:effectLst/>
        </p:spPr>
        <p:txBody>
          <a:bodyPr>
            <a:spAutoFit/>
          </a:bodyPr>
          <a:lstStyle/>
          <a:p>
            <a:pPr algn="ctr">
              <a:defRPr/>
            </a:pPr>
            <a:r>
              <a:rPr lang="en-US" sz="1200" kern="0" dirty="0">
                <a:solidFill>
                  <a:srgbClr val="003B76"/>
                </a:solidFill>
                <a:latin typeface="Arial" charset="0"/>
              </a:rPr>
              <a:t>Dead</a:t>
            </a:r>
            <a:r>
              <a:rPr lang="fa-IR" sz="1200" kern="0" dirty="0">
                <a:solidFill>
                  <a:srgbClr val="003B76"/>
                </a:solidFill>
                <a:latin typeface="Arial" charset="0"/>
              </a:rPr>
              <a:t> </a:t>
            </a:r>
            <a:r>
              <a:rPr lang="en-US" sz="1200" kern="0" dirty="0">
                <a:solidFill>
                  <a:srgbClr val="003B76"/>
                </a:solidFill>
                <a:latin typeface="Arial" charset="0"/>
              </a:rPr>
              <a:t>Space</a:t>
            </a:r>
          </a:p>
        </p:txBody>
      </p:sp>
      <p:sp>
        <p:nvSpPr>
          <p:cNvPr id="22" name="Line 22"/>
          <p:cNvSpPr>
            <a:spLocks noChangeShapeType="1"/>
          </p:cNvSpPr>
          <p:nvPr/>
        </p:nvSpPr>
        <p:spPr bwMode="auto">
          <a:xfrm>
            <a:off x="3029892" y="4926512"/>
            <a:ext cx="381000" cy="0"/>
          </a:xfrm>
          <a:prstGeom prst="line">
            <a:avLst/>
          </a:prstGeom>
          <a:noFill/>
          <a:ln w="9525">
            <a:solidFill>
              <a:srgbClr val="000000"/>
            </a:solidFill>
            <a:round/>
            <a:headEnd/>
            <a:tailEnd type="triangle" w="med" len="med"/>
          </a:ln>
          <a:effectLst/>
        </p:spPr>
        <p:txBody>
          <a:bodyPr/>
          <a:lstStyle/>
          <a:p>
            <a:pPr algn="ctr">
              <a:defRPr/>
            </a:pPr>
            <a:endParaRPr lang="en-US" sz="1200" kern="0">
              <a:solidFill>
                <a:sysClr val="windowText" lastClr="000000"/>
              </a:solidFill>
              <a:latin typeface="Arial" charset="0"/>
            </a:endParaRPr>
          </a:p>
        </p:txBody>
      </p:sp>
      <p:sp>
        <p:nvSpPr>
          <p:cNvPr id="23" name="Line 23"/>
          <p:cNvSpPr>
            <a:spLocks noChangeShapeType="1"/>
          </p:cNvSpPr>
          <p:nvPr/>
        </p:nvSpPr>
        <p:spPr bwMode="auto">
          <a:xfrm flipH="1">
            <a:off x="3029892" y="4926512"/>
            <a:ext cx="381000" cy="0"/>
          </a:xfrm>
          <a:prstGeom prst="line">
            <a:avLst/>
          </a:prstGeom>
          <a:noFill/>
          <a:ln w="9525">
            <a:solidFill>
              <a:srgbClr val="000000"/>
            </a:solidFill>
            <a:round/>
            <a:headEnd/>
            <a:tailEnd type="triangle" w="med" len="med"/>
          </a:ln>
          <a:effectLst/>
        </p:spPr>
        <p:txBody>
          <a:bodyPr/>
          <a:lstStyle/>
          <a:p>
            <a:pPr algn="ctr">
              <a:defRPr/>
            </a:pPr>
            <a:endParaRPr lang="en-US" sz="1200" kern="0">
              <a:solidFill>
                <a:sysClr val="windowText" lastClr="000000"/>
              </a:solidFill>
              <a:latin typeface="Arial" charset="0"/>
            </a:endParaRPr>
          </a:p>
        </p:txBody>
      </p:sp>
      <p:sp>
        <p:nvSpPr>
          <p:cNvPr id="24" name="Text Box 24"/>
          <p:cNvSpPr txBox="1">
            <a:spLocks noChangeArrowheads="1"/>
          </p:cNvSpPr>
          <p:nvPr/>
        </p:nvSpPr>
        <p:spPr bwMode="auto">
          <a:xfrm>
            <a:off x="3410868" y="4718553"/>
            <a:ext cx="1285929" cy="461665"/>
          </a:xfrm>
          <a:prstGeom prst="rect">
            <a:avLst/>
          </a:prstGeom>
          <a:noFill/>
          <a:ln w="9525">
            <a:noFill/>
            <a:miter lim="800000"/>
            <a:headEnd/>
            <a:tailEnd/>
          </a:ln>
          <a:effectLst/>
        </p:spPr>
        <p:txBody>
          <a:bodyPr wrap="none">
            <a:spAutoFit/>
          </a:bodyPr>
          <a:lstStyle/>
          <a:p>
            <a:pPr algn="ctr">
              <a:defRPr/>
            </a:pPr>
            <a:r>
              <a:rPr lang="en-US" sz="1200" kern="0">
                <a:solidFill>
                  <a:srgbClr val="FF0000"/>
                </a:solidFill>
                <a:latin typeface="Arial" charset="0"/>
              </a:rPr>
              <a:t>Maximum</a:t>
            </a:r>
          </a:p>
          <a:p>
            <a:pPr algn="ctr">
              <a:defRPr/>
            </a:pPr>
            <a:r>
              <a:rPr lang="en-US" sz="1200" kern="0">
                <a:solidFill>
                  <a:srgbClr val="FF0000"/>
                </a:solidFill>
                <a:latin typeface="Arial" charset="0"/>
              </a:rPr>
              <a:t>Input Hysteresis</a:t>
            </a:r>
          </a:p>
        </p:txBody>
      </p:sp>
      <p:sp>
        <p:nvSpPr>
          <p:cNvPr id="25" name="Line 25"/>
          <p:cNvSpPr>
            <a:spLocks noChangeShapeType="1"/>
          </p:cNvSpPr>
          <p:nvPr/>
        </p:nvSpPr>
        <p:spPr bwMode="auto">
          <a:xfrm flipH="1">
            <a:off x="1810692" y="3783512"/>
            <a:ext cx="1219200" cy="0"/>
          </a:xfrm>
          <a:prstGeom prst="line">
            <a:avLst/>
          </a:prstGeom>
          <a:noFill/>
          <a:ln w="9525" cap="rnd">
            <a:solidFill>
              <a:srgbClr val="000000"/>
            </a:solidFill>
            <a:prstDash val="sysDot"/>
            <a:round/>
            <a:headEnd/>
            <a:tailEnd/>
          </a:ln>
          <a:effectLst/>
        </p:spPr>
        <p:txBody>
          <a:bodyPr/>
          <a:lstStyle/>
          <a:p>
            <a:pPr algn="ctr">
              <a:defRPr/>
            </a:pPr>
            <a:endParaRPr lang="en-US" sz="1200" kern="0">
              <a:solidFill>
                <a:sysClr val="windowText" lastClr="000000"/>
              </a:solidFill>
              <a:latin typeface="Arial" charset="0"/>
            </a:endParaRPr>
          </a:p>
        </p:txBody>
      </p:sp>
      <p:sp>
        <p:nvSpPr>
          <p:cNvPr id="26" name="Line 26"/>
          <p:cNvSpPr>
            <a:spLocks noChangeShapeType="1"/>
          </p:cNvSpPr>
          <p:nvPr/>
        </p:nvSpPr>
        <p:spPr bwMode="auto">
          <a:xfrm flipV="1">
            <a:off x="1886892" y="3783512"/>
            <a:ext cx="0" cy="533400"/>
          </a:xfrm>
          <a:prstGeom prst="line">
            <a:avLst/>
          </a:prstGeom>
          <a:noFill/>
          <a:ln w="9525">
            <a:solidFill>
              <a:srgbClr val="000000"/>
            </a:solidFill>
            <a:round/>
            <a:headEnd/>
            <a:tailEnd type="triangle" w="med" len="med"/>
          </a:ln>
          <a:effectLst/>
        </p:spPr>
        <p:txBody>
          <a:bodyPr/>
          <a:lstStyle/>
          <a:p>
            <a:pPr algn="ctr">
              <a:defRPr/>
            </a:pPr>
            <a:endParaRPr lang="en-US" sz="1200" kern="0">
              <a:solidFill>
                <a:sysClr val="windowText" lastClr="000000"/>
              </a:solidFill>
              <a:latin typeface="Arial" charset="0"/>
            </a:endParaRPr>
          </a:p>
        </p:txBody>
      </p:sp>
      <p:sp>
        <p:nvSpPr>
          <p:cNvPr id="27" name="Line 27"/>
          <p:cNvSpPr>
            <a:spLocks noChangeShapeType="1"/>
          </p:cNvSpPr>
          <p:nvPr/>
        </p:nvSpPr>
        <p:spPr bwMode="auto">
          <a:xfrm>
            <a:off x="1886892" y="3783512"/>
            <a:ext cx="0" cy="533400"/>
          </a:xfrm>
          <a:prstGeom prst="line">
            <a:avLst/>
          </a:prstGeom>
          <a:noFill/>
          <a:ln w="9525">
            <a:solidFill>
              <a:srgbClr val="000000"/>
            </a:solidFill>
            <a:round/>
            <a:headEnd/>
            <a:tailEnd type="triangle" w="med" len="med"/>
          </a:ln>
          <a:effectLst/>
        </p:spPr>
        <p:txBody>
          <a:bodyPr/>
          <a:lstStyle/>
          <a:p>
            <a:pPr algn="ctr">
              <a:defRPr/>
            </a:pPr>
            <a:endParaRPr lang="en-US" sz="1200" kern="0">
              <a:solidFill>
                <a:sysClr val="windowText" lastClr="000000"/>
              </a:solidFill>
              <a:latin typeface="Arial" charset="0"/>
            </a:endParaRPr>
          </a:p>
        </p:txBody>
      </p:sp>
      <p:sp>
        <p:nvSpPr>
          <p:cNvPr id="28" name="Text Box 28"/>
          <p:cNvSpPr txBox="1">
            <a:spLocks noChangeArrowheads="1"/>
          </p:cNvSpPr>
          <p:nvPr/>
        </p:nvSpPr>
        <p:spPr bwMode="auto">
          <a:xfrm>
            <a:off x="496427" y="3859714"/>
            <a:ext cx="1406154" cy="461665"/>
          </a:xfrm>
          <a:prstGeom prst="rect">
            <a:avLst/>
          </a:prstGeom>
          <a:noFill/>
          <a:ln w="9525">
            <a:noFill/>
            <a:miter lim="800000"/>
            <a:headEnd/>
            <a:tailEnd/>
          </a:ln>
          <a:effectLst/>
        </p:spPr>
        <p:txBody>
          <a:bodyPr wrap="none">
            <a:spAutoFit/>
          </a:bodyPr>
          <a:lstStyle/>
          <a:p>
            <a:pPr algn="ctr">
              <a:defRPr/>
            </a:pPr>
            <a:r>
              <a:rPr lang="en-US" sz="1200" kern="0" dirty="0">
                <a:solidFill>
                  <a:srgbClr val="FF0000"/>
                </a:solidFill>
                <a:latin typeface="Arial" charset="0"/>
              </a:rPr>
              <a:t>Maximum</a:t>
            </a:r>
          </a:p>
          <a:p>
            <a:pPr algn="ctr">
              <a:defRPr/>
            </a:pPr>
            <a:r>
              <a:rPr lang="en-US" sz="1200" kern="0" dirty="0">
                <a:solidFill>
                  <a:srgbClr val="FF0000"/>
                </a:solidFill>
                <a:latin typeface="Arial" charset="0"/>
              </a:rPr>
              <a:t>Output Hysteresis</a:t>
            </a:r>
          </a:p>
        </p:txBody>
      </p:sp>
      <p:sp>
        <p:nvSpPr>
          <p:cNvPr id="29" name="Text Box 29"/>
          <p:cNvSpPr txBox="1">
            <a:spLocks noChangeArrowheads="1"/>
          </p:cNvSpPr>
          <p:nvPr/>
        </p:nvSpPr>
        <p:spPr bwMode="auto">
          <a:xfrm>
            <a:off x="163516" y="2792914"/>
            <a:ext cx="2787943" cy="646331"/>
          </a:xfrm>
          <a:prstGeom prst="rect">
            <a:avLst/>
          </a:prstGeom>
          <a:noFill/>
          <a:ln w="9525">
            <a:noFill/>
            <a:miter lim="800000"/>
            <a:headEnd/>
            <a:tailEnd/>
          </a:ln>
          <a:effectLst/>
        </p:spPr>
        <p:txBody>
          <a:bodyPr wrap="none">
            <a:spAutoFit/>
          </a:bodyPr>
          <a:lstStyle/>
          <a:p>
            <a:pPr algn="ctr">
              <a:defRPr/>
            </a:pPr>
            <a:r>
              <a:rPr lang="en-US" sz="1200" kern="0">
                <a:solidFill>
                  <a:srgbClr val="0066CC"/>
                </a:solidFill>
                <a:latin typeface="Arial" charset="0"/>
              </a:rPr>
              <a:t>Maximum Output and input Hysteresis</a:t>
            </a:r>
          </a:p>
          <a:p>
            <a:pPr algn="ctr">
              <a:defRPr/>
            </a:pPr>
            <a:r>
              <a:rPr lang="en-US" sz="1200" kern="0">
                <a:solidFill>
                  <a:srgbClr val="0066CC"/>
                </a:solidFill>
                <a:latin typeface="Arial" charset="0"/>
              </a:rPr>
              <a:t>normally expressed</a:t>
            </a:r>
          </a:p>
          <a:p>
            <a:pPr algn="ctr">
              <a:defRPr/>
            </a:pPr>
            <a:r>
              <a:rPr lang="en-US" sz="1200" kern="0">
                <a:solidFill>
                  <a:srgbClr val="0066CC"/>
                </a:solidFill>
                <a:latin typeface="Arial" charset="0"/>
              </a:rPr>
              <a:t>As a percentage of the full-scale. </a:t>
            </a:r>
          </a:p>
        </p:txBody>
      </p:sp>
      <p:sp>
        <p:nvSpPr>
          <p:cNvPr id="30" name="Text Box 8"/>
          <p:cNvSpPr txBox="1">
            <a:spLocks noChangeArrowheads="1"/>
          </p:cNvSpPr>
          <p:nvPr/>
        </p:nvSpPr>
        <p:spPr bwMode="auto">
          <a:xfrm>
            <a:off x="2597959" y="2467475"/>
            <a:ext cx="80182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wrap="none">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eaLnBrk="1" hangingPunct="1"/>
            <a:r>
              <a:rPr lang="en-US" altLang="fa-IR" sz="1600" b="0">
                <a:solidFill>
                  <a:srgbClr val="000000"/>
                </a:solidFill>
              </a:rPr>
              <a:t>Output</a:t>
            </a:r>
          </a:p>
        </p:txBody>
      </p:sp>
      <p:sp>
        <p:nvSpPr>
          <p:cNvPr id="31" name="Text Box 9"/>
          <p:cNvSpPr txBox="1">
            <a:spLocks noChangeArrowheads="1"/>
          </p:cNvSpPr>
          <p:nvPr/>
        </p:nvSpPr>
        <p:spPr bwMode="auto">
          <a:xfrm>
            <a:off x="4952184" y="4342312"/>
            <a:ext cx="64152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wrap="none">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eaLnBrk="1" hangingPunct="1"/>
            <a:r>
              <a:rPr lang="en-US" altLang="fa-IR" sz="1600" b="0">
                <a:solidFill>
                  <a:srgbClr val="000000"/>
                </a:solidFill>
              </a:rPr>
              <a:t>Input</a:t>
            </a:r>
          </a:p>
        </p:txBody>
      </p:sp>
      <p:sp>
        <p:nvSpPr>
          <p:cNvPr id="34" name="TextBox 33"/>
          <p:cNvSpPr txBox="1"/>
          <p:nvPr/>
        </p:nvSpPr>
        <p:spPr>
          <a:xfrm>
            <a:off x="312742" y="1586512"/>
            <a:ext cx="8599484" cy="923330"/>
          </a:xfrm>
          <a:prstGeom prst="rect">
            <a:avLst/>
          </a:prstGeom>
          <a:noFill/>
        </p:spPr>
        <p:txBody>
          <a:bodyPr wrap="square" rtlCol="0">
            <a:spAutoFit/>
          </a:bodyPr>
          <a:lstStyle/>
          <a:p>
            <a:pPr marL="285750" indent="-285750">
              <a:lnSpc>
                <a:spcPct val="150000"/>
              </a:lnSpc>
              <a:buFont typeface="Courier New" panose="02070309020205020404" pitchFamily="49" charset="0"/>
              <a:buChar char="o"/>
            </a:pPr>
            <a:r>
              <a:rPr lang="fa-IR" b="1" dirty="0" smtClean="0">
                <a:solidFill>
                  <a:prstClr val="black"/>
                </a:solidFill>
                <a:latin typeface="Perpetua"/>
                <a:cs typeface="B Nazanin" pitchFamily="2" charset="-78"/>
              </a:rPr>
              <a:t>وقتی مقدار خروجی به ازای یک ورودی ثابت تابعی از جهت رو به افزایش و یا رو به کاهش باشد، مبدل دارای هیسترزیس است.</a:t>
            </a:r>
            <a:endParaRPr lang="en-US" b="1" dirty="0">
              <a:solidFill>
                <a:prstClr val="black"/>
              </a:solidFill>
              <a:latin typeface="Perpetua"/>
              <a:cs typeface="B Nazanin" pitchFamily="2" charset="-78"/>
            </a:endParaRPr>
          </a:p>
        </p:txBody>
      </p:sp>
    </p:spTree>
    <p:extLst>
      <p:ext uri="{BB962C8B-B14F-4D97-AF65-F5344CB8AC3E}">
        <p14:creationId xmlns:p14="http://schemas.microsoft.com/office/powerpoint/2010/main" val="2820191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linds(horizontal)">
                                      <p:cBhvr>
                                        <p:cTn id="11" dur="500"/>
                                        <p:tgtEl>
                                          <p:spTgt spid="7"/>
                                        </p:tgtEl>
                                      </p:cBhvr>
                                    </p:animEffect>
                                  </p:childTnLst>
                                </p:cTn>
                              </p:par>
                              <p:par>
                                <p:cTn id="12" presetID="3" presetClass="entr" presetSubtype="1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blinds(horizontal)">
                                      <p:cBhvr>
                                        <p:cTn id="14" dur="500"/>
                                        <p:tgtEl>
                                          <p:spTgt spid="8"/>
                                        </p:tgtEl>
                                      </p:cBhvr>
                                    </p:animEffect>
                                  </p:childTnLst>
                                </p:cTn>
                              </p:par>
                              <p:par>
                                <p:cTn id="15" presetID="4" presetClass="entr" presetSubtype="16" fill="hold" nodeType="with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box(in)">
                                      <p:cBhvr>
                                        <p:cTn id="17" dur="500"/>
                                        <p:tgtEl>
                                          <p:spTgt spid="31"/>
                                        </p:tgtEl>
                                      </p:cBhvr>
                                    </p:animEffect>
                                  </p:childTnLst>
                                </p:cTn>
                              </p:par>
                              <p:par>
                                <p:cTn id="18" presetID="4" presetClass="entr" presetSubtype="16" fill="hold"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box(in)">
                                      <p:cBhvr>
                                        <p:cTn id="20" dur="500"/>
                                        <p:tgtEl>
                                          <p:spTgt spid="30"/>
                                        </p:tgtEl>
                                      </p:cBhvr>
                                    </p:animEffect>
                                  </p:childTnLst>
                                </p:cTn>
                              </p:par>
                              <p:par>
                                <p:cTn id="21" presetID="3" presetClass="entr" presetSubtype="10"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linds(horizontal)">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5"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blinds(vertical)">
                                      <p:cBhvr>
                                        <p:cTn id="28" dur="1000"/>
                                        <p:tgtEl>
                                          <p:spTgt spid="9"/>
                                        </p:tgtEl>
                                      </p:cBhvr>
                                    </p:animEffect>
                                  </p:childTnLst>
                                </p:cTn>
                              </p:par>
                              <p:par>
                                <p:cTn id="29" presetID="5" presetClass="entr" presetSubtype="10"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checkerboard(across)">
                                      <p:cBhvr>
                                        <p:cTn id="31" dur="500"/>
                                        <p:tgtEl>
                                          <p:spTgt spid="15"/>
                                        </p:tgtEl>
                                      </p:cBhvr>
                                    </p:animEffect>
                                  </p:childTnLst>
                                </p:cTn>
                              </p:par>
                            </p:childTnLst>
                          </p:cTn>
                        </p:par>
                      </p:childTnLst>
                    </p:cTn>
                  </p:par>
                  <p:par>
                    <p:cTn id="32" fill="hold">
                      <p:stCondLst>
                        <p:cond delay="indefinite"/>
                      </p:stCondLst>
                      <p:childTnLst>
                        <p:par>
                          <p:cTn id="33" fill="hold">
                            <p:stCondLst>
                              <p:cond delay="0"/>
                            </p:stCondLst>
                            <p:childTnLst>
                              <p:par>
                                <p:cTn id="34" presetID="3" presetClass="entr" presetSubtype="10"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blinds(horizontal)">
                                      <p:cBhvr>
                                        <p:cTn id="36" dur="1000"/>
                                        <p:tgtEl>
                                          <p:spTgt spid="10"/>
                                        </p:tgtEl>
                                      </p:cBhvr>
                                    </p:animEffect>
                                  </p:childTnLst>
                                </p:cTn>
                              </p:par>
                              <p:par>
                                <p:cTn id="37" presetID="5" presetClass="exit" presetSubtype="10" fill="hold" grpId="1" nodeType="withEffect">
                                  <p:stCondLst>
                                    <p:cond delay="0"/>
                                  </p:stCondLst>
                                  <p:childTnLst>
                                    <p:animEffect transition="out" filter="checkerboard(across)">
                                      <p:cBhvr>
                                        <p:cTn id="38" dur="500"/>
                                        <p:tgtEl>
                                          <p:spTgt spid="15"/>
                                        </p:tgtEl>
                                      </p:cBhvr>
                                    </p:animEffect>
                                    <p:set>
                                      <p:cBhvr>
                                        <p:cTn id="39" dur="1" fill="hold">
                                          <p:stCondLst>
                                            <p:cond delay="499"/>
                                          </p:stCondLst>
                                        </p:cTn>
                                        <p:tgtEl>
                                          <p:spTgt spid="15"/>
                                        </p:tgtEl>
                                        <p:attrNameLst>
                                          <p:attrName>style.visibility</p:attrName>
                                        </p:attrNameLst>
                                      </p:cBhvr>
                                      <p:to>
                                        <p:strVal val="hidden"/>
                                      </p:to>
                                    </p:set>
                                  </p:childTnLst>
                                </p:cTn>
                              </p:par>
                              <p:par>
                                <p:cTn id="40" presetID="5" presetClass="entr" presetSubtype="10"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checkerboard(across)">
                                      <p:cBhvr>
                                        <p:cTn id="42" dur="500"/>
                                        <p:tgtEl>
                                          <p:spTgt spid="16"/>
                                        </p:tgtEl>
                                      </p:cBhvr>
                                    </p:animEffect>
                                  </p:childTnLst>
                                </p:cTn>
                              </p:par>
                            </p:childTnLst>
                          </p:cTn>
                        </p:par>
                        <p:par>
                          <p:cTn id="43" fill="hold">
                            <p:stCondLst>
                              <p:cond delay="1000"/>
                            </p:stCondLst>
                            <p:childTnLst>
                              <p:par>
                                <p:cTn id="44" presetID="3" presetClass="entr" presetSubtype="10" fill="hold" grpId="0" nodeType="afterEffect">
                                  <p:stCondLst>
                                    <p:cond delay="500"/>
                                  </p:stCondLst>
                                  <p:childTnLst>
                                    <p:set>
                                      <p:cBhvr>
                                        <p:cTn id="45" dur="1" fill="hold">
                                          <p:stCondLst>
                                            <p:cond delay="0"/>
                                          </p:stCondLst>
                                        </p:cTn>
                                        <p:tgtEl>
                                          <p:spTgt spid="11"/>
                                        </p:tgtEl>
                                        <p:attrNameLst>
                                          <p:attrName>style.visibility</p:attrName>
                                        </p:attrNameLst>
                                      </p:cBhvr>
                                      <p:to>
                                        <p:strVal val="visible"/>
                                      </p:to>
                                    </p:set>
                                    <p:animEffect transition="in" filter="blinds(horizontal)">
                                      <p:cBhvr>
                                        <p:cTn id="46" dur="1000"/>
                                        <p:tgtEl>
                                          <p:spTgt spid="11"/>
                                        </p:tgtEl>
                                      </p:cBhvr>
                                    </p:animEffect>
                                  </p:childTnLst>
                                </p:cTn>
                              </p:par>
                            </p:childTnLst>
                          </p:cTn>
                        </p:par>
                        <p:par>
                          <p:cTn id="47" fill="hold">
                            <p:stCondLst>
                              <p:cond delay="2500"/>
                            </p:stCondLst>
                            <p:childTnLst>
                              <p:par>
                                <p:cTn id="48" presetID="3" presetClass="entr" presetSubtype="10" fill="hold" grpId="0" nodeType="afterEffect">
                                  <p:stCondLst>
                                    <p:cond delay="500"/>
                                  </p:stCondLst>
                                  <p:childTnLst>
                                    <p:set>
                                      <p:cBhvr>
                                        <p:cTn id="49" dur="1" fill="hold">
                                          <p:stCondLst>
                                            <p:cond delay="0"/>
                                          </p:stCondLst>
                                        </p:cTn>
                                        <p:tgtEl>
                                          <p:spTgt spid="12"/>
                                        </p:tgtEl>
                                        <p:attrNameLst>
                                          <p:attrName>style.visibility</p:attrName>
                                        </p:attrNameLst>
                                      </p:cBhvr>
                                      <p:to>
                                        <p:strVal val="visible"/>
                                      </p:to>
                                    </p:set>
                                    <p:animEffect transition="in" filter="blinds(horizontal)">
                                      <p:cBhvr>
                                        <p:cTn id="50" dur="1000"/>
                                        <p:tgtEl>
                                          <p:spTgt spid="12"/>
                                        </p:tgtEl>
                                      </p:cBhvr>
                                    </p:animEffect>
                                  </p:childTnLst>
                                </p:cTn>
                              </p:par>
                            </p:childTnLst>
                          </p:cTn>
                        </p:par>
                      </p:childTnLst>
                    </p:cTn>
                  </p:par>
                  <p:par>
                    <p:cTn id="51" fill="hold">
                      <p:stCondLst>
                        <p:cond delay="indefinite"/>
                      </p:stCondLst>
                      <p:childTnLst>
                        <p:par>
                          <p:cTn id="52" fill="hold">
                            <p:stCondLst>
                              <p:cond delay="0"/>
                            </p:stCondLst>
                            <p:childTnLst>
                              <p:par>
                                <p:cTn id="53" presetID="3" presetClass="entr" presetSubtype="10" fill="hold" grpId="0" nodeType="click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blinds(horizontal)">
                                      <p:cBhvr>
                                        <p:cTn id="55" dur="500"/>
                                        <p:tgtEl>
                                          <p:spTgt spid="13"/>
                                        </p:tgtEl>
                                      </p:cBhvr>
                                    </p:animEffect>
                                  </p:childTnLst>
                                </p:cTn>
                              </p:par>
                              <p:par>
                                <p:cTn id="56" presetID="5" presetClass="exit" presetSubtype="10" fill="hold" grpId="1" nodeType="withEffect">
                                  <p:stCondLst>
                                    <p:cond delay="0"/>
                                  </p:stCondLst>
                                  <p:childTnLst>
                                    <p:animEffect transition="out" filter="checkerboard(across)">
                                      <p:cBhvr>
                                        <p:cTn id="57" dur="500"/>
                                        <p:tgtEl>
                                          <p:spTgt spid="16"/>
                                        </p:tgtEl>
                                      </p:cBhvr>
                                    </p:animEffect>
                                    <p:set>
                                      <p:cBhvr>
                                        <p:cTn id="58" dur="1" fill="hold">
                                          <p:stCondLst>
                                            <p:cond delay="499"/>
                                          </p:stCondLst>
                                        </p:cTn>
                                        <p:tgtEl>
                                          <p:spTgt spid="16"/>
                                        </p:tgtEl>
                                        <p:attrNameLst>
                                          <p:attrName>style.visibility</p:attrName>
                                        </p:attrNameLst>
                                      </p:cBhvr>
                                      <p:to>
                                        <p:strVal val="hidden"/>
                                      </p:to>
                                    </p:set>
                                  </p:childTnLst>
                                </p:cTn>
                              </p:par>
                              <p:par>
                                <p:cTn id="59" presetID="3" presetClass="entr" presetSubtype="10" fill="hold" grpId="2" nodeType="with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blinds(horizontal)">
                                      <p:cBhvr>
                                        <p:cTn id="61" dur="500"/>
                                        <p:tgtEl>
                                          <p:spTgt spid="15"/>
                                        </p:tgtEl>
                                      </p:cBhvr>
                                    </p:animEffect>
                                  </p:childTnLst>
                                </p:cTn>
                              </p:par>
                              <p:par>
                                <p:cTn id="62" presetID="3" presetClass="entr" presetSubtype="10" fill="hold" grpId="0" nodeType="withEffect">
                                  <p:stCondLst>
                                    <p:cond delay="500"/>
                                  </p:stCondLst>
                                  <p:childTnLst>
                                    <p:set>
                                      <p:cBhvr>
                                        <p:cTn id="63" dur="1" fill="hold">
                                          <p:stCondLst>
                                            <p:cond delay="0"/>
                                          </p:stCondLst>
                                        </p:cTn>
                                        <p:tgtEl>
                                          <p:spTgt spid="14"/>
                                        </p:tgtEl>
                                        <p:attrNameLst>
                                          <p:attrName>style.visibility</p:attrName>
                                        </p:attrNameLst>
                                      </p:cBhvr>
                                      <p:to>
                                        <p:strVal val="visible"/>
                                      </p:to>
                                    </p:set>
                                    <p:animEffect transition="in" filter="blinds(horizontal)">
                                      <p:cBhvr>
                                        <p:cTn id="64" dur="1000"/>
                                        <p:tgtEl>
                                          <p:spTgt spid="14"/>
                                        </p:tgtEl>
                                      </p:cBhvr>
                                    </p:animEffect>
                                  </p:childTnLst>
                                </p:cTn>
                              </p:par>
                            </p:childTnLst>
                          </p:cTn>
                        </p:par>
                      </p:childTnLst>
                    </p:cTn>
                  </p:par>
                  <p:par>
                    <p:cTn id="65" fill="hold">
                      <p:stCondLst>
                        <p:cond delay="indefinite"/>
                      </p:stCondLst>
                      <p:childTnLst>
                        <p:par>
                          <p:cTn id="66" fill="hold">
                            <p:stCondLst>
                              <p:cond delay="0"/>
                            </p:stCondLst>
                            <p:childTnLst>
                              <p:par>
                                <p:cTn id="67" presetID="5" presetClass="exit" presetSubtype="10" fill="hold" grpId="3" nodeType="clickEffect">
                                  <p:stCondLst>
                                    <p:cond delay="0"/>
                                  </p:stCondLst>
                                  <p:childTnLst>
                                    <p:animEffect transition="out" filter="checkerboard(across)">
                                      <p:cBhvr>
                                        <p:cTn id="68" dur="500"/>
                                        <p:tgtEl>
                                          <p:spTgt spid="15"/>
                                        </p:tgtEl>
                                      </p:cBhvr>
                                    </p:animEffect>
                                    <p:set>
                                      <p:cBhvr>
                                        <p:cTn id="69" dur="1" fill="hold">
                                          <p:stCondLst>
                                            <p:cond delay="499"/>
                                          </p:stCondLst>
                                        </p:cTn>
                                        <p:tgtEl>
                                          <p:spTgt spid="15"/>
                                        </p:tgtEl>
                                        <p:attrNameLst>
                                          <p:attrName>style.visibility</p:attrName>
                                        </p:attrNameLst>
                                      </p:cBhvr>
                                      <p:to>
                                        <p:strVal val="hidden"/>
                                      </p:to>
                                    </p:set>
                                  </p:childTnLst>
                                </p:cTn>
                              </p:par>
                              <p:par>
                                <p:cTn id="70" presetID="2" presetClass="entr" presetSubtype="4"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 calcmode="lin" valueType="num">
                                      <p:cBhvr additive="base">
                                        <p:cTn id="72" dur="500" fill="hold"/>
                                        <p:tgtEl>
                                          <p:spTgt spid="24"/>
                                        </p:tgtEl>
                                        <p:attrNameLst>
                                          <p:attrName>ppt_x</p:attrName>
                                        </p:attrNameLst>
                                      </p:cBhvr>
                                      <p:tavLst>
                                        <p:tav tm="0">
                                          <p:val>
                                            <p:strVal val="#ppt_x"/>
                                          </p:val>
                                        </p:tav>
                                        <p:tav tm="100000">
                                          <p:val>
                                            <p:strVal val="#ppt_x"/>
                                          </p:val>
                                        </p:tav>
                                      </p:tavLst>
                                    </p:anim>
                                    <p:anim calcmode="lin" valueType="num">
                                      <p:cBhvr additive="base">
                                        <p:cTn id="73" dur="500" fill="hold"/>
                                        <p:tgtEl>
                                          <p:spTgt spid="24"/>
                                        </p:tgtEl>
                                        <p:attrNameLst>
                                          <p:attrName>ppt_y</p:attrName>
                                        </p:attrNameLst>
                                      </p:cBhvr>
                                      <p:tavLst>
                                        <p:tav tm="0">
                                          <p:val>
                                            <p:strVal val="1+#ppt_h/2"/>
                                          </p:val>
                                        </p:tav>
                                        <p:tav tm="100000">
                                          <p:val>
                                            <p:strVal val="#ppt_y"/>
                                          </p:val>
                                        </p:tav>
                                      </p:tavLst>
                                    </p:anim>
                                  </p:childTnLst>
                                </p:cTn>
                              </p:par>
                              <p:par>
                                <p:cTn id="74" presetID="2" presetClass="entr" presetSubtype="4" fill="hold" nodeType="withEffect">
                                  <p:stCondLst>
                                    <p:cond delay="0"/>
                                  </p:stCondLst>
                                  <p:childTnLst>
                                    <p:set>
                                      <p:cBhvr>
                                        <p:cTn id="75" dur="1" fill="hold">
                                          <p:stCondLst>
                                            <p:cond delay="0"/>
                                          </p:stCondLst>
                                        </p:cTn>
                                        <p:tgtEl>
                                          <p:spTgt spid="23"/>
                                        </p:tgtEl>
                                        <p:attrNameLst>
                                          <p:attrName>style.visibility</p:attrName>
                                        </p:attrNameLst>
                                      </p:cBhvr>
                                      <p:to>
                                        <p:strVal val="visible"/>
                                      </p:to>
                                    </p:set>
                                    <p:anim calcmode="lin" valueType="num">
                                      <p:cBhvr additive="base">
                                        <p:cTn id="76" dur="500" fill="hold"/>
                                        <p:tgtEl>
                                          <p:spTgt spid="23"/>
                                        </p:tgtEl>
                                        <p:attrNameLst>
                                          <p:attrName>ppt_x</p:attrName>
                                        </p:attrNameLst>
                                      </p:cBhvr>
                                      <p:tavLst>
                                        <p:tav tm="0">
                                          <p:val>
                                            <p:strVal val="#ppt_x"/>
                                          </p:val>
                                        </p:tav>
                                        <p:tav tm="100000">
                                          <p:val>
                                            <p:strVal val="#ppt_x"/>
                                          </p:val>
                                        </p:tav>
                                      </p:tavLst>
                                    </p:anim>
                                    <p:anim calcmode="lin" valueType="num">
                                      <p:cBhvr additive="base">
                                        <p:cTn id="77" dur="500" fill="hold"/>
                                        <p:tgtEl>
                                          <p:spTgt spid="23"/>
                                        </p:tgtEl>
                                        <p:attrNameLst>
                                          <p:attrName>ppt_y</p:attrName>
                                        </p:attrNameLst>
                                      </p:cBhvr>
                                      <p:tavLst>
                                        <p:tav tm="0">
                                          <p:val>
                                            <p:strVal val="1+#ppt_h/2"/>
                                          </p:val>
                                        </p:tav>
                                        <p:tav tm="100000">
                                          <p:val>
                                            <p:strVal val="#ppt_y"/>
                                          </p:val>
                                        </p:tav>
                                      </p:tavLst>
                                    </p:anim>
                                  </p:childTnLst>
                                </p:cTn>
                              </p:par>
                              <p:par>
                                <p:cTn id="78" presetID="2" presetClass="entr" presetSubtype="4" fill="hold" nodeType="withEffect">
                                  <p:stCondLst>
                                    <p:cond delay="0"/>
                                  </p:stCondLst>
                                  <p:childTnLst>
                                    <p:set>
                                      <p:cBhvr>
                                        <p:cTn id="79" dur="1" fill="hold">
                                          <p:stCondLst>
                                            <p:cond delay="0"/>
                                          </p:stCondLst>
                                        </p:cTn>
                                        <p:tgtEl>
                                          <p:spTgt spid="17"/>
                                        </p:tgtEl>
                                        <p:attrNameLst>
                                          <p:attrName>style.visibility</p:attrName>
                                        </p:attrNameLst>
                                      </p:cBhvr>
                                      <p:to>
                                        <p:strVal val="visible"/>
                                      </p:to>
                                    </p:set>
                                    <p:anim calcmode="lin" valueType="num">
                                      <p:cBhvr additive="base">
                                        <p:cTn id="80" dur="500" fill="hold"/>
                                        <p:tgtEl>
                                          <p:spTgt spid="17"/>
                                        </p:tgtEl>
                                        <p:attrNameLst>
                                          <p:attrName>ppt_x</p:attrName>
                                        </p:attrNameLst>
                                      </p:cBhvr>
                                      <p:tavLst>
                                        <p:tav tm="0">
                                          <p:val>
                                            <p:strVal val="#ppt_x"/>
                                          </p:val>
                                        </p:tav>
                                        <p:tav tm="100000">
                                          <p:val>
                                            <p:strVal val="#ppt_x"/>
                                          </p:val>
                                        </p:tav>
                                      </p:tavLst>
                                    </p:anim>
                                    <p:anim calcmode="lin" valueType="num">
                                      <p:cBhvr additive="base">
                                        <p:cTn id="81" dur="500" fill="hold"/>
                                        <p:tgtEl>
                                          <p:spTgt spid="17"/>
                                        </p:tgtEl>
                                        <p:attrNameLst>
                                          <p:attrName>ppt_y</p:attrName>
                                        </p:attrNameLst>
                                      </p:cBhvr>
                                      <p:tavLst>
                                        <p:tav tm="0">
                                          <p:val>
                                            <p:strVal val="1+#ppt_h/2"/>
                                          </p:val>
                                        </p:tav>
                                        <p:tav tm="100000">
                                          <p:val>
                                            <p:strVal val="#ppt_y"/>
                                          </p:val>
                                        </p:tav>
                                      </p:tavLst>
                                    </p:anim>
                                  </p:childTnLst>
                                </p:cTn>
                              </p:par>
                              <p:par>
                                <p:cTn id="82" presetID="2" presetClass="entr" presetSubtype="4" fill="hold" grpId="0" nodeType="withEffect">
                                  <p:stCondLst>
                                    <p:cond delay="0"/>
                                  </p:stCondLst>
                                  <p:childTnLst>
                                    <p:set>
                                      <p:cBhvr>
                                        <p:cTn id="83" dur="1" fill="hold">
                                          <p:stCondLst>
                                            <p:cond delay="0"/>
                                          </p:stCondLst>
                                        </p:cTn>
                                        <p:tgtEl>
                                          <p:spTgt spid="21"/>
                                        </p:tgtEl>
                                        <p:attrNameLst>
                                          <p:attrName>style.visibility</p:attrName>
                                        </p:attrNameLst>
                                      </p:cBhvr>
                                      <p:to>
                                        <p:strVal val="visible"/>
                                      </p:to>
                                    </p:set>
                                    <p:anim calcmode="lin" valueType="num">
                                      <p:cBhvr additive="base">
                                        <p:cTn id="84" dur="500" fill="hold"/>
                                        <p:tgtEl>
                                          <p:spTgt spid="21"/>
                                        </p:tgtEl>
                                        <p:attrNameLst>
                                          <p:attrName>ppt_x</p:attrName>
                                        </p:attrNameLst>
                                      </p:cBhvr>
                                      <p:tavLst>
                                        <p:tav tm="0">
                                          <p:val>
                                            <p:strVal val="#ppt_x"/>
                                          </p:val>
                                        </p:tav>
                                        <p:tav tm="100000">
                                          <p:val>
                                            <p:strVal val="#ppt_x"/>
                                          </p:val>
                                        </p:tav>
                                      </p:tavLst>
                                    </p:anim>
                                    <p:anim calcmode="lin" valueType="num">
                                      <p:cBhvr additive="base">
                                        <p:cTn id="85" dur="500" fill="hold"/>
                                        <p:tgtEl>
                                          <p:spTgt spid="21"/>
                                        </p:tgtEl>
                                        <p:attrNameLst>
                                          <p:attrName>ppt_y</p:attrName>
                                        </p:attrNameLst>
                                      </p:cBhvr>
                                      <p:tavLst>
                                        <p:tav tm="0">
                                          <p:val>
                                            <p:strVal val="1+#ppt_h/2"/>
                                          </p:val>
                                        </p:tav>
                                        <p:tav tm="100000">
                                          <p:val>
                                            <p:strVal val="#ppt_y"/>
                                          </p:val>
                                        </p:tav>
                                      </p:tavLst>
                                    </p:anim>
                                  </p:childTnLst>
                                </p:cTn>
                              </p:par>
                              <p:par>
                                <p:cTn id="86" presetID="2" presetClass="entr" presetSubtype="4" fill="hold" nodeType="withEffect">
                                  <p:stCondLst>
                                    <p:cond delay="0"/>
                                  </p:stCondLst>
                                  <p:childTnLst>
                                    <p:set>
                                      <p:cBhvr>
                                        <p:cTn id="87" dur="1" fill="hold">
                                          <p:stCondLst>
                                            <p:cond delay="0"/>
                                          </p:stCondLst>
                                        </p:cTn>
                                        <p:tgtEl>
                                          <p:spTgt spid="20"/>
                                        </p:tgtEl>
                                        <p:attrNameLst>
                                          <p:attrName>style.visibility</p:attrName>
                                        </p:attrNameLst>
                                      </p:cBhvr>
                                      <p:to>
                                        <p:strVal val="visible"/>
                                      </p:to>
                                    </p:set>
                                    <p:anim calcmode="lin" valueType="num">
                                      <p:cBhvr additive="base">
                                        <p:cTn id="88" dur="500" fill="hold"/>
                                        <p:tgtEl>
                                          <p:spTgt spid="20"/>
                                        </p:tgtEl>
                                        <p:attrNameLst>
                                          <p:attrName>ppt_x</p:attrName>
                                        </p:attrNameLst>
                                      </p:cBhvr>
                                      <p:tavLst>
                                        <p:tav tm="0">
                                          <p:val>
                                            <p:strVal val="#ppt_x"/>
                                          </p:val>
                                        </p:tav>
                                        <p:tav tm="100000">
                                          <p:val>
                                            <p:strVal val="#ppt_x"/>
                                          </p:val>
                                        </p:tav>
                                      </p:tavLst>
                                    </p:anim>
                                    <p:anim calcmode="lin" valueType="num">
                                      <p:cBhvr additive="base">
                                        <p:cTn id="89" dur="500" fill="hold"/>
                                        <p:tgtEl>
                                          <p:spTgt spid="20"/>
                                        </p:tgtEl>
                                        <p:attrNameLst>
                                          <p:attrName>ppt_y</p:attrName>
                                        </p:attrNameLst>
                                      </p:cBhvr>
                                      <p:tavLst>
                                        <p:tav tm="0">
                                          <p:val>
                                            <p:strVal val="1+#ppt_h/2"/>
                                          </p:val>
                                        </p:tav>
                                        <p:tav tm="100000">
                                          <p:val>
                                            <p:strVal val="#ppt_y"/>
                                          </p:val>
                                        </p:tav>
                                      </p:tavLst>
                                    </p:anim>
                                  </p:childTnLst>
                                </p:cTn>
                              </p:par>
                              <p:par>
                                <p:cTn id="90" presetID="2" presetClass="entr" presetSubtype="4" fill="hold" nodeType="withEffect">
                                  <p:stCondLst>
                                    <p:cond delay="0"/>
                                  </p:stCondLst>
                                  <p:childTnLst>
                                    <p:set>
                                      <p:cBhvr>
                                        <p:cTn id="91" dur="1" fill="hold">
                                          <p:stCondLst>
                                            <p:cond delay="0"/>
                                          </p:stCondLst>
                                        </p:cTn>
                                        <p:tgtEl>
                                          <p:spTgt spid="18"/>
                                        </p:tgtEl>
                                        <p:attrNameLst>
                                          <p:attrName>style.visibility</p:attrName>
                                        </p:attrNameLst>
                                      </p:cBhvr>
                                      <p:to>
                                        <p:strVal val="visible"/>
                                      </p:to>
                                    </p:set>
                                    <p:anim calcmode="lin" valueType="num">
                                      <p:cBhvr additive="base">
                                        <p:cTn id="92" dur="500" fill="hold"/>
                                        <p:tgtEl>
                                          <p:spTgt spid="18"/>
                                        </p:tgtEl>
                                        <p:attrNameLst>
                                          <p:attrName>ppt_x</p:attrName>
                                        </p:attrNameLst>
                                      </p:cBhvr>
                                      <p:tavLst>
                                        <p:tav tm="0">
                                          <p:val>
                                            <p:strVal val="#ppt_x"/>
                                          </p:val>
                                        </p:tav>
                                        <p:tav tm="100000">
                                          <p:val>
                                            <p:strVal val="#ppt_x"/>
                                          </p:val>
                                        </p:tav>
                                      </p:tavLst>
                                    </p:anim>
                                    <p:anim calcmode="lin" valueType="num">
                                      <p:cBhvr additive="base">
                                        <p:cTn id="93" dur="500" fill="hold"/>
                                        <p:tgtEl>
                                          <p:spTgt spid="18"/>
                                        </p:tgtEl>
                                        <p:attrNameLst>
                                          <p:attrName>ppt_y</p:attrName>
                                        </p:attrNameLst>
                                      </p:cBhvr>
                                      <p:tavLst>
                                        <p:tav tm="0">
                                          <p:val>
                                            <p:strVal val="1+#ppt_h/2"/>
                                          </p:val>
                                        </p:tav>
                                        <p:tav tm="100000">
                                          <p:val>
                                            <p:strVal val="#ppt_y"/>
                                          </p:val>
                                        </p:tav>
                                      </p:tavLst>
                                    </p:anim>
                                  </p:childTnLst>
                                </p:cTn>
                              </p:par>
                              <p:par>
                                <p:cTn id="94" presetID="2" presetClass="entr" presetSubtype="4" fill="hold" nodeType="withEffect">
                                  <p:stCondLst>
                                    <p:cond delay="0"/>
                                  </p:stCondLst>
                                  <p:childTnLst>
                                    <p:set>
                                      <p:cBhvr>
                                        <p:cTn id="95" dur="1" fill="hold">
                                          <p:stCondLst>
                                            <p:cond delay="0"/>
                                          </p:stCondLst>
                                        </p:cTn>
                                        <p:tgtEl>
                                          <p:spTgt spid="27"/>
                                        </p:tgtEl>
                                        <p:attrNameLst>
                                          <p:attrName>style.visibility</p:attrName>
                                        </p:attrNameLst>
                                      </p:cBhvr>
                                      <p:to>
                                        <p:strVal val="visible"/>
                                      </p:to>
                                    </p:set>
                                    <p:anim calcmode="lin" valueType="num">
                                      <p:cBhvr additive="base">
                                        <p:cTn id="96" dur="500" fill="hold"/>
                                        <p:tgtEl>
                                          <p:spTgt spid="27"/>
                                        </p:tgtEl>
                                        <p:attrNameLst>
                                          <p:attrName>ppt_x</p:attrName>
                                        </p:attrNameLst>
                                      </p:cBhvr>
                                      <p:tavLst>
                                        <p:tav tm="0">
                                          <p:val>
                                            <p:strVal val="#ppt_x"/>
                                          </p:val>
                                        </p:tav>
                                        <p:tav tm="100000">
                                          <p:val>
                                            <p:strVal val="#ppt_x"/>
                                          </p:val>
                                        </p:tav>
                                      </p:tavLst>
                                    </p:anim>
                                    <p:anim calcmode="lin" valueType="num">
                                      <p:cBhvr additive="base">
                                        <p:cTn id="97" dur="500" fill="hold"/>
                                        <p:tgtEl>
                                          <p:spTgt spid="27"/>
                                        </p:tgtEl>
                                        <p:attrNameLst>
                                          <p:attrName>ppt_y</p:attrName>
                                        </p:attrNameLst>
                                      </p:cBhvr>
                                      <p:tavLst>
                                        <p:tav tm="0">
                                          <p:val>
                                            <p:strVal val="1+#ppt_h/2"/>
                                          </p:val>
                                        </p:tav>
                                        <p:tav tm="100000">
                                          <p:val>
                                            <p:strVal val="#ppt_y"/>
                                          </p:val>
                                        </p:tav>
                                      </p:tavLst>
                                    </p:anim>
                                  </p:childTnLst>
                                </p:cTn>
                              </p:par>
                              <p:par>
                                <p:cTn id="98" presetID="2" presetClass="entr" presetSubtype="4" fill="hold" nodeType="withEffect">
                                  <p:stCondLst>
                                    <p:cond delay="0"/>
                                  </p:stCondLst>
                                  <p:childTnLst>
                                    <p:set>
                                      <p:cBhvr>
                                        <p:cTn id="99" dur="1" fill="hold">
                                          <p:stCondLst>
                                            <p:cond delay="0"/>
                                          </p:stCondLst>
                                        </p:cTn>
                                        <p:tgtEl>
                                          <p:spTgt spid="25"/>
                                        </p:tgtEl>
                                        <p:attrNameLst>
                                          <p:attrName>style.visibility</p:attrName>
                                        </p:attrNameLst>
                                      </p:cBhvr>
                                      <p:to>
                                        <p:strVal val="visible"/>
                                      </p:to>
                                    </p:set>
                                    <p:anim calcmode="lin" valueType="num">
                                      <p:cBhvr additive="base">
                                        <p:cTn id="100" dur="500" fill="hold"/>
                                        <p:tgtEl>
                                          <p:spTgt spid="25"/>
                                        </p:tgtEl>
                                        <p:attrNameLst>
                                          <p:attrName>ppt_x</p:attrName>
                                        </p:attrNameLst>
                                      </p:cBhvr>
                                      <p:tavLst>
                                        <p:tav tm="0">
                                          <p:val>
                                            <p:strVal val="#ppt_x"/>
                                          </p:val>
                                        </p:tav>
                                        <p:tav tm="100000">
                                          <p:val>
                                            <p:strVal val="#ppt_x"/>
                                          </p:val>
                                        </p:tav>
                                      </p:tavLst>
                                    </p:anim>
                                    <p:anim calcmode="lin" valueType="num">
                                      <p:cBhvr additive="base">
                                        <p:cTn id="101" dur="500" fill="hold"/>
                                        <p:tgtEl>
                                          <p:spTgt spid="25"/>
                                        </p:tgtEl>
                                        <p:attrNameLst>
                                          <p:attrName>ppt_y</p:attrName>
                                        </p:attrNameLst>
                                      </p:cBhvr>
                                      <p:tavLst>
                                        <p:tav tm="0">
                                          <p:val>
                                            <p:strVal val="1+#ppt_h/2"/>
                                          </p:val>
                                        </p:tav>
                                        <p:tav tm="100000">
                                          <p:val>
                                            <p:strVal val="#ppt_y"/>
                                          </p:val>
                                        </p:tav>
                                      </p:tavLst>
                                    </p:anim>
                                  </p:childTnLst>
                                </p:cTn>
                              </p:par>
                              <p:par>
                                <p:cTn id="102" presetID="2" presetClass="entr" presetSubtype="4" fill="hold" grpId="0" nodeType="withEffect">
                                  <p:stCondLst>
                                    <p:cond delay="0"/>
                                  </p:stCondLst>
                                  <p:childTnLst>
                                    <p:set>
                                      <p:cBhvr>
                                        <p:cTn id="103" dur="1" fill="hold">
                                          <p:stCondLst>
                                            <p:cond delay="0"/>
                                          </p:stCondLst>
                                        </p:cTn>
                                        <p:tgtEl>
                                          <p:spTgt spid="28"/>
                                        </p:tgtEl>
                                        <p:attrNameLst>
                                          <p:attrName>style.visibility</p:attrName>
                                        </p:attrNameLst>
                                      </p:cBhvr>
                                      <p:to>
                                        <p:strVal val="visible"/>
                                      </p:to>
                                    </p:set>
                                    <p:anim calcmode="lin" valueType="num">
                                      <p:cBhvr additive="base">
                                        <p:cTn id="104" dur="500" fill="hold"/>
                                        <p:tgtEl>
                                          <p:spTgt spid="28"/>
                                        </p:tgtEl>
                                        <p:attrNameLst>
                                          <p:attrName>ppt_x</p:attrName>
                                        </p:attrNameLst>
                                      </p:cBhvr>
                                      <p:tavLst>
                                        <p:tav tm="0">
                                          <p:val>
                                            <p:strVal val="#ppt_x"/>
                                          </p:val>
                                        </p:tav>
                                        <p:tav tm="100000">
                                          <p:val>
                                            <p:strVal val="#ppt_x"/>
                                          </p:val>
                                        </p:tav>
                                      </p:tavLst>
                                    </p:anim>
                                    <p:anim calcmode="lin" valueType="num">
                                      <p:cBhvr additive="base">
                                        <p:cTn id="105" dur="500" fill="hold"/>
                                        <p:tgtEl>
                                          <p:spTgt spid="28"/>
                                        </p:tgtEl>
                                        <p:attrNameLst>
                                          <p:attrName>ppt_y</p:attrName>
                                        </p:attrNameLst>
                                      </p:cBhvr>
                                      <p:tavLst>
                                        <p:tav tm="0">
                                          <p:val>
                                            <p:strVal val="1+#ppt_h/2"/>
                                          </p:val>
                                        </p:tav>
                                        <p:tav tm="100000">
                                          <p:val>
                                            <p:strVal val="#ppt_y"/>
                                          </p:val>
                                        </p:tav>
                                      </p:tavLst>
                                    </p:anim>
                                  </p:childTnLst>
                                </p:cTn>
                              </p:par>
                              <p:par>
                                <p:cTn id="106" presetID="2" presetClass="entr" presetSubtype="4" fill="hold" nodeType="withEffect">
                                  <p:stCondLst>
                                    <p:cond delay="0"/>
                                  </p:stCondLst>
                                  <p:childTnLst>
                                    <p:set>
                                      <p:cBhvr>
                                        <p:cTn id="107" dur="1" fill="hold">
                                          <p:stCondLst>
                                            <p:cond delay="0"/>
                                          </p:stCondLst>
                                        </p:cTn>
                                        <p:tgtEl>
                                          <p:spTgt spid="26"/>
                                        </p:tgtEl>
                                        <p:attrNameLst>
                                          <p:attrName>style.visibility</p:attrName>
                                        </p:attrNameLst>
                                      </p:cBhvr>
                                      <p:to>
                                        <p:strVal val="visible"/>
                                      </p:to>
                                    </p:set>
                                    <p:anim calcmode="lin" valueType="num">
                                      <p:cBhvr additive="base">
                                        <p:cTn id="108" dur="500" fill="hold"/>
                                        <p:tgtEl>
                                          <p:spTgt spid="26"/>
                                        </p:tgtEl>
                                        <p:attrNameLst>
                                          <p:attrName>ppt_x</p:attrName>
                                        </p:attrNameLst>
                                      </p:cBhvr>
                                      <p:tavLst>
                                        <p:tav tm="0">
                                          <p:val>
                                            <p:strVal val="#ppt_x"/>
                                          </p:val>
                                        </p:tav>
                                        <p:tav tm="100000">
                                          <p:val>
                                            <p:strVal val="#ppt_x"/>
                                          </p:val>
                                        </p:tav>
                                      </p:tavLst>
                                    </p:anim>
                                    <p:anim calcmode="lin" valueType="num">
                                      <p:cBhvr additive="base">
                                        <p:cTn id="109" dur="500" fill="hold"/>
                                        <p:tgtEl>
                                          <p:spTgt spid="26"/>
                                        </p:tgtEl>
                                        <p:attrNameLst>
                                          <p:attrName>ppt_y</p:attrName>
                                        </p:attrNameLst>
                                      </p:cBhvr>
                                      <p:tavLst>
                                        <p:tav tm="0">
                                          <p:val>
                                            <p:strVal val="1+#ppt_h/2"/>
                                          </p:val>
                                        </p:tav>
                                        <p:tav tm="100000">
                                          <p:val>
                                            <p:strVal val="#ppt_y"/>
                                          </p:val>
                                        </p:tav>
                                      </p:tavLst>
                                    </p:anim>
                                  </p:childTnLst>
                                </p:cTn>
                              </p:par>
                              <p:par>
                                <p:cTn id="110" presetID="2" presetClass="entr" presetSubtype="4" fill="hold" nodeType="withEffect">
                                  <p:stCondLst>
                                    <p:cond delay="0"/>
                                  </p:stCondLst>
                                  <p:childTnLst>
                                    <p:set>
                                      <p:cBhvr>
                                        <p:cTn id="111" dur="1" fill="hold">
                                          <p:stCondLst>
                                            <p:cond delay="0"/>
                                          </p:stCondLst>
                                        </p:cTn>
                                        <p:tgtEl>
                                          <p:spTgt spid="22"/>
                                        </p:tgtEl>
                                        <p:attrNameLst>
                                          <p:attrName>style.visibility</p:attrName>
                                        </p:attrNameLst>
                                      </p:cBhvr>
                                      <p:to>
                                        <p:strVal val="visible"/>
                                      </p:to>
                                    </p:set>
                                    <p:anim calcmode="lin" valueType="num">
                                      <p:cBhvr additive="base">
                                        <p:cTn id="112" dur="500" fill="hold"/>
                                        <p:tgtEl>
                                          <p:spTgt spid="22"/>
                                        </p:tgtEl>
                                        <p:attrNameLst>
                                          <p:attrName>ppt_x</p:attrName>
                                        </p:attrNameLst>
                                      </p:cBhvr>
                                      <p:tavLst>
                                        <p:tav tm="0">
                                          <p:val>
                                            <p:strVal val="#ppt_x"/>
                                          </p:val>
                                        </p:tav>
                                        <p:tav tm="100000">
                                          <p:val>
                                            <p:strVal val="#ppt_x"/>
                                          </p:val>
                                        </p:tav>
                                      </p:tavLst>
                                    </p:anim>
                                    <p:anim calcmode="lin" valueType="num">
                                      <p:cBhvr additive="base">
                                        <p:cTn id="113" dur="500" fill="hold"/>
                                        <p:tgtEl>
                                          <p:spTgt spid="22"/>
                                        </p:tgtEl>
                                        <p:attrNameLst>
                                          <p:attrName>ppt_y</p:attrName>
                                        </p:attrNameLst>
                                      </p:cBhvr>
                                      <p:tavLst>
                                        <p:tav tm="0">
                                          <p:val>
                                            <p:strVal val="1+#ppt_h/2"/>
                                          </p:val>
                                        </p:tav>
                                        <p:tav tm="100000">
                                          <p:val>
                                            <p:strVal val="#ppt_y"/>
                                          </p:val>
                                        </p:tav>
                                      </p:tavLst>
                                    </p:anim>
                                  </p:childTnLst>
                                </p:cTn>
                              </p:par>
                              <p:par>
                                <p:cTn id="114" presetID="2" presetClass="entr" presetSubtype="4" fill="hold" nodeType="withEffect">
                                  <p:stCondLst>
                                    <p:cond delay="0"/>
                                  </p:stCondLst>
                                  <p:childTnLst>
                                    <p:set>
                                      <p:cBhvr>
                                        <p:cTn id="115" dur="1" fill="hold">
                                          <p:stCondLst>
                                            <p:cond delay="0"/>
                                          </p:stCondLst>
                                        </p:cTn>
                                        <p:tgtEl>
                                          <p:spTgt spid="19"/>
                                        </p:tgtEl>
                                        <p:attrNameLst>
                                          <p:attrName>style.visibility</p:attrName>
                                        </p:attrNameLst>
                                      </p:cBhvr>
                                      <p:to>
                                        <p:strVal val="visible"/>
                                      </p:to>
                                    </p:set>
                                    <p:anim calcmode="lin" valueType="num">
                                      <p:cBhvr additive="base">
                                        <p:cTn id="116" dur="500" fill="hold"/>
                                        <p:tgtEl>
                                          <p:spTgt spid="19"/>
                                        </p:tgtEl>
                                        <p:attrNameLst>
                                          <p:attrName>ppt_x</p:attrName>
                                        </p:attrNameLst>
                                      </p:cBhvr>
                                      <p:tavLst>
                                        <p:tav tm="0">
                                          <p:val>
                                            <p:strVal val="#ppt_x"/>
                                          </p:val>
                                        </p:tav>
                                        <p:tav tm="100000">
                                          <p:val>
                                            <p:strVal val="#ppt_x"/>
                                          </p:val>
                                        </p:tav>
                                      </p:tavLst>
                                    </p:anim>
                                    <p:anim calcmode="lin" valueType="num">
                                      <p:cBhvr additive="base">
                                        <p:cTn id="117" dur="500" fill="hold"/>
                                        <p:tgtEl>
                                          <p:spTgt spid="19"/>
                                        </p:tgtEl>
                                        <p:attrNameLst>
                                          <p:attrName>ppt_y</p:attrName>
                                        </p:attrNameLst>
                                      </p:cBhvr>
                                      <p:tavLst>
                                        <p:tav tm="0">
                                          <p:val>
                                            <p:strVal val="1+#ppt_h/2"/>
                                          </p:val>
                                        </p:tav>
                                        <p:tav tm="100000">
                                          <p:val>
                                            <p:strVal val="#ppt_y"/>
                                          </p:val>
                                        </p:tav>
                                      </p:tavLst>
                                    </p:anim>
                                  </p:childTnLst>
                                </p:cTn>
                              </p:par>
                              <p:par>
                                <p:cTn id="118" presetID="5" presetClass="entr" presetSubtype="10" fill="hold" grpId="0" nodeType="withEffect">
                                  <p:stCondLst>
                                    <p:cond delay="0"/>
                                  </p:stCondLst>
                                  <p:childTnLst>
                                    <p:set>
                                      <p:cBhvr>
                                        <p:cTn id="119" dur="1" fill="hold">
                                          <p:stCondLst>
                                            <p:cond delay="0"/>
                                          </p:stCondLst>
                                        </p:cTn>
                                        <p:tgtEl>
                                          <p:spTgt spid="29"/>
                                        </p:tgtEl>
                                        <p:attrNameLst>
                                          <p:attrName>style.visibility</p:attrName>
                                        </p:attrNameLst>
                                      </p:cBhvr>
                                      <p:to>
                                        <p:strVal val="visible"/>
                                      </p:to>
                                    </p:set>
                                    <p:animEffect transition="in" filter="checkerboard(across)">
                                      <p:cBhvr>
                                        <p:cTn id="120" dur="500"/>
                                        <p:tgtEl>
                                          <p:spTgt spid="29"/>
                                        </p:tgtEl>
                                      </p:cBhvr>
                                    </p:animEffect>
                                  </p:childTnLst>
                                </p:cTn>
                              </p:par>
                            </p:childTnLst>
                          </p:cTn>
                        </p:par>
                      </p:childTnLst>
                    </p:cTn>
                  </p:par>
                  <p:par>
                    <p:cTn id="121" fill="hold">
                      <p:stCondLst>
                        <p:cond delay="indefinite"/>
                      </p:stCondLst>
                      <p:childTnLst>
                        <p:par>
                          <p:cTn id="122" fill="hold">
                            <p:stCondLst>
                              <p:cond delay="0"/>
                            </p:stCondLst>
                            <p:childTnLst>
                              <p:par>
                                <p:cTn id="123" presetID="6" presetClass="entr" presetSubtype="16" fill="hold" grpId="0" nodeType="clickEffect">
                                  <p:stCondLst>
                                    <p:cond delay="0"/>
                                  </p:stCondLst>
                                  <p:childTnLst>
                                    <p:set>
                                      <p:cBhvr>
                                        <p:cTn id="124" dur="1" fill="hold">
                                          <p:stCondLst>
                                            <p:cond delay="0"/>
                                          </p:stCondLst>
                                        </p:cTn>
                                        <p:tgtEl>
                                          <p:spTgt spid="34"/>
                                        </p:tgtEl>
                                        <p:attrNameLst>
                                          <p:attrName>style.visibility</p:attrName>
                                        </p:attrNameLst>
                                      </p:cBhvr>
                                      <p:to>
                                        <p:strVal val="visible"/>
                                      </p:to>
                                    </p:set>
                                    <p:animEffect transition="in" filter="circle(in)">
                                      <p:cBhvr>
                                        <p:cTn id="125" dur="2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animBg="1"/>
      <p:bldP spid="10" grpId="0" animBg="1"/>
      <p:bldP spid="11" grpId="0" animBg="1"/>
      <p:bldP spid="12" grpId="0" animBg="1"/>
      <p:bldP spid="13" grpId="0" animBg="1"/>
      <p:bldP spid="14" grpId="0" animBg="1"/>
      <p:bldP spid="15" grpId="0"/>
      <p:bldP spid="15" grpId="1"/>
      <p:bldP spid="15" grpId="2"/>
      <p:bldP spid="15" grpId="3"/>
      <p:bldP spid="16" grpId="0"/>
      <p:bldP spid="16" grpId="1"/>
      <p:bldP spid="21" grpId="0"/>
      <p:bldP spid="24" grpId="0"/>
      <p:bldP spid="28" grpId="0"/>
      <p:bldP spid="29" grpId="0"/>
      <p:bldP spid="34" grpId="0"/>
    </p:bldLst>
  </p:timing>
</p:sld>
</file>

<file path=ppt/slides/slide5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400" b="0" dirty="0">
                <a:solidFill>
                  <a:srgbClr val="C00000"/>
                </a:solidFill>
                <a:cs typeface="B Homa" panose="00000400000000000000" pitchFamily="2" charset="-78"/>
              </a:rPr>
              <a:t>پسماند (</a:t>
            </a:r>
            <a:r>
              <a:rPr lang="en-US" altLang="fa-IR" sz="2000" b="0" dirty="0">
                <a:solidFill>
                  <a:srgbClr val="C00000"/>
                </a:solidFill>
                <a:cs typeface="B Homa" panose="00000400000000000000" pitchFamily="2" charset="-78"/>
              </a:rPr>
              <a:t>Hysteresis</a:t>
            </a:r>
            <a:r>
              <a:rPr lang="fa-IR" altLang="fa-IR" sz="2400" b="0" dirty="0">
                <a:solidFill>
                  <a:srgbClr val="C00000"/>
                </a:solidFill>
                <a:cs typeface="B Homa" panose="00000400000000000000" pitchFamily="2" charset="-78"/>
              </a:rPr>
              <a:t>)</a:t>
            </a:r>
            <a:endParaRPr lang="en-US" altLang="fa-IR" sz="2400" b="0" dirty="0">
              <a:solidFill>
                <a:srgbClr val="C00000"/>
              </a:solidFill>
              <a:cs typeface="B Homa" panose="00000400000000000000" pitchFamily="2" charset="-78"/>
            </a:endParaRPr>
          </a:p>
        </p:txBody>
      </p:sp>
      <p:sp>
        <p:nvSpPr>
          <p:cNvPr id="3" name="TextBox 2"/>
          <p:cNvSpPr txBox="1"/>
          <p:nvPr/>
        </p:nvSpPr>
        <p:spPr>
          <a:xfrm>
            <a:off x="235131" y="1315534"/>
            <a:ext cx="8628247" cy="888705"/>
          </a:xfrm>
          <a:prstGeom prst="rect">
            <a:avLst/>
          </a:prstGeom>
          <a:noFill/>
        </p:spPr>
        <p:txBody>
          <a:bodyPr wrap="square" rtlCol="0">
            <a:spAutoFit/>
          </a:bodyPr>
          <a:lstStyle/>
          <a:p>
            <a:pPr algn="justLow" rtl="1">
              <a:lnSpc>
                <a:spcPct val="150000"/>
              </a:lnSpc>
            </a:pPr>
            <a:r>
              <a:rPr lang="fa-IR" b="1" dirty="0" smtClean="0">
                <a:solidFill>
                  <a:schemeClr val="accent2"/>
                </a:solidFill>
                <a:cs typeface="B Nazanin" pitchFamily="2" charset="-78"/>
              </a:rPr>
              <a:t>مثال:</a:t>
            </a:r>
            <a:r>
              <a:rPr lang="fa-IR" b="1" dirty="0" smtClean="0">
                <a:cs typeface="B Nazanin" pitchFamily="2" charset="-78"/>
              </a:rPr>
              <a:t> یک سنسور جابجایی وقتی از چپ به راست اندازه گیری می نماید و وقتی از راست به چپ اندازه گیری می نماید برای هر </a:t>
            </a:r>
            <a:r>
              <a:rPr lang="en-US" b="1" dirty="0" smtClean="0">
                <a:cs typeface="B Nazanin" pitchFamily="2" charset="-78"/>
              </a:rPr>
              <a:t>mm</a:t>
            </a:r>
            <a:r>
              <a:rPr lang="fa-IR" b="1" dirty="0" smtClean="0">
                <a:cs typeface="B Nazanin" pitchFamily="2" charset="-78"/>
              </a:rPr>
              <a:t> به ترتیب </a:t>
            </a:r>
            <a:r>
              <a:rPr lang="en-US" b="1" dirty="0" smtClean="0">
                <a:cs typeface="B Nazanin" pitchFamily="2" charset="-78"/>
              </a:rPr>
              <a:t>20</a:t>
            </a:r>
            <a:r>
              <a:rPr lang="fa-IR" b="1" dirty="0" smtClean="0">
                <a:cs typeface="B Nazanin" pitchFamily="2" charset="-78"/>
              </a:rPr>
              <a:t> و </a:t>
            </a:r>
            <a:r>
              <a:rPr lang="en-US" b="1" dirty="0" smtClean="0">
                <a:cs typeface="B Nazanin" pitchFamily="2" charset="-78"/>
              </a:rPr>
              <a:t>10</a:t>
            </a:r>
            <a:r>
              <a:rPr lang="fa-IR" b="1" dirty="0" smtClean="0">
                <a:cs typeface="B Nazanin" pitchFamily="2" charset="-78"/>
              </a:rPr>
              <a:t> میلی ولت خروجی می دهد.</a:t>
            </a:r>
            <a:endParaRPr lang="en-US" b="1" dirty="0">
              <a:cs typeface="B Nazanin" pitchFamily="2" charset="-78"/>
            </a:endParaRPr>
          </a:p>
        </p:txBody>
      </p:sp>
      <p:sp>
        <p:nvSpPr>
          <p:cNvPr id="4" name="TextBox 3"/>
          <p:cNvSpPr txBox="1"/>
          <p:nvPr/>
        </p:nvSpPr>
        <p:spPr>
          <a:xfrm>
            <a:off x="633778" y="2519405"/>
            <a:ext cx="8229600" cy="2585323"/>
          </a:xfrm>
          <a:prstGeom prst="rect">
            <a:avLst/>
          </a:prstGeom>
          <a:noFill/>
        </p:spPr>
        <p:txBody>
          <a:bodyPr wrap="square" rtlCol="0">
            <a:spAutoFit/>
          </a:bodyPr>
          <a:lstStyle/>
          <a:p>
            <a:pPr algn="r" rtl="1">
              <a:lnSpc>
                <a:spcPct val="150000"/>
              </a:lnSpc>
              <a:buFontTx/>
              <a:buChar char="-"/>
            </a:pPr>
            <a:r>
              <a:rPr lang="fa-IR" b="1" dirty="0" smtClean="0">
                <a:cs typeface="B Nazanin" pitchFamily="2" charset="-78"/>
              </a:rPr>
              <a:t>مثال ها:</a:t>
            </a:r>
          </a:p>
          <a:p>
            <a:pPr lvl="1" algn="r" rtl="1">
              <a:lnSpc>
                <a:spcPct val="150000"/>
              </a:lnSpc>
              <a:buFontTx/>
              <a:buChar char="-"/>
            </a:pPr>
            <a:r>
              <a:rPr lang="fa-IR" b="1" dirty="0" smtClean="0">
                <a:cs typeface="B Nazanin" pitchFamily="2" charset="-78"/>
              </a:rPr>
              <a:t>- لقی در </a:t>
            </a:r>
            <a:r>
              <a:rPr lang="fa-IR" b="1" dirty="0" err="1" smtClean="0">
                <a:cs typeface="B Nazanin" pitchFamily="2" charset="-78"/>
              </a:rPr>
              <a:t>چرخدنده</a:t>
            </a:r>
            <a:r>
              <a:rPr lang="fa-IR" b="1" dirty="0" smtClean="0">
                <a:cs typeface="B Nazanin" pitchFamily="2" charset="-78"/>
              </a:rPr>
              <a:t> ها</a:t>
            </a:r>
          </a:p>
          <a:p>
            <a:pPr lvl="1" algn="r" rtl="1">
              <a:lnSpc>
                <a:spcPct val="150000"/>
              </a:lnSpc>
              <a:buFontTx/>
              <a:buChar char="-"/>
            </a:pPr>
            <a:r>
              <a:rPr lang="fa-IR" b="1" dirty="0" smtClean="0">
                <a:cs typeface="B Nazanin" pitchFamily="2" charset="-78"/>
              </a:rPr>
              <a:t> پس ماند مغناطیسی</a:t>
            </a:r>
          </a:p>
          <a:p>
            <a:pPr marL="6350" lvl="1" algn="r" rtl="1">
              <a:lnSpc>
                <a:spcPct val="150000"/>
              </a:lnSpc>
              <a:buFontTx/>
              <a:buChar char="-"/>
            </a:pPr>
            <a:r>
              <a:rPr lang="fa-IR" b="1" dirty="0" smtClean="0">
                <a:cs typeface="B Nazanin" pitchFamily="2" charset="-78"/>
              </a:rPr>
              <a:t> محاسبه : معمولا به صورت اختلاف حداکثر در خروجی ، تقسیم بر خروجی حداکثر به درصد بیان می شود.</a:t>
            </a:r>
          </a:p>
          <a:p>
            <a:pPr marL="6350" lvl="1" algn="r" rtl="1">
              <a:lnSpc>
                <a:spcPct val="150000"/>
              </a:lnSpc>
              <a:buFontTx/>
              <a:buChar char="-"/>
            </a:pPr>
            <a:endParaRPr lang="fa-IR" b="1" dirty="0" smtClean="0">
              <a:cs typeface="B Nazanin" pitchFamily="2" charset="-78"/>
            </a:endParaRPr>
          </a:p>
        </p:txBody>
      </p:sp>
    </p:spTree>
    <p:extLst>
      <p:ext uri="{BB962C8B-B14F-4D97-AF65-F5344CB8AC3E}">
        <p14:creationId xmlns:p14="http://schemas.microsoft.com/office/powerpoint/2010/main" val="20778150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400" b="0">
                <a:solidFill>
                  <a:srgbClr val="C00000"/>
                </a:solidFill>
                <a:cs typeface="B Homa" panose="00000400000000000000" pitchFamily="2" charset="-78"/>
              </a:rPr>
              <a:t>ناحیه ی مرده (</a:t>
            </a:r>
            <a:r>
              <a:rPr lang="en-US" altLang="fa-IR" sz="2000" b="0">
                <a:solidFill>
                  <a:srgbClr val="C00000"/>
                </a:solidFill>
                <a:cs typeface="B Homa" panose="00000400000000000000" pitchFamily="2" charset="-78"/>
              </a:rPr>
              <a:t>Dead space</a:t>
            </a:r>
            <a:r>
              <a:rPr lang="fa-IR" altLang="fa-IR" sz="2400" b="0">
                <a:solidFill>
                  <a:srgbClr val="C00000"/>
                </a:solidFill>
                <a:cs typeface="B Homa" panose="00000400000000000000" pitchFamily="2" charset="-78"/>
              </a:rPr>
              <a:t>)</a:t>
            </a:r>
            <a:endParaRPr lang="en-US" altLang="fa-IR" sz="2400" b="0">
              <a:solidFill>
                <a:srgbClr val="C00000"/>
              </a:solidFill>
              <a:cs typeface="B Homa" panose="00000400000000000000" pitchFamily="2" charset="-78"/>
            </a:endParaRPr>
          </a:p>
        </p:txBody>
      </p:sp>
      <p:sp>
        <p:nvSpPr>
          <p:cNvPr id="3"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sp>
        <p:nvSpPr>
          <p:cNvPr id="5" name="Rectangle 6"/>
          <p:cNvSpPr>
            <a:spLocks noChangeArrowheads="1"/>
          </p:cNvSpPr>
          <p:nvPr/>
        </p:nvSpPr>
        <p:spPr bwMode="auto">
          <a:xfrm>
            <a:off x="246066" y="969966"/>
            <a:ext cx="8707437" cy="87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a:solidFill>
                  <a:srgbClr val="000000"/>
                </a:solidFill>
                <a:cs typeface="B Homa" panose="00000400000000000000" pitchFamily="2" charset="-78"/>
              </a:rPr>
              <a:t> به محدوده ای از تغییرات سیگنال ورودی که به ازای آن مقدار سیگنال خروجی صفر باشد، ناحیه مرده گویند.</a:t>
            </a:r>
            <a:endParaRPr lang="fa-IR" altLang="fa-IR" sz="2000" b="0">
              <a:solidFill>
                <a:srgbClr val="000000"/>
              </a:solidFill>
              <a:cs typeface="B Homa" panose="00000400000000000000" pitchFamily="2" charset="-78"/>
              <a:sym typeface="Symbol" panose="05050102010706020507" pitchFamily="18" charset="2"/>
            </a:endParaRPr>
          </a:p>
        </p:txBody>
      </p:sp>
      <p:sp>
        <p:nvSpPr>
          <p:cNvPr id="6" name="Line 6"/>
          <p:cNvSpPr>
            <a:spLocks noChangeShapeType="1"/>
          </p:cNvSpPr>
          <p:nvPr/>
        </p:nvSpPr>
        <p:spPr bwMode="auto">
          <a:xfrm flipV="1">
            <a:off x="4454525" y="2724150"/>
            <a:ext cx="0" cy="2743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fa-IR"/>
          </a:p>
        </p:txBody>
      </p:sp>
      <p:sp>
        <p:nvSpPr>
          <p:cNvPr id="7" name="Line 7"/>
          <p:cNvSpPr>
            <a:spLocks noChangeShapeType="1"/>
          </p:cNvSpPr>
          <p:nvPr/>
        </p:nvSpPr>
        <p:spPr bwMode="auto">
          <a:xfrm>
            <a:off x="2397125" y="4019550"/>
            <a:ext cx="4419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fa-IR"/>
          </a:p>
        </p:txBody>
      </p:sp>
      <p:sp>
        <p:nvSpPr>
          <p:cNvPr id="8" name="Text Box 8"/>
          <p:cNvSpPr txBox="1">
            <a:spLocks noChangeArrowheads="1"/>
          </p:cNvSpPr>
          <p:nvPr/>
        </p:nvSpPr>
        <p:spPr bwMode="auto">
          <a:xfrm>
            <a:off x="4212227" y="2524126"/>
            <a:ext cx="562975"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eaLnBrk="1" hangingPunct="1"/>
            <a:r>
              <a:rPr lang="en-US" altLang="fa-IR" sz="900">
                <a:solidFill>
                  <a:srgbClr val="000000"/>
                </a:solidFill>
              </a:rPr>
              <a:t>Output</a:t>
            </a:r>
          </a:p>
        </p:txBody>
      </p:sp>
      <p:sp>
        <p:nvSpPr>
          <p:cNvPr id="9" name="Text Box 9"/>
          <p:cNvSpPr txBox="1">
            <a:spLocks noChangeArrowheads="1"/>
          </p:cNvSpPr>
          <p:nvPr/>
        </p:nvSpPr>
        <p:spPr bwMode="auto">
          <a:xfrm>
            <a:off x="6599170" y="4095751"/>
            <a:ext cx="466795"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eaLnBrk="1" hangingPunct="1"/>
            <a:r>
              <a:rPr lang="en-US" altLang="fa-IR" sz="900">
                <a:solidFill>
                  <a:srgbClr val="000000"/>
                </a:solidFill>
              </a:rPr>
              <a:t>Input</a:t>
            </a:r>
          </a:p>
        </p:txBody>
      </p:sp>
      <p:sp>
        <p:nvSpPr>
          <p:cNvPr id="10" name="Line 10"/>
          <p:cNvSpPr>
            <a:spLocks noChangeShapeType="1"/>
          </p:cNvSpPr>
          <p:nvPr/>
        </p:nvSpPr>
        <p:spPr bwMode="auto">
          <a:xfrm>
            <a:off x="4454525" y="4171950"/>
            <a:ext cx="457200" cy="0"/>
          </a:xfrm>
          <a:prstGeom prst="line">
            <a:avLst/>
          </a:prstGeom>
          <a:noFill/>
          <a:ln w="9525">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fa-IR"/>
          </a:p>
        </p:txBody>
      </p:sp>
      <p:sp>
        <p:nvSpPr>
          <p:cNvPr id="11" name="Text Box 11"/>
          <p:cNvSpPr txBox="1">
            <a:spLocks noChangeArrowheads="1"/>
          </p:cNvSpPr>
          <p:nvPr/>
        </p:nvSpPr>
        <p:spPr bwMode="auto">
          <a:xfrm>
            <a:off x="4406564" y="4260850"/>
            <a:ext cx="82266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eaLnBrk="1" hangingPunct="1"/>
            <a:r>
              <a:rPr lang="en-US" altLang="fa-IR">
                <a:solidFill>
                  <a:srgbClr val="000000"/>
                </a:solidFill>
              </a:rPr>
              <a:t>Input</a:t>
            </a:r>
          </a:p>
          <a:p>
            <a:pPr eaLnBrk="1" hangingPunct="1"/>
            <a:r>
              <a:rPr lang="en-US" altLang="fa-IR">
                <a:solidFill>
                  <a:srgbClr val="000000"/>
                </a:solidFill>
              </a:rPr>
              <a:t>increasing</a:t>
            </a:r>
          </a:p>
        </p:txBody>
      </p:sp>
      <p:sp>
        <p:nvSpPr>
          <p:cNvPr id="12" name="Line 12"/>
          <p:cNvSpPr>
            <a:spLocks noChangeShapeType="1"/>
          </p:cNvSpPr>
          <p:nvPr/>
        </p:nvSpPr>
        <p:spPr bwMode="auto">
          <a:xfrm>
            <a:off x="4683125" y="4248150"/>
            <a:ext cx="838200" cy="0"/>
          </a:xfrm>
          <a:prstGeom prst="line">
            <a:avLst/>
          </a:prstGeom>
          <a:noFill/>
          <a:ln w="9525">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fa-IR"/>
          </a:p>
        </p:txBody>
      </p:sp>
      <p:sp>
        <p:nvSpPr>
          <p:cNvPr id="13" name="Text Box 13"/>
          <p:cNvSpPr txBox="1">
            <a:spLocks noChangeArrowheads="1"/>
          </p:cNvSpPr>
          <p:nvPr/>
        </p:nvSpPr>
        <p:spPr bwMode="auto">
          <a:xfrm>
            <a:off x="5333664" y="4264026"/>
            <a:ext cx="82266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eaLnBrk="1" hangingPunct="1"/>
            <a:r>
              <a:rPr lang="en-US" altLang="fa-IR">
                <a:solidFill>
                  <a:srgbClr val="000000"/>
                </a:solidFill>
              </a:rPr>
              <a:t>further</a:t>
            </a:r>
          </a:p>
          <a:p>
            <a:pPr eaLnBrk="1" hangingPunct="1"/>
            <a:r>
              <a:rPr lang="en-US" altLang="fa-IR">
                <a:solidFill>
                  <a:srgbClr val="000000"/>
                </a:solidFill>
              </a:rPr>
              <a:t>increasing</a:t>
            </a:r>
          </a:p>
        </p:txBody>
      </p:sp>
      <p:sp>
        <p:nvSpPr>
          <p:cNvPr id="14" name="Line 14"/>
          <p:cNvSpPr>
            <a:spLocks noChangeShapeType="1"/>
          </p:cNvSpPr>
          <p:nvPr/>
        </p:nvSpPr>
        <p:spPr bwMode="auto">
          <a:xfrm flipV="1">
            <a:off x="4911725" y="2876550"/>
            <a:ext cx="1143000" cy="1143000"/>
          </a:xfrm>
          <a:prstGeom prst="line">
            <a:avLst/>
          </a:prstGeom>
          <a:noFill/>
          <a:ln w="28575">
            <a:solidFill>
              <a:schemeClr val="tx2"/>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15" name="Text Box 15"/>
          <p:cNvSpPr txBox="1">
            <a:spLocks noChangeArrowheads="1"/>
          </p:cNvSpPr>
          <p:nvPr/>
        </p:nvSpPr>
        <p:spPr bwMode="auto">
          <a:xfrm>
            <a:off x="4310063" y="3438525"/>
            <a:ext cx="9715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eaLnBrk="1" hangingPunct="1"/>
            <a:r>
              <a:rPr lang="en-US" altLang="fa-IR">
                <a:solidFill>
                  <a:srgbClr val="000000"/>
                </a:solidFill>
              </a:rPr>
              <a:t>No change in output</a:t>
            </a:r>
          </a:p>
        </p:txBody>
      </p:sp>
      <p:sp>
        <p:nvSpPr>
          <p:cNvPr id="16" name="Line 16"/>
          <p:cNvSpPr>
            <a:spLocks noChangeShapeType="1"/>
          </p:cNvSpPr>
          <p:nvPr/>
        </p:nvSpPr>
        <p:spPr bwMode="auto">
          <a:xfrm flipV="1">
            <a:off x="2854325" y="4019550"/>
            <a:ext cx="1143000" cy="1143000"/>
          </a:xfrm>
          <a:prstGeom prst="line">
            <a:avLst/>
          </a:prstGeom>
          <a:noFill/>
          <a:ln w="28575">
            <a:solidFill>
              <a:schemeClr val="tx2"/>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17" name="Line 17"/>
          <p:cNvSpPr>
            <a:spLocks noChangeShapeType="1"/>
          </p:cNvSpPr>
          <p:nvPr/>
        </p:nvSpPr>
        <p:spPr bwMode="auto">
          <a:xfrm>
            <a:off x="3997325" y="3790950"/>
            <a:ext cx="0" cy="1371600"/>
          </a:xfrm>
          <a:prstGeom prst="line">
            <a:avLst/>
          </a:prstGeom>
          <a:noFill/>
          <a:ln w="12700"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fa-IR"/>
          </a:p>
        </p:txBody>
      </p:sp>
      <p:sp>
        <p:nvSpPr>
          <p:cNvPr id="18" name="Line 18"/>
          <p:cNvSpPr>
            <a:spLocks noChangeShapeType="1"/>
          </p:cNvSpPr>
          <p:nvPr/>
        </p:nvSpPr>
        <p:spPr bwMode="auto">
          <a:xfrm>
            <a:off x="4911725" y="3790950"/>
            <a:ext cx="0" cy="1371600"/>
          </a:xfrm>
          <a:prstGeom prst="line">
            <a:avLst/>
          </a:prstGeom>
          <a:noFill/>
          <a:ln w="12700"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fa-IR"/>
          </a:p>
        </p:txBody>
      </p:sp>
      <p:sp>
        <p:nvSpPr>
          <p:cNvPr id="19" name="Line 19"/>
          <p:cNvSpPr>
            <a:spLocks noChangeShapeType="1"/>
          </p:cNvSpPr>
          <p:nvPr/>
        </p:nvSpPr>
        <p:spPr bwMode="auto">
          <a:xfrm>
            <a:off x="3997325" y="5010150"/>
            <a:ext cx="9144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fa-IR"/>
          </a:p>
        </p:txBody>
      </p:sp>
      <p:sp>
        <p:nvSpPr>
          <p:cNvPr id="20" name="Line 20"/>
          <p:cNvSpPr>
            <a:spLocks noChangeShapeType="1"/>
          </p:cNvSpPr>
          <p:nvPr/>
        </p:nvSpPr>
        <p:spPr bwMode="auto">
          <a:xfrm flipH="1">
            <a:off x="3997325" y="5010150"/>
            <a:ext cx="9144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fa-IR"/>
          </a:p>
        </p:txBody>
      </p:sp>
      <p:sp>
        <p:nvSpPr>
          <p:cNvPr id="21" name="Text Box 21"/>
          <p:cNvSpPr txBox="1">
            <a:spLocks noChangeArrowheads="1"/>
          </p:cNvSpPr>
          <p:nvPr/>
        </p:nvSpPr>
        <p:spPr bwMode="auto">
          <a:xfrm>
            <a:off x="3889378" y="5041903"/>
            <a:ext cx="12557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eaLnBrk="1" hangingPunct="1"/>
            <a:r>
              <a:rPr lang="en-US" altLang="fa-IR" sz="1200" i="1">
                <a:solidFill>
                  <a:srgbClr val="000000"/>
                </a:solidFill>
              </a:rPr>
              <a:t>DEAD</a:t>
            </a:r>
            <a:r>
              <a:rPr lang="fa-IR" altLang="fa-IR" sz="1200" i="1">
                <a:solidFill>
                  <a:srgbClr val="000000"/>
                </a:solidFill>
              </a:rPr>
              <a:t> </a:t>
            </a:r>
            <a:r>
              <a:rPr lang="en-US" altLang="fa-IR" sz="1200" i="1">
                <a:solidFill>
                  <a:srgbClr val="000000"/>
                </a:solidFill>
              </a:rPr>
              <a:t>SPACE</a:t>
            </a:r>
          </a:p>
        </p:txBody>
      </p:sp>
    </p:spTree>
    <p:extLst>
      <p:ext uri="{BB962C8B-B14F-4D97-AF65-F5344CB8AC3E}">
        <p14:creationId xmlns:p14="http://schemas.microsoft.com/office/powerpoint/2010/main" val="2113060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500"/>
                                        <p:tgtEl>
                                          <p:spTgt spid="6"/>
                                        </p:tgtEl>
                                      </p:cBhvr>
                                    </p:animEffect>
                                  </p:childTnLst>
                                </p:cTn>
                              </p:par>
                              <p:par>
                                <p:cTn id="12" presetID="4" presetClass="entr" presetSubtype="1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ox(in)">
                                      <p:cBhvr>
                                        <p:cTn id="14" dur="500"/>
                                        <p:tgtEl>
                                          <p:spTgt spid="7"/>
                                        </p:tgtEl>
                                      </p:cBhvr>
                                    </p:animEffect>
                                  </p:childTnLst>
                                </p:cTn>
                              </p:par>
                              <p:par>
                                <p:cTn id="15" presetID="4" presetClass="entr" presetSubtype="1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ox(in)">
                                      <p:cBhvr>
                                        <p:cTn id="17" dur="500"/>
                                        <p:tgtEl>
                                          <p:spTgt spid="8"/>
                                        </p:tgtEl>
                                      </p:cBhvr>
                                    </p:animEffect>
                                  </p:childTnLst>
                                </p:cTn>
                              </p:par>
                              <p:par>
                                <p:cTn id="18" presetID="4" presetClass="entr" presetSubtype="16"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box(in)">
                                      <p:cBhvr>
                                        <p:cTn id="20" dur="5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linds(horizontal)">
                                      <p:cBhvr>
                                        <p:cTn id="25" dur="500"/>
                                        <p:tgtEl>
                                          <p:spTgt spid="10"/>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linds(horizontal)">
                                      <p:cBhvr>
                                        <p:cTn id="28" dur="500"/>
                                        <p:tgtEl>
                                          <p:spTgt spid="11"/>
                                        </p:tgtEl>
                                      </p:cBhvr>
                                    </p:animEffect>
                                  </p:childTnLst>
                                </p:cTn>
                              </p:par>
                            </p:childTnLst>
                          </p:cTn>
                        </p:par>
                        <p:par>
                          <p:cTn id="29" fill="hold">
                            <p:stCondLst>
                              <p:cond delay="500"/>
                            </p:stCondLst>
                            <p:childTnLst>
                              <p:par>
                                <p:cTn id="30" presetID="3" presetClass="entr" presetSubtype="10" fill="hold" grpId="0" nodeType="afterEffect">
                                  <p:stCondLst>
                                    <p:cond delay="1000"/>
                                  </p:stCondLst>
                                  <p:childTnLst>
                                    <p:set>
                                      <p:cBhvr>
                                        <p:cTn id="31" dur="1" fill="hold">
                                          <p:stCondLst>
                                            <p:cond delay="0"/>
                                          </p:stCondLst>
                                        </p:cTn>
                                        <p:tgtEl>
                                          <p:spTgt spid="15"/>
                                        </p:tgtEl>
                                        <p:attrNameLst>
                                          <p:attrName>style.visibility</p:attrName>
                                        </p:attrNameLst>
                                      </p:cBhvr>
                                      <p:to>
                                        <p:strVal val="visible"/>
                                      </p:to>
                                    </p:set>
                                    <p:animEffect transition="in" filter="blinds(horizontal)">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xit" presetSubtype="10" fill="hold" grpId="1" nodeType="clickEffect">
                                  <p:stCondLst>
                                    <p:cond delay="0"/>
                                  </p:stCondLst>
                                  <p:childTnLst>
                                    <p:animEffect transition="out" filter="blinds(horizontal)">
                                      <p:cBhvr>
                                        <p:cTn id="36" dur="500"/>
                                        <p:tgtEl>
                                          <p:spTgt spid="10"/>
                                        </p:tgtEl>
                                      </p:cBhvr>
                                    </p:animEffect>
                                    <p:set>
                                      <p:cBhvr>
                                        <p:cTn id="37" dur="1" fill="hold">
                                          <p:stCondLst>
                                            <p:cond delay="499"/>
                                          </p:stCondLst>
                                        </p:cTn>
                                        <p:tgtEl>
                                          <p:spTgt spid="10"/>
                                        </p:tgtEl>
                                        <p:attrNameLst>
                                          <p:attrName>style.visibility</p:attrName>
                                        </p:attrNameLst>
                                      </p:cBhvr>
                                      <p:to>
                                        <p:strVal val="hidden"/>
                                      </p:to>
                                    </p:set>
                                  </p:childTnLst>
                                </p:cTn>
                              </p:par>
                              <p:par>
                                <p:cTn id="38" presetID="3" presetClass="exit" presetSubtype="10" fill="hold" grpId="1" nodeType="withEffect">
                                  <p:stCondLst>
                                    <p:cond delay="0"/>
                                  </p:stCondLst>
                                  <p:childTnLst>
                                    <p:animEffect transition="out" filter="blinds(horizontal)">
                                      <p:cBhvr>
                                        <p:cTn id="39" dur="500"/>
                                        <p:tgtEl>
                                          <p:spTgt spid="11"/>
                                        </p:tgtEl>
                                      </p:cBhvr>
                                    </p:animEffect>
                                    <p:set>
                                      <p:cBhvr>
                                        <p:cTn id="40" dur="1" fill="hold">
                                          <p:stCondLst>
                                            <p:cond delay="499"/>
                                          </p:stCondLst>
                                        </p:cTn>
                                        <p:tgtEl>
                                          <p:spTgt spid="11"/>
                                        </p:tgtEl>
                                        <p:attrNameLst>
                                          <p:attrName>style.visibility</p:attrName>
                                        </p:attrNameLst>
                                      </p:cBhvr>
                                      <p:to>
                                        <p:strVal val="hidden"/>
                                      </p:to>
                                    </p:set>
                                  </p:childTnLst>
                                </p:cTn>
                              </p:par>
                              <p:par>
                                <p:cTn id="41" presetID="3" presetClass="exit" presetSubtype="10" fill="hold" grpId="1" nodeType="withEffect">
                                  <p:stCondLst>
                                    <p:cond delay="0"/>
                                  </p:stCondLst>
                                  <p:childTnLst>
                                    <p:animEffect transition="out" filter="blinds(horizontal)">
                                      <p:cBhvr>
                                        <p:cTn id="42" dur="500"/>
                                        <p:tgtEl>
                                          <p:spTgt spid="15"/>
                                        </p:tgtEl>
                                      </p:cBhvr>
                                    </p:animEffect>
                                    <p:set>
                                      <p:cBhvr>
                                        <p:cTn id="43" dur="1" fill="hold">
                                          <p:stCondLst>
                                            <p:cond delay="499"/>
                                          </p:stCondLst>
                                        </p:cTn>
                                        <p:tgtEl>
                                          <p:spTgt spid="15"/>
                                        </p:tgtEl>
                                        <p:attrNameLst>
                                          <p:attrName>style.visibility</p:attrName>
                                        </p:attrNameLst>
                                      </p:cBhvr>
                                      <p:to>
                                        <p:strVal val="hidden"/>
                                      </p:to>
                                    </p:set>
                                  </p:childTnLst>
                                </p:cTn>
                              </p:par>
                            </p:childTnLst>
                          </p:cTn>
                        </p:par>
                        <p:par>
                          <p:cTn id="44" fill="hold">
                            <p:stCondLst>
                              <p:cond delay="500"/>
                            </p:stCondLst>
                            <p:childTnLst>
                              <p:par>
                                <p:cTn id="45" presetID="3" presetClass="entr" presetSubtype="10" fill="hold" grpId="0" nodeType="afterEffect">
                                  <p:stCondLst>
                                    <p:cond delay="500"/>
                                  </p:stCondLst>
                                  <p:childTnLst>
                                    <p:set>
                                      <p:cBhvr>
                                        <p:cTn id="46" dur="1" fill="hold">
                                          <p:stCondLst>
                                            <p:cond delay="0"/>
                                          </p:stCondLst>
                                        </p:cTn>
                                        <p:tgtEl>
                                          <p:spTgt spid="13"/>
                                        </p:tgtEl>
                                        <p:attrNameLst>
                                          <p:attrName>style.visibility</p:attrName>
                                        </p:attrNameLst>
                                      </p:cBhvr>
                                      <p:to>
                                        <p:strVal val="visible"/>
                                      </p:to>
                                    </p:set>
                                    <p:animEffect transition="in" filter="blinds(horizontal)">
                                      <p:cBhvr>
                                        <p:cTn id="47" dur="500"/>
                                        <p:tgtEl>
                                          <p:spTgt spid="13"/>
                                        </p:tgtEl>
                                      </p:cBhvr>
                                    </p:animEffect>
                                  </p:childTnLst>
                                </p:cTn>
                              </p:par>
                              <p:par>
                                <p:cTn id="48" presetID="3" presetClass="entr" presetSubtype="10"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blinds(horizontal)">
                                      <p:cBhvr>
                                        <p:cTn id="50" dur="500"/>
                                        <p:tgtEl>
                                          <p:spTgt spid="12"/>
                                        </p:tgtEl>
                                      </p:cBhvr>
                                    </p:animEffect>
                                  </p:childTnLst>
                                </p:cTn>
                              </p:par>
                            </p:childTnLst>
                          </p:cTn>
                        </p:par>
                        <p:par>
                          <p:cTn id="51" fill="hold">
                            <p:stCondLst>
                              <p:cond delay="1500"/>
                            </p:stCondLst>
                            <p:childTnLst>
                              <p:par>
                                <p:cTn id="52" presetID="3" presetClass="entr" presetSubtype="10" fill="hold" grpId="0" nodeType="afterEffect">
                                  <p:stCondLst>
                                    <p:cond delay="500"/>
                                  </p:stCondLst>
                                  <p:childTnLst>
                                    <p:set>
                                      <p:cBhvr>
                                        <p:cTn id="53" dur="1" fill="hold">
                                          <p:stCondLst>
                                            <p:cond delay="0"/>
                                          </p:stCondLst>
                                        </p:cTn>
                                        <p:tgtEl>
                                          <p:spTgt spid="14"/>
                                        </p:tgtEl>
                                        <p:attrNameLst>
                                          <p:attrName>style.visibility</p:attrName>
                                        </p:attrNameLst>
                                      </p:cBhvr>
                                      <p:to>
                                        <p:strVal val="visible"/>
                                      </p:to>
                                    </p:set>
                                    <p:animEffect transition="in" filter="blinds(horizontal)">
                                      <p:cBhvr>
                                        <p:cTn id="54" dur="1000"/>
                                        <p:tgtEl>
                                          <p:spTgt spid="14"/>
                                        </p:tgtEl>
                                      </p:cBhvr>
                                    </p:animEffect>
                                  </p:childTnLst>
                                </p:cTn>
                              </p:par>
                            </p:childTnLst>
                          </p:cTn>
                        </p:par>
                      </p:childTnLst>
                    </p:cTn>
                  </p:par>
                  <p:par>
                    <p:cTn id="55" fill="hold">
                      <p:stCondLst>
                        <p:cond delay="indefinite"/>
                      </p:stCondLst>
                      <p:childTnLst>
                        <p:par>
                          <p:cTn id="56" fill="hold">
                            <p:stCondLst>
                              <p:cond delay="0"/>
                            </p:stCondLst>
                            <p:childTnLst>
                              <p:par>
                                <p:cTn id="57" presetID="3" presetClass="entr" presetSubtype="10" fill="hold" grpId="0" nodeType="click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blinds(horizontal)">
                                      <p:cBhvr>
                                        <p:cTn id="59" dur="500"/>
                                        <p:tgtEl>
                                          <p:spTgt spid="16"/>
                                        </p:tgtEl>
                                      </p:cBhvr>
                                    </p:animEffect>
                                  </p:childTnLst>
                                </p:cTn>
                              </p:par>
                              <p:par>
                                <p:cTn id="60" presetID="2" presetClass="entr" presetSubtype="4" fill="hold" grpId="0" nodeType="with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additive="base">
                                        <p:cTn id="62" dur="500" fill="hold"/>
                                        <p:tgtEl>
                                          <p:spTgt spid="21"/>
                                        </p:tgtEl>
                                        <p:attrNameLst>
                                          <p:attrName>ppt_x</p:attrName>
                                        </p:attrNameLst>
                                      </p:cBhvr>
                                      <p:tavLst>
                                        <p:tav tm="0">
                                          <p:val>
                                            <p:strVal val="#ppt_x"/>
                                          </p:val>
                                        </p:tav>
                                        <p:tav tm="100000">
                                          <p:val>
                                            <p:strVal val="#ppt_x"/>
                                          </p:val>
                                        </p:tav>
                                      </p:tavLst>
                                    </p:anim>
                                    <p:anim calcmode="lin" valueType="num">
                                      <p:cBhvr additive="base">
                                        <p:cTn id="63" dur="500" fill="hold"/>
                                        <p:tgtEl>
                                          <p:spTgt spid="21"/>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500" fill="hold"/>
                                        <p:tgtEl>
                                          <p:spTgt spid="20"/>
                                        </p:tgtEl>
                                        <p:attrNameLst>
                                          <p:attrName>ppt_x</p:attrName>
                                        </p:attrNameLst>
                                      </p:cBhvr>
                                      <p:tavLst>
                                        <p:tav tm="0">
                                          <p:val>
                                            <p:strVal val="#ppt_x"/>
                                          </p:val>
                                        </p:tav>
                                        <p:tav tm="100000">
                                          <p:val>
                                            <p:strVal val="#ppt_x"/>
                                          </p:val>
                                        </p:tav>
                                      </p:tavLst>
                                    </p:anim>
                                    <p:anim calcmode="lin" valueType="num">
                                      <p:cBhvr additive="base">
                                        <p:cTn id="67" dur="5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 calcmode="lin" valueType="num">
                                      <p:cBhvr additive="base">
                                        <p:cTn id="70" dur="500" fill="hold"/>
                                        <p:tgtEl>
                                          <p:spTgt spid="17"/>
                                        </p:tgtEl>
                                        <p:attrNameLst>
                                          <p:attrName>ppt_x</p:attrName>
                                        </p:attrNameLst>
                                      </p:cBhvr>
                                      <p:tavLst>
                                        <p:tav tm="0">
                                          <p:val>
                                            <p:strVal val="#ppt_x"/>
                                          </p:val>
                                        </p:tav>
                                        <p:tav tm="100000">
                                          <p:val>
                                            <p:strVal val="#ppt_x"/>
                                          </p:val>
                                        </p:tav>
                                      </p:tavLst>
                                    </p:anim>
                                    <p:anim calcmode="lin" valueType="num">
                                      <p:cBhvr additive="base">
                                        <p:cTn id="71" dur="500" fill="hold"/>
                                        <p:tgtEl>
                                          <p:spTgt spid="17"/>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18"/>
                                        </p:tgtEl>
                                        <p:attrNameLst>
                                          <p:attrName>style.visibility</p:attrName>
                                        </p:attrNameLst>
                                      </p:cBhvr>
                                      <p:to>
                                        <p:strVal val="visible"/>
                                      </p:to>
                                    </p:set>
                                    <p:anim calcmode="lin" valueType="num">
                                      <p:cBhvr additive="base">
                                        <p:cTn id="74" dur="500" fill="hold"/>
                                        <p:tgtEl>
                                          <p:spTgt spid="18"/>
                                        </p:tgtEl>
                                        <p:attrNameLst>
                                          <p:attrName>ppt_x</p:attrName>
                                        </p:attrNameLst>
                                      </p:cBhvr>
                                      <p:tavLst>
                                        <p:tav tm="0">
                                          <p:val>
                                            <p:strVal val="#ppt_x"/>
                                          </p:val>
                                        </p:tav>
                                        <p:tav tm="100000">
                                          <p:val>
                                            <p:strVal val="#ppt_x"/>
                                          </p:val>
                                        </p:tav>
                                      </p:tavLst>
                                    </p:anim>
                                    <p:anim calcmode="lin" valueType="num">
                                      <p:cBhvr additive="base">
                                        <p:cTn id="75" dur="500" fill="hold"/>
                                        <p:tgtEl>
                                          <p:spTgt spid="18"/>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19"/>
                                        </p:tgtEl>
                                        <p:attrNameLst>
                                          <p:attrName>style.visibility</p:attrName>
                                        </p:attrNameLst>
                                      </p:cBhvr>
                                      <p:to>
                                        <p:strVal val="visible"/>
                                      </p:to>
                                    </p:set>
                                    <p:anim calcmode="lin" valueType="num">
                                      <p:cBhvr additive="base">
                                        <p:cTn id="78" dur="500" fill="hold"/>
                                        <p:tgtEl>
                                          <p:spTgt spid="19"/>
                                        </p:tgtEl>
                                        <p:attrNameLst>
                                          <p:attrName>ppt_x</p:attrName>
                                        </p:attrNameLst>
                                      </p:cBhvr>
                                      <p:tavLst>
                                        <p:tav tm="0">
                                          <p:val>
                                            <p:strVal val="#ppt_x"/>
                                          </p:val>
                                        </p:tav>
                                        <p:tav tm="100000">
                                          <p:val>
                                            <p:strVal val="#ppt_x"/>
                                          </p:val>
                                        </p:tav>
                                      </p:tavLst>
                                    </p:anim>
                                    <p:anim calcmode="lin" valueType="num">
                                      <p:cBhvr additive="base">
                                        <p:cTn id="79" dur="500" fill="hold"/>
                                        <p:tgtEl>
                                          <p:spTgt spid="19"/>
                                        </p:tgtEl>
                                        <p:attrNameLst>
                                          <p:attrName>ppt_y</p:attrName>
                                        </p:attrNameLst>
                                      </p:cBhvr>
                                      <p:tavLst>
                                        <p:tav tm="0">
                                          <p:val>
                                            <p:strVal val="1+#ppt_h/2"/>
                                          </p:val>
                                        </p:tav>
                                        <p:tav tm="100000">
                                          <p:val>
                                            <p:strVal val="#ppt_y"/>
                                          </p:val>
                                        </p:tav>
                                      </p:tavLst>
                                    </p:anim>
                                  </p:childTnLst>
                                </p:cTn>
                              </p:par>
                              <p:par>
                                <p:cTn id="80" presetID="3" presetClass="exit" presetSubtype="10" fill="hold" grpId="1" nodeType="withEffect">
                                  <p:stCondLst>
                                    <p:cond delay="0"/>
                                  </p:stCondLst>
                                  <p:childTnLst>
                                    <p:animEffect transition="out" filter="blinds(horizontal)">
                                      <p:cBhvr>
                                        <p:cTn id="81" dur="500"/>
                                        <p:tgtEl>
                                          <p:spTgt spid="13"/>
                                        </p:tgtEl>
                                      </p:cBhvr>
                                    </p:animEffect>
                                    <p:set>
                                      <p:cBhvr>
                                        <p:cTn id="82" dur="1" fill="hold">
                                          <p:stCondLst>
                                            <p:cond delay="499"/>
                                          </p:stCondLst>
                                        </p:cTn>
                                        <p:tgtEl>
                                          <p:spTgt spid="13"/>
                                        </p:tgtEl>
                                        <p:attrNameLst>
                                          <p:attrName>style.visibility</p:attrName>
                                        </p:attrNameLst>
                                      </p:cBhvr>
                                      <p:to>
                                        <p:strVal val="hidden"/>
                                      </p:to>
                                    </p:set>
                                  </p:childTnLst>
                                </p:cTn>
                              </p:par>
                              <p:par>
                                <p:cTn id="83" presetID="3" presetClass="exit" presetSubtype="10" fill="hold" grpId="1" nodeType="withEffect">
                                  <p:stCondLst>
                                    <p:cond delay="0"/>
                                  </p:stCondLst>
                                  <p:childTnLst>
                                    <p:animEffect transition="out" filter="blinds(horizontal)">
                                      <p:cBhvr>
                                        <p:cTn id="84" dur="500"/>
                                        <p:tgtEl>
                                          <p:spTgt spid="12"/>
                                        </p:tgtEl>
                                      </p:cBhvr>
                                    </p:animEffect>
                                    <p:set>
                                      <p:cBhvr>
                                        <p:cTn id="85"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p:bldP spid="9" grpId="0"/>
      <p:bldP spid="10" grpId="0" animBg="1"/>
      <p:bldP spid="10" grpId="1" animBg="1"/>
      <p:bldP spid="11" grpId="0"/>
      <p:bldP spid="11" grpId="1"/>
      <p:bldP spid="12" grpId="0" animBg="1"/>
      <p:bldP spid="12" grpId="1" animBg="1"/>
      <p:bldP spid="13" grpId="0"/>
      <p:bldP spid="13" grpId="1"/>
      <p:bldP spid="14" grpId="0" animBg="1"/>
      <p:bldP spid="15" grpId="0"/>
      <p:bldP spid="15" grpId="1"/>
      <p:bldP spid="16" grpId="0" animBg="1"/>
      <p:bldP spid="17" grpId="0" animBg="1"/>
      <p:bldP spid="18" grpId="0" animBg="1"/>
      <p:bldP spid="19" grpId="0" animBg="1"/>
      <p:bldP spid="20" grpId="0" animBg="1"/>
      <p:bldP spid="21"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400" b="0" dirty="0">
                <a:solidFill>
                  <a:srgbClr val="C00000"/>
                </a:solidFill>
                <a:cs typeface="B Homa" panose="00000400000000000000" pitchFamily="2" charset="-78"/>
              </a:rPr>
              <a:t>آستانه (</a:t>
            </a:r>
            <a:r>
              <a:rPr lang="en-US" altLang="fa-IR" sz="2000" b="0" dirty="0">
                <a:solidFill>
                  <a:srgbClr val="C00000"/>
                </a:solidFill>
                <a:cs typeface="B Homa" panose="00000400000000000000" pitchFamily="2" charset="-78"/>
              </a:rPr>
              <a:t>Threshold</a:t>
            </a:r>
            <a:r>
              <a:rPr lang="fa-IR" altLang="fa-IR" sz="2400" b="0" dirty="0">
                <a:solidFill>
                  <a:srgbClr val="C00000"/>
                </a:solidFill>
                <a:cs typeface="B Homa" panose="00000400000000000000" pitchFamily="2" charset="-78"/>
              </a:rPr>
              <a:t>)</a:t>
            </a:r>
            <a:endParaRPr lang="en-US" altLang="fa-IR" sz="2400" b="0" dirty="0">
              <a:solidFill>
                <a:srgbClr val="C00000"/>
              </a:solidFill>
              <a:cs typeface="B Homa" panose="00000400000000000000" pitchFamily="2" charset="-78"/>
            </a:endParaRPr>
          </a:p>
        </p:txBody>
      </p:sp>
      <p:sp>
        <p:nvSpPr>
          <p:cNvPr id="3"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sp>
        <p:nvSpPr>
          <p:cNvPr id="5" name="Rectangle 6"/>
          <p:cNvSpPr>
            <a:spLocks noChangeArrowheads="1"/>
          </p:cNvSpPr>
          <p:nvPr/>
        </p:nvSpPr>
        <p:spPr bwMode="auto">
          <a:xfrm>
            <a:off x="177800" y="969965"/>
            <a:ext cx="87757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a:solidFill>
                  <a:srgbClr val="000000"/>
                </a:solidFill>
                <a:cs typeface="B Homa" panose="00000400000000000000" pitchFamily="2" charset="-78"/>
              </a:rPr>
              <a:t> به کمترین مقدار سیگنال ورودی که سبب تغییر قابل درکی در سیگنال خروجی شود، آستانه گویند.</a:t>
            </a:r>
            <a:endParaRPr lang="fa-IR" altLang="fa-IR" sz="2000" b="0">
              <a:solidFill>
                <a:srgbClr val="000000"/>
              </a:solidFill>
              <a:cs typeface="B Homa" panose="00000400000000000000" pitchFamily="2" charset="-78"/>
              <a:sym typeface="Symbol" panose="05050102010706020507" pitchFamily="18" charset="2"/>
            </a:endParaRPr>
          </a:p>
        </p:txBody>
      </p:sp>
      <p:sp>
        <p:nvSpPr>
          <p:cNvPr id="6" name="Line 6"/>
          <p:cNvSpPr>
            <a:spLocks noChangeShapeType="1"/>
          </p:cNvSpPr>
          <p:nvPr/>
        </p:nvSpPr>
        <p:spPr bwMode="auto">
          <a:xfrm flipV="1">
            <a:off x="4495800" y="2901950"/>
            <a:ext cx="0" cy="2743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fa-IR"/>
          </a:p>
        </p:txBody>
      </p:sp>
      <p:sp>
        <p:nvSpPr>
          <p:cNvPr id="7" name="Line 7"/>
          <p:cNvSpPr>
            <a:spLocks noChangeShapeType="1"/>
          </p:cNvSpPr>
          <p:nvPr/>
        </p:nvSpPr>
        <p:spPr bwMode="auto">
          <a:xfrm>
            <a:off x="2438400" y="4197350"/>
            <a:ext cx="4419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fa-IR"/>
          </a:p>
        </p:txBody>
      </p:sp>
      <p:sp>
        <p:nvSpPr>
          <p:cNvPr id="8" name="Text Box 8"/>
          <p:cNvSpPr txBox="1">
            <a:spLocks noChangeArrowheads="1"/>
          </p:cNvSpPr>
          <p:nvPr/>
        </p:nvSpPr>
        <p:spPr bwMode="auto">
          <a:xfrm>
            <a:off x="4239215" y="2714626"/>
            <a:ext cx="562975"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eaLnBrk="1" hangingPunct="1"/>
            <a:r>
              <a:rPr lang="en-US" altLang="fa-IR" sz="900">
                <a:solidFill>
                  <a:srgbClr val="000000"/>
                </a:solidFill>
              </a:rPr>
              <a:t>Output</a:t>
            </a:r>
          </a:p>
        </p:txBody>
      </p:sp>
      <p:sp>
        <p:nvSpPr>
          <p:cNvPr id="9" name="Text Box 9"/>
          <p:cNvSpPr txBox="1">
            <a:spLocks noChangeArrowheads="1"/>
          </p:cNvSpPr>
          <p:nvPr/>
        </p:nvSpPr>
        <p:spPr bwMode="auto">
          <a:xfrm>
            <a:off x="6640446" y="4273550"/>
            <a:ext cx="466795"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eaLnBrk="1" hangingPunct="1"/>
            <a:r>
              <a:rPr lang="en-US" altLang="fa-IR" sz="900">
                <a:solidFill>
                  <a:srgbClr val="000000"/>
                </a:solidFill>
              </a:rPr>
              <a:t>Input</a:t>
            </a:r>
          </a:p>
        </p:txBody>
      </p:sp>
      <p:sp>
        <p:nvSpPr>
          <p:cNvPr id="10" name="Line 10"/>
          <p:cNvSpPr>
            <a:spLocks noChangeShapeType="1"/>
          </p:cNvSpPr>
          <p:nvPr/>
        </p:nvSpPr>
        <p:spPr bwMode="auto">
          <a:xfrm>
            <a:off x="4495800" y="4349750"/>
            <a:ext cx="457200" cy="0"/>
          </a:xfrm>
          <a:prstGeom prst="line">
            <a:avLst/>
          </a:prstGeom>
          <a:noFill/>
          <a:ln w="9525">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fa-IR"/>
          </a:p>
        </p:txBody>
      </p:sp>
      <p:sp>
        <p:nvSpPr>
          <p:cNvPr id="11" name="Text Box 11"/>
          <p:cNvSpPr txBox="1">
            <a:spLocks noChangeArrowheads="1"/>
          </p:cNvSpPr>
          <p:nvPr/>
        </p:nvSpPr>
        <p:spPr bwMode="auto">
          <a:xfrm>
            <a:off x="4433552" y="4452939"/>
            <a:ext cx="82266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eaLnBrk="1" hangingPunct="1"/>
            <a:r>
              <a:rPr lang="en-US" altLang="fa-IR">
                <a:solidFill>
                  <a:srgbClr val="000000"/>
                </a:solidFill>
              </a:rPr>
              <a:t>Input</a:t>
            </a:r>
          </a:p>
          <a:p>
            <a:pPr eaLnBrk="1" hangingPunct="1"/>
            <a:r>
              <a:rPr lang="en-US" altLang="fa-IR">
                <a:solidFill>
                  <a:srgbClr val="000000"/>
                </a:solidFill>
              </a:rPr>
              <a:t>increasing</a:t>
            </a:r>
          </a:p>
        </p:txBody>
      </p:sp>
      <p:sp>
        <p:nvSpPr>
          <p:cNvPr id="12" name="Line 12"/>
          <p:cNvSpPr>
            <a:spLocks noChangeShapeType="1"/>
          </p:cNvSpPr>
          <p:nvPr/>
        </p:nvSpPr>
        <p:spPr bwMode="auto">
          <a:xfrm flipV="1">
            <a:off x="4953000" y="3054350"/>
            <a:ext cx="1143000" cy="1143000"/>
          </a:xfrm>
          <a:prstGeom prst="line">
            <a:avLst/>
          </a:prstGeom>
          <a:noFill/>
          <a:ln w="28575">
            <a:solidFill>
              <a:schemeClr val="accent2"/>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13" name="Text Box 13"/>
          <p:cNvSpPr txBox="1">
            <a:spLocks noChangeArrowheads="1"/>
          </p:cNvSpPr>
          <p:nvPr/>
        </p:nvSpPr>
        <p:spPr bwMode="auto">
          <a:xfrm>
            <a:off x="4419997" y="3657601"/>
            <a:ext cx="123944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eaLnBrk="1" hangingPunct="1"/>
            <a:r>
              <a:rPr lang="en-US" altLang="fa-IR">
                <a:solidFill>
                  <a:srgbClr val="000000"/>
                </a:solidFill>
              </a:rPr>
              <a:t>Change in output</a:t>
            </a:r>
          </a:p>
          <a:p>
            <a:pPr eaLnBrk="1" hangingPunct="1"/>
            <a:r>
              <a:rPr lang="en-US" altLang="fa-IR">
                <a:solidFill>
                  <a:srgbClr val="000000"/>
                </a:solidFill>
              </a:rPr>
              <a:t>is not detectable</a:t>
            </a:r>
          </a:p>
        </p:txBody>
      </p:sp>
      <p:sp>
        <p:nvSpPr>
          <p:cNvPr id="14" name="Line 14"/>
          <p:cNvSpPr>
            <a:spLocks noChangeShapeType="1"/>
          </p:cNvSpPr>
          <p:nvPr/>
        </p:nvSpPr>
        <p:spPr bwMode="auto">
          <a:xfrm>
            <a:off x="4495800" y="4197350"/>
            <a:ext cx="457200" cy="0"/>
          </a:xfrm>
          <a:prstGeom prst="line">
            <a:avLst/>
          </a:prstGeom>
          <a:noFill/>
          <a:ln w="9525">
            <a:solidFill>
              <a:schemeClr val="accent2"/>
            </a:solidFill>
            <a:round/>
            <a:headEnd/>
            <a:tailEnd/>
          </a:ln>
          <a:extLst>
            <a:ext uri="{909E8E84-426E-40DD-AFC4-6F175D3DCCD1}">
              <a14:hiddenFill xmlns:a14="http://schemas.microsoft.com/office/drawing/2010/main">
                <a:noFill/>
              </a14:hiddenFill>
            </a:ext>
          </a:extLst>
        </p:spPr>
        <p:txBody>
          <a:bodyPr/>
          <a:lstStyle/>
          <a:p>
            <a:endParaRPr lang="fa-IR"/>
          </a:p>
        </p:txBody>
      </p:sp>
      <p:sp>
        <p:nvSpPr>
          <p:cNvPr id="15" name="Line 15"/>
          <p:cNvSpPr>
            <a:spLocks noChangeShapeType="1"/>
          </p:cNvSpPr>
          <p:nvPr/>
        </p:nvSpPr>
        <p:spPr bwMode="auto">
          <a:xfrm>
            <a:off x="4724400" y="4425950"/>
            <a:ext cx="838200" cy="0"/>
          </a:xfrm>
          <a:prstGeom prst="line">
            <a:avLst/>
          </a:prstGeom>
          <a:noFill/>
          <a:ln w="9525">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fa-IR"/>
          </a:p>
        </p:txBody>
      </p:sp>
      <p:sp>
        <p:nvSpPr>
          <p:cNvPr id="16" name="Text Box 16"/>
          <p:cNvSpPr txBox="1">
            <a:spLocks noChangeArrowheads="1"/>
          </p:cNvSpPr>
          <p:nvPr/>
        </p:nvSpPr>
        <p:spPr bwMode="auto">
          <a:xfrm>
            <a:off x="5428914" y="4427539"/>
            <a:ext cx="82266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eaLnBrk="1" hangingPunct="1"/>
            <a:r>
              <a:rPr lang="en-US" altLang="fa-IR">
                <a:solidFill>
                  <a:srgbClr val="000000"/>
                </a:solidFill>
              </a:rPr>
              <a:t>Further</a:t>
            </a:r>
          </a:p>
          <a:p>
            <a:pPr eaLnBrk="1" hangingPunct="1"/>
            <a:r>
              <a:rPr lang="en-US" altLang="fa-IR">
                <a:solidFill>
                  <a:srgbClr val="000000"/>
                </a:solidFill>
              </a:rPr>
              <a:t>increasing</a:t>
            </a:r>
          </a:p>
        </p:txBody>
      </p:sp>
      <p:cxnSp>
        <p:nvCxnSpPr>
          <p:cNvPr id="17" name="Straight Connector 16"/>
          <p:cNvCxnSpPr>
            <a:stCxn id="14" idx="1"/>
          </p:cNvCxnSpPr>
          <p:nvPr/>
        </p:nvCxnSpPr>
        <p:spPr bwMode="auto">
          <a:xfrm rot="16200000" flipH="1">
            <a:off x="4364040" y="4786314"/>
            <a:ext cx="1179513" cy="1588"/>
          </a:xfrm>
          <a:prstGeom prst="line">
            <a:avLst/>
          </a:prstGeom>
          <a:ln>
            <a:solidFill>
              <a:srgbClr val="000000"/>
            </a:solidFill>
            <a:prstDash val="dash"/>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18" name="Straight Arrow Connector 17"/>
          <p:cNvCxnSpPr>
            <a:cxnSpLocks noChangeShapeType="1"/>
          </p:cNvCxnSpPr>
          <p:nvPr/>
        </p:nvCxnSpPr>
        <p:spPr bwMode="auto">
          <a:xfrm flipV="1">
            <a:off x="4476753" y="5240338"/>
            <a:ext cx="504825" cy="0"/>
          </a:xfrm>
          <a:prstGeom prst="straightConnector1">
            <a:avLst/>
          </a:prstGeom>
          <a:noFill/>
          <a:ln w="9525" algn="ctr">
            <a:solidFill>
              <a:srgbClr val="000000"/>
            </a:solidFill>
            <a:round/>
            <a:headEnd type="arrow" w="med" len="med"/>
            <a:tailEnd type="arrow" w="med" len="med"/>
          </a:ln>
          <a:extLst>
            <a:ext uri="{909E8E84-426E-40DD-AFC4-6F175D3DCCD1}">
              <a14:hiddenFill xmlns:a14="http://schemas.microsoft.com/office/drawing/2010/main">
                <a:noFill/>
              </a14:hiddenFill>
            </a:ext>
          </a:extLst>
        </p:spPr>
      </p:cxnSp>
      <p:sp>
        <p:nvSpPr>
          <p:cNvPr id="19" name="TextBox 18"/>
          <p:cNvSpPr txBox="1">
            <a:spLocks noChangeArrowheads="1"/>
          </p:cNvSpPr>
          <p:nvPr/>
        </p:nvSpPr>
        <p:spPr bwMode="auto">
          <a:xfrm>
            <a:off x="4352928" y="5364166"/>
            <a:ext cx="874713"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eaLnBrk="1" hangingPunct="1"/>
            <a:r>
              <a:rPr lang="en-US" altLang="fa-IR">
                <a:solidFill>
                  <a:srgbClr val="FF0000"/>
                </a:solidFill>
              </a:rPr>
              <a:t>Threshold</a:t>
            </a:r>
          </a:p>
        </p:txBody>
      </p:sp>
    </p:spTree>
    <p:extLst>
      <p:ext uri="{BB962C8B-B14F-4D97-AF65-F5344CB8AC3E}">
        <p14:creationId xmlns:p14="http://schemas.microsoft.com/office/powerpoint/2010/main" val="2250955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 presetClass="entr" presetSubtype="1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heckerboard(across)">
                                      <p:cBhvr>
                                        <p:cTn id="11" dur="500"/>
                                        <p:tgtEl>
                                          <p:spTgt spid="6"/>
                                        </p:tgtEl>
                                      </p:cBhvr>
                                    </p:animEffect>
                                  </p:childTnLst>
                                </p:cTn>
                              </p:par>
                              <p:par>
                                <p:cTn id="12" presetID="5" presetClass="entr" presetSubtype="10"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checkerboard(across)">
                                      <p:cBhvr>
                                        <p:cTn id="14" dur="500"/>
                                        <p:tgtEl>
                                          <p:spTgt spid="9"/>
                                        </p:tgtEl>
                                      </p:cBhvr>
                                    </p:animEffect>
                                  </p:childTnLst>
                                </p:cTn>
                              </p:par>
                              <p:par>
                                <p:cTn id="15" presetID="5" presetClass="entr" presetSubtype="10"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checkerboard(across)">
                                      <p:cBhvr>
                                        <p:cTn id="17" dur="500"/>
                                        <p:tgtEl>
                                          <p:spTgt spid="14"/>
                                        </p:tgtEl>
                                      </p:cBhvr>
                                    </p:animEffect>
                                  </p:childTnLst>
                                </p:cTn>
                              </p:par>
                              <p:par>
                                <p:cTn id="18" presetID="5" presetClass="entr" presetSubtype="10"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checkerboard(across)">
                                      <p:cBhvr>
                                        <p:cTn id="20" dur="500"/>
                                        <p:tgtEl>
                                          <p:spTgt spid="8"/>
                                        </p:tgtEl>
                                      </p:cBhvr>
                                    </p:animEffect>
                                  </p:childTnLst>
                                </p:cTn>
                              </p:par>
                              <p:par>
                                <p:cTn id="21" presetID="5" presetClass="entr" presetSubtype="1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checkerboard(across)">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blinds(horizontal)">
                                      <p:cBhvr>
                                        <p:cTn id="28" dur="500"/>
                                        <p:tgtEl>
                                          <p:spTgt spid="10"/>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linds(horizontal)">
                                      <p:cBhvr>
                                        <p:cTn id="31" dur="500"/>
                                        <p:tgtEl>
                                          <p:spTgt spid="11"/>
                                        </p:tgtEl>
                                      </p:cBhvr>
                                    </p:animEffect>
                                  </p:childTnLst>
                                </p:cTn>
                              </p:par>
                            </p:childTnLst>
                          </p:cTn>
                        </p:par>
                        <p:par>
                          <p:cTn id="32" fill="hold">
                            <p:stCondLst>
                              <p:cond delay="500"/>
                            </p:stCondLst>
                            <p:childTnLst>
                              <p:par>
                                <p:cTn id="33" presetID="3" presetClass="entr" presetSubtype="10" fill="hold" grpId="0" nodeType="afterEffect">
                                  <p:stCondLst>
                                    <p:cond delay="1000"/>
                                  </p:stCondLst>
                                  <p:childTnLst>
                                    <p:set>
                                      <p:cBhvr>
                                        <p:cTn id="34" dur="1" fill="hold">
                                          <p:stCondLst>
                                            <p:cond delay="0"/>
                                          </p:stCondLst>
                                        </p:cTn>
                                        <p:tgtEl>
                                          <p:spTgt spid="13"/>
                                        </p:tgtEl>
                                        <p:attrNameLst>
                                          <p:attrName>style.visibility</p:attrName>
                                        </p:attrNameLst>
                                      </p:cBhvr>
                                      <p:to>
                                        <p:strVal val="visible"/>
                                      </p:to>
                                    </p:set>
                                    <p:animEffect transition="in" filter="blinds(horizontal)">
                                      <p:cBhvr>
                                        <p:cTn id="35" dur="500"/>
                                        <p:tgtEl>
                                          <p:spTgt spid="13"/>
                                        </p:tgtEl>
                                      </p:cBhvr>
                                    </p:animEffect>
                                  </p:childTnLst>
                                </p:cTn>
                              </p:par>
                            </p:childTnLst>
                          </p:cTn>
                        </p:par>
                      </p:childTnLst>
                    </p:cTn>
                  </p:par>
                  <p:par>
                    <p:cTn id="36" fill="hold">
                      <p:stCondLst>
                        <p:cond delay="indefinite"/>
                      </p:stCondLst>
                      <p:childTnLst>
                        <p:par>
                          <p:cTn id="37" fill="hold">
                            <p:stCondLst>
                              <p:cond delay="0"/>
                            </p:stCondLst>
                            <p:childTnLst>
                              <p:par>
                                <p:cTn id="38" presetID="3" presetClass="exit" presetSubtype="10" fill="hold" grpId="1" nodeType="clickEffect">
                                  <p:stCondLst>
                                    <p:cond delay="0"/>
                                  </p:stCondLst>
                                  <p:childTnLst>
                                    <p:animEffect transition="out" filter="blinds(horizontal)">
                                      <p:cBhvr>
                                        <p:cTn id="39" dur="500"/>
                                        <p:tgtEl>
                                          <p:spTgt spid="10"/>
                                        </p:tgtEl>
                                      </p:cBhvr>
                                    </p:animEffect>
                                    <p:set>
                                      <p:cBhvr>
                                        <p:cTn id="40" dur="1" fill="hold">
                                          <p:stCondLst>
                                            <p:cond delay="499"/>
                                          </p:stCondLst>
                                        </p:cTn>
                                        <p:tgtEl>
                                          <p:spTgt spid="10"/>
                                        </p:tgtEl>
                                        <p:attrNameLst>
                                          <p:attrName>style.visibility</p:attrName>
                                        </p:attrNameLst>
                                      </p:cBhvr>
                                      <p:to>
                                        <p:strVal val="hidden"/>
                                      </p:to>
                                    </p:set>
                                  </p:childTnLst>
                                </p:cTn>
                              </p:par>
                              <p:par>
                                <p:cTn id="41" presetID="3" presetClass="exit" presetSubtype="10" fill="hold" grpId="1" nodeType="withEffect">
                                  <p:stCondLst>
                                    <p:cond delay="0"/>
                                  </p:stCondLst>
                                  <p:childTnLst>
                                    <p:animEffect transition="out" filter="blinds(horizontal)">
                                      <p:cBhvr>
                                        <p:cTn id="42" dur="500"/>
                                        <p:tgtEl>
                                          <p:spTgt spid="11"/>
                                        </p:tgtEl>
                                      </p:cBhvr>
                                    </p:animEffect>
                                    <p:set>
                                      <p:cBhvr>
                                        <p:cTn id="43" dur="1" fill="hold">
                                          <p:stCondLst>
                                            <p:cond delay="499"/>
                                          </p:stCondLst>
                                        </p:cTn>
                                        <p:tgtEl>
                                          <p:spTgt spid="11"/>
                                        </p:tgtEl>
                                        <p:attrNameLst>
                                          <p:attrName>style.visibility</p:attrName>
                                        </p:attrNameLst>
                                      </p:cBhvr>
                                      <p:to>
                                        <p:strVal val="hidden"/>
                                      </p:to>
                                    </p:set>
                                  </p:childTnLst>
                                </p:cTn>
                              </p:par>
                              <p:par>
                                <p:cTn id="44" presetID="3" presetClass="exit" presetSubtype="10" fill="hold" grpId="1" nodeType="withEffect">
                                  <p:stCondLst>
                                    <p:cond delay="0"/>
                                  </p:stCondLst>
                                  <p:childTnLst>
                                    <p:animEffect transition="out" filter="blinds(horizontal)">
                                      <p:cBhvr>
                                        <p:cTn id="45" dur="500"/>
                                        <p:tgtEl>
                                          <p:spTgt spid="13"/>
                                        </p:tgtEl>
                                      </p:cBhvr>
                                    </p:animEffect>
                                    <p:set>
                                      <p:cBhvr>
                                        <p:cTn id="46" dur="1" fill="hold">
                                          <p:stCondLst>
                                            <p:cond delay="499"/>
                                          </p:stCondLst>
                                        </p:cTn>
                                        <p:tgtEl>
                                          <p:spTgt spid="13"/>
                                        </p:tgtEl>
                                        <p:attrNameLst>
                                          <p:attrName>style.visibility</p:attrName>
                                        </p:attrNameLst>
                                      </p:cBhvr>
                                      <p:to>
                                        <p:strVal val="hidden"/>
                                      </p:to>
                                    </p:set>
                                  </p:childTnLst>
                                </p:cTn>
                              </p:par>
                              <p:par>
                                <p:cTn id="47" presetID="3" presetClass="entr" presetSubtype="10"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blinds(horizontal)">
                                      <p:cBhvr>
                                        <p:cTn id="49" dur="500"/>
                                        <p:tgtEl>
                                          <p:spTgt spid="16"/>
                                        </p:tgtEl>
                                      </p:cBhvr>
                                    </p:animEffect>
                                  </p:childTnLst>
                                </p:cTn>
                              </p:par>
                              <p:par>
                                <p:cTn id="50" presetID="3" presetClass="entr" presetSubtype="10" fill="hold" grpId="0" nodeType="with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blinds(horizontal)">
                                      <p:cBhvr>
                                        <p:cTn id="52" dur="500"/>
                                        <p:tgtEl>
                                          <p:spTgt spid="15"/>
                                        </p:tgtEl>
                                      </p:cBhvr>
                                    </p:animEffect>
                                  </p:childTnLst>
                                </p:cTn>
                              </p:par>
                            </p:childTnLst>
                          </p:cTn>
                        </p:par>
                        <p:par>
                          <p:cTn id="53" fill="hold">
                            <p:stCondLst>
                              <p:cond delay="500"/>
                            </p:stCondLst>
                            <p:childTnLst>
                              <p:par>
                                <p:cTn id="54" presetID="3" presetClass="entr" presetSubtype="10" fill="hold" grpId="0" nodeType="afterEffect">
                                  <p:stCondLst>
                                    <p:cond delay="500"/>
                                  </p:stCondLst>
                                  <p:childTnLst>
                                    <p:set>
                                      <p:cBhvr>
                                        <p:cTn id="55" dur="1" fill="hold">
                                          <p:stCondLst>
                                            <p:cond delay="0"/>
                                          </p:stCondLst>
                                        </p:cTn>
                                        <p:tgtEl>
                                          <p:spTgt spid="12"/>
                                        </p:tgtEl>
                                        <p:attrNameLst>
                                          <p:attrName>style.visibility</p:attrName>
                                        </p:attrNameLst>
                                      </p:cBhvr>
                                      <p:to>
                                        <p:strVal val="visible"/>
                                      </p:to>
                                    </p:set>
                                    <p:animEffect transition="in" filter="blinds(horizontal)">
                                      <p:cBhvr>
                                        <p:cTn id="56" dur="1000"/>
                                        <p:tgtEl>
                                          <p:spTgt spid="12"/>
                                        </p:tgtEl>
                                      </p:cBhvr>
                                    </p:animEffec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19"/>
                                        </p:tgtEl>
                                        <p:attrNameLst>
                                          <p:attrName>style.visibility</p:attrName>
                                        </p:attrNameLst>
                                      </p:cBhvr>
                                      <p:to>
                                        <p:strVal val="visible"/>
                                      </p:to>
                                    </p:set>
                                  </p:childTnLst>
                                </p:cTn>
                              </p:par>
                              <p:par>
                                <p:cTn id="61" presetID="1" presetClass="entr" presetSubtype="0" fill="hold" nodeType="withEffect">
                                  <p:stCondLst>
                                    <p:cond delay="0"/>
                                  </p:stCondLst>
                                  <p:childTnLst>
                                    <p:set>
                                      <p:cBhvr>
                                        <p:cTn id="62" dur="1" fill="hold">
                                          <p:stCondLst>
                                            <p:cond delay="0"/>
                                          </p:stCondLst>
                                        </p:cTn>
                                        <p:tgtEl>
                                          <p:spTgt spid="18"/>
                                        </p:tgtEl>
                                        <p:attrNameLst>
                                          <p:attrName>style.visibility</p:attrName>
                                        </p:attrNameLst>
                                      </p:cBhvr>
                                      <p:to>
                                        <p:strVal val="visible"/>
                                      </p:to>
                                    </p:set>
                                  </p:childTnLst>
                                </p:cTn>
                              </p:par>
                              <p:par>
                                <p:cTn id="63" presetID="1" presetClass="entr" presetSubtype="0"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p:bldP spid="9" grpId="0"/>
      <p:bldP spid="10" grpId="0" animBg="1"/>
      <p:bldP spid="10" grpId="1" animBg="1"/>
      <p:bldP spid="11" grpId="0"/>
      <p:bldP spid="11" grpId="1"/>
      <p:bldP spid="12" grpId="0" animBg="1"/>
      <p:bldP spid="13" grpId="0"/>
      <p:bldP spid="13" grpId="1"/>
      <p:bldP spid="14" grpId="0" animBg="1"/>
      <p:bldP spid="15" grpId="0" animBg="1"/>
      <p:bldP spid="16" grpId="0"/>
      <p:bldP spid="19"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r>
              <a:rPr lang="fa-IR" altLang="fa-IR" sz="2400" b="0" dirty="0">
                <a:solidFill>
                  <a:srgbClr val="FF0000"/>
                </a:solidFill>
                <a:cs typeface="B Homa" panose="00000400000000000000" pitchFamily="2" charset="-78"/>
              </a:rPr>
              <a:t>تفکیک پذیری (</a:t>
            </a:r>
            <a:r>
              <a:rPr lang="en-US" altLang="fa-IR" sz="2000" b="0" dirty="0">
                <a:solidFill>
                  <a:srgbClr val="FF0000"/>
                </a:solidFill>
                <a:cs typeface="B Homa" panose="00000400000000000000" pitchFamily="2" charset="-78"/>
              </a:rPr>
              <a:t>Resolution</a:t>
            </a:r>
            <a:r>
              <a:rPr lang="fa-IR" altLang="fa-IR" sz="2400" b="0" dirty="0">
                <a:solidFill>
                  <a:srgbClr val="FF0000"/>
                </a:solidFill>
                <a:cs typeface="B Homa" panose="00000400000000000000" pitchFamily="2" charset="-78"/>
              </a:rPr>
              <a:t>)</a:t>
            </a:r>
            <a:endParaRPr lang="en-US" altLang="fa-IR" sz="2400" b="0" dirty="0">
              <a:solidFill>
                <a:srgbClr val="FF0000"/>
              </a:solidFill>
              <a:cs typeface="B Homa" panose="00000400000000000000" pitchFamily="2" charset="-78"/>
            </a:endParaRPr>
          </a:p>
        </p:txBody>
      </p:sp>
      <p:sp>
        <p:nvSpPr>
          <p:cNvPr id="5" name="Rectangle 6"/>
          <p:cNvSpPr>
            <a:spLocks noChangeArrowheads="1"/>
          </p:cNvSpPr>
          <p:nvPr/>
        </p:nvSpPr>
        <p:spPr bwMode="auto">
          <a:xfrm>
            <a:off x="231778" y="969966"/>
            <a:ext cx="8721725" cy="106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a:solidFill>
                  <a:srgbClr val="000000"/>
                </a:solidFill>
                <a:cs typeface="B Homa" panose="00000400000000000000" pitchFamily="2" charset="-78"/>
              </a:rPr>
              <a:t> کمترین مقدار سیگنال خروجی را که توسط قسمت نمایش دهنده ی ابزار دقیق قابل مشاهده باشد، میزان تفکیک پذیری گوییم.</a:t>
            </a:r>
            <a:endParaRPr lang="fa-IR" altLang="fa-IR" sz="2000" b="0">
              <a:solidFill>
                <a:srgbClr val="000000"/>
              </a:solidFill>
              <a:cs typeface="B Homa" panose="00000400000000000000" pitchFamily="2" charset="-78"/>
              <a:sym typeface="Symbol" panose="05050102010706020507" pitchFamily="18" charset="2"/>
            </a:endParaRPr>
          </a:p>
        </p:txBody>
      </p:sp>
      <p:pic>
        <p:nvPicPr>
          <p:cNvPr id="6" name="Picture 7" descr="Pump%20gau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2926" y="2253458"/>
            <a:ext cx="4146550" cy="310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a:spLocks noChangeArrowheads="1"/>
          </p:cNvSpPr>
          <p:nvPr/>
        </p:nvSpPr>
        <p:spPr bwMode="auto">
          <a:xfrm>
            <a:off x="352926" y="5581650"/>
            <a:ext cx="30035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eaLnBrk="1" hangingPunct="1"/>
            <a:r>
              <a:rPr lang="en-US" altLang="fa-IR" sz="1800" dirty="0">
                <a:solidFill>
                  <a:srgbClr val="FF0000"/>
                </a:solidFill>
              </a:rPr>
              <a:t>Resolution = 10 psi</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57121" y="2140914"/>
            <a:ext cx="3455805" cy="3333412"/>
          </a:xfrm>
          <a:prstGeom prst="rect">
            <a:avLst/>
          </a:prstGeom>
        </p:spPr>
      </p:pic>
      <p:sp>
        <p:nvSpPr>
          <p:cNvPr id="8" name="TextBox 7"/>
          <p:cNvSpPr txBox="1">
            <a:spLocks noChangeArrowheads="1"/>
          </p:cNvSpPr>
          <p:nvPr/>
        </p:nvSpPr>
        <p:spPr bwMode="auto">
          <a:xfrm>
            <a:off x="5116515" y="5581650"/>
            <a:ext cx="30035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eaLnBrk="1" hangingPunct="1"/>
            <a:r>
              <a:rPr lang="en-US" altLang="fa-IR" sz="1800" dirty="0">
                <a:solidFill>
                  <a:srgbClr val="FF0000"/>
                </a:solidFill>
              </a:rPr>
              <a:t>Resolution </a:t>
            </a:r>
            <a:r>
              <a:rPr lang="en-US" altLang="fa-IR" sz="1800" dirty="0" smtClean="0">
                <a:solidFill>
                  <a:srgbClr val="FF0000"/>
                </a:solidFill>
              </a:rPr>
              <a:t>=? psi</a:t>
            </a:r>
            <a:endParaRPr lang="en-US" altLang="fa-IR" sz="1800" dirty="0">
              <a:solidFill>
                <a:srgbClr val="FF0000"/>
              </a:solidFill>
            </a:endParaRPr>
          </a:p>
        </p:txBody>
      </p:sp>
    </p:spTree>
    <p:extLst>
      <p:ext uri="{BB962C8B-B14F-4D97-AF65-F5344CB8AC3E}">
        <p14:creationId xmlns:p14="http://schemas.microsoft.com/office/powerpoint/2010/main" val="4091616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linds(horizontal)">
                                      <p:cBhvr>
                                        <p:cTn id="11" dur="5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ox(in)">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box(in)">
                                      <p:cBhvr>
                                        <p:cTn id="2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400" b="0" dirty="0">
                <a:solidFill>
                  <a:srgbClr val="C00000"/>
                </a:solidFill>
                <a:cs typeface="B Homa" panose="00000400000000000000" pitchFamily="2" charset="-78"/>
              </a:rPr>
              <a:t>قابلیت تکرارپذیری (</a:t>
            </a:r>
            <a:r>
              <a:rPr lang="en-US" altLang="fa-IR" sz="2000" b="0" dirty="0">
                <a:solidFill>
                  <a:srgbClr val="C00000"/>
                </a:solidFill>
                <a:cs typeface="B Homa" panose="00000400000000000000" pitchFamily="2" charset="-78"/>
              </a:rPr>
              <a:t>Repeatability</a:t>
            </a:r>
            <a:r>
              <a:rPr lang="fa-IR" altLang="fa-IR" sz="2400" b="0" dirty="0">
                <a:solidFill>
                  <a:srgbClr val="C00000"/>
                </a:solidFill>
                <a:cs typeface="B Homa" panose="00000400000000000000" pitchFamily="2" charset="-78"/>
              </a:rPr>
              <a:t>)</a:t>
            </a:r>
            <a:endParaRPr lang="en-US" altLang="fa-IR" sz="2400" b="0" dirty="0">
              <a:solidFill>
                <a:srgbClr val="C00000"/>
              </a:solidFill>
              <a:cs typeface="B Homa" panose="00000400000000000000" pitchFamily="2" charset="-78"/>
            </a:endParaRPr>
          </a:p>
        </p:txBody>
      </p:sp>
      <p:sp>
        <p:nvSpPr>
          <p:cNvPr id="3"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sp>
        <p:nvSpPr>
          <p:cNvPr id="5" name="Rectangle 6"/>
          <p:cNvSpPr>
            <a:spLocks noChangeArrowheads="1"/>
          </p:cNvSpPr>
          <p:nvPr/>
        </p:nvSpPr>
        <p:spPr bwMode="auto">
          <a:xfrm>
            <a:off x="629444" y="595016"/>
            <a:ext cx="8434387" cy="941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dirty="0">
                <a:solidFill>
                  <a:srgbClr val="000000"/>
                </a:solidFill>
                <a:cs typeface="B Homa" panose="00000400000000000000" pitchFamily="2" charset="-78"/>
              </a:rPr>
              <a:t> نزدیکی مقادیر اندازه گیری شده توسط یک ابزار و در شرایط کاملا مشابه را قابلیت تکرارپذیری آن ابزار گویند</a:t>
            </a:r>
            <a:r>
              <a:rPr lang="fa-IR" altLang="fa-IR" sz="2000" b="0" dirty="0" smtClean="0">
                <a:solidFill>
                  <a:srgbClr val="000000"/>
                </a:solidFill>
                <a:cs typeface="B Homa" panose="00000400000000000000" pitchFamily="2" charset="-78"/>
              </a:rPr>
              <a:t>. به عبارت دیگر:</a:t>
            </a:r>
          </a:p>
          <a:p>
            <a:pPr marL="285750" lvl="0" indent="-285750" eaLnBrk="1" hangingPunct="1">
              <a:lnSpc>
                <a:spcPct val="150000"/>
              </a:lnSpc>
              <a:buFont typeface="Courier New" panose="02070309020205020404" pitchFamily="49" charset="0"/>
              <a:buChar char="o"/>
            </a:pPr>
            <a:r>
              <a:rPr lang="fa-IR" sz="1800" dirty="0">
                <a:solidFill>
                  <a:prstClr val="black"/>
                </a:solidFill>
                <a:latin typeface="Perpetua"/>
                <a:cs typeface="B Nazanin" pitchFamily="2" charset="-78"/>
              </a:rPr>
              <a:t>بیان کننده ی میزان فاصله خروجی ها با ورودی های یکسان، که به صورت </a:t>
            </a:r>
            <a:r>
              <a:rPr lang="fa-IR" sz="1800" u="sng" dirty="0">
                <a:solidFill>
                  <a:prstClr val="black"/>
                </a:solidFill>
                <a:latin typeface="Perpetua"/>
                <a:cs typeface="B Nazanin" pitchFamily="2" charset="-78"/>
              </a:rPr>
              <a:t>پشت سر هم</a:t>
            </a:r>
            <a:r>
              <a:rPr lang="fa-IR" sz="1800" dirty="0">
                <a:solidFill>
                  <a:prstClr val="black"/>
                </a:solidFill>
                <a:latin typeface="Perpetua"/>
                <a:cs typeface="B Nazanin" pitchFamily="2" charset="-78"/>
              </a:rPr>
              <a:t> و </a:t>
            </a:r>
            <a:r>
              <a:rPr lang="fa-IR" sz="1800" u="sng" dirty="0">
                <a:solidFill>
                  <a:prstClr val="black"/>
                </a:solidFill>
                <a:latin typeface="Perpetua"/>
                <a:cs typeface="B Nazanin" pitchFamily="2" charset="-78"/>
              </a:rPr>
              <a:t>با فاصله زمانی کم</a:t>
            </a:r>
            <a:r>
              <a:rPr lang="fa-IR" sz="1800" dirty="0">
                <a:solidFill>
                  <a:prstClr val="black"/>
                </a:solidFill>
                <a:latin typeface="Perpetua"/>
                <a:cs typeface="B Nazanin" pitchFamily="2" charset="-78"/>
              </a:rPr>
              <a:t> و با شرایط اندازه گیری کاملا یکسان، ابزار یکسان، مکان یکسان و روش اندازه گیری یکسان انجام گرفته است.</a:t>
            </a:r>
          </a:p>
          <a:p>
            <a:pPr algn="just" rtl="1" eaLnBrk="1" hangingPunct="1">
              <a:lnSpc>
                <a:spcPct val="150000"/>
              </a:lnSpc>
              <a:buFont typeface="Courier New" panose="02070309020205020404" pitchFamily="49" charset="0"/>
              <a:buChar char="o"/>
            </a:pPr>
            <a:endParaRPr lang="fa-IR" altLang="fa-IR" sz="2000" b="0" dirty="0">
              <a:solidFill>
                <a:srgbClr val="000000"/>
              </a:solidFill>
              <a:cs typeface="B Homa" panose="00000400000000000000" pitchFamily="2" charset="-78"/>
              <a:sym typeface="Symbol" panose="05050102010706020507" pitchFamily="18" charset="2"/>
            </a:endParaRPr>
          </a:p>
        </p:txBody>
      </p:sp>
      <p:sp>
        <p:nvSpPr>
          <p:cNvPr id="6" name="Line 6"/>
          <p:cNvSpPr>
            <a:spLocks noChangeShapeType="1"/>
          </p:cNvSpPr>
          <p:nvPr/>
        </p:nvSpPr>
        <p:spPr bwMode="auto">
          <a:xfrm flipV="1">
            <a:off x="995363" y="2752725"/>
            <a:ext cx="0" cy="2590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fa-IR"/>
          </a:p>
        </p:txBody>
      </p:sp>
      <p:sp>
        <p:nvSpPr>
          <p:cNvPr id="7" name="Line 7"/>
          <p:cNvSpPr>
            <a:spLocks noChangeShapeType="1"/>
          </p:cNvSpPr>
          <p:nvPr/>
        </p:nvSpPr>
        <p:spPr bwMode="auto">
          <a:xfrm>
            <a:off x="995363" y="5343525"/>
            <a:ext cx="32004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fa-IR"/>
          </a:p>
        </p:txBody>
      </p:sp>
      <p:sp>
        <p:nvSpPr>
          <p:cNvPr id="8" name="Freeform 7"/>
          <p:cNvSpPr>
            <a:spLocks/>
          </p:cNvSpPr>
          <p:nvPr/>
        </p:nvSpPr>
        <p:spPr bwMode="auto">
          <a:xfrm>
            <a:off x="955675" y="3460750"/>
            <a:ext cx="1893888" cy="1874838"/>
          </a:xfrm>
          <a:custGeom>
            <a:avLst/>
            <a:gdLst>
              <a:gd name="T0" fmla="*/ 36513 w 1193"/>
              <a:gd name="T1" fmla="*/ 1874838 h 1181"/>
              <a:gd name="T2" fmla="*/ 180975 w 1193"/>
              <a:gd name="T3" fmla="*/ 1484313 h 1181"/>
              <a:gd name="T4" fmla="*/ 369888 w 1193"/>
              <a:gd name="T5" fmla="*/ 1382713 h 1181"/>
              <a:gd name="T6" fmla="*/ 457200 w 1193"/>
              <a:gd name="T7" fmla="*/ 1208088 h 1181"/>
              <a:gd name="T8" fmla="*/ 500063 w 1193"/>
              <a:gd name="T9" fmla="*/ 1062038 h 1181"/>
              <a:gd name="T10" fmla="*/ 530225 w 1193"/>
              <a:gd name="T11" fmla="*/ 1033463 h 1181"/>
              <a:gd name="T12" fmla="*/ 558800 w 1193"/>
              <a:gd name="T13" fmla="*/ 990600 h 1181"/>
              <a:gd name="T14" fmla="*/ 674688 w 1193"/>
              <a:gd name="T15" fmla="*/ 917575 h 1181"/>
              <a:gd name="T16" fmla="*/ 790575 w 1193"/>
              <a:gd name="T17" fmla="*/ 830263 h 1181"/>
              <a:gd name="T18" fmla="*/ 849313 w 1193"/>
              <a:gd name="T19" fmla="*/ 757238 h 1181"/>
              <a:gd name="T20" fmla="*/ 920750 w 1193"/>
              <a:gd name="T21" fmla="*/ 641350 h 1181"/>
              <a:gd name="T22" fmla="*/ 979488 w 1193"/>
              <a:gd name="T23" fmla="*/ 511175 h 1181"/>
              <a:gd name="T24" fmla="*/ 1022350 w 1193"/>
              <a:gd name="T25" fmla="*/ 482600 h 1181"/>
              <a:gd name="T26" fmla="*/ 1182688 w 1193"/>
              <a:gd name="T27" fmla="*/ 381000 h 1181"/>
              <a:gd name="T28" fmla="*/ 1357313 w 1193"/>
              <a:gd name="T29" fmla="*/ 293688 h 1181"/>
              <a:gd name="T30" fmla="*/ 1487488 w 1193"/>
              <a:gd name="T31" fmla="*/ 192088 h 1181"/>
              <a:gd name="T32" fmla="*/ 1546225 w 1193"/>
              <a:gd name="T33" fmla="*/ 133350 h 1181"/>
              <a:gd name="T34" fmla="*/ 1574800 w 1193"/>
              <a:gd name="T35" fmla="*/ 90488 h 1181"/>
              <a:gd name="T36" fmla="*/ 1893888 w 1193"/>
              <a:gd name="T37" fmla="*/ 3175 h 118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193"/>
              <a:gd name="T58" fmla="*/ 0 h 1181"/>
              <a:gd name="T59" fmla="*/ 1193 w 1193"/>
              <a:gd name="T60" fmla="*/ 1181 h 118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193" h="1181">
                <a:moveTo>
                  <a:pt x="23" y="1181"/>
                </a:moveTo>
                <a:cubicBezTo>
                  <a:pt x="79" y="1096"/>
                  <a:pt x="0" y="973"/>
                  <a:pt x="114" y="935"/>
                </a:cubicBezTo>
                <a:cubicBezTo>
                  <a:pt x="151" y="910"/>
                  <a:pt x="193" y="891"/>
                  <a:pt x="233" y="871"/>
                </a:cubicBezTo>
                <a:cubicBezTo>
                  <a:pt x="265" y="837"/>
                  <a:pt x="275" y="806"/>
                  <a:pt x="288" y="761"/>
                </a:cubicBezTo>
                <a:cubicBezTo>
                  <a:pt x="293" y="744"/>
                  <a:pt x="306" y="677"/>
                  <a:pt x="315" y="669"/>
                </a:cubicBezTo>
                <a:cubicBezTo>
                  <a:pt x="321" y="663"/>
                  <a:pt x="328" y="658"/>
                  <a:pt x="334" y="651"/>
                </a:cubicBezTo>
                <a:cubicBezTo>
                  <a:pt x="341" y="643"/>
                  <a:pt x="344" y="632"/>
                  <a:pt x="352" y="624"/>
                </a:cubicBezTo>
                <a:cubicBezTo>
                  <a:pt x="374" y="602"/>
                  <a:pt x="399" y="591"/>
                  <a:pt x="425" y="578"/>
                </a:cubicBezTo>
                <a:cubicBezTo>
                  <a:pt x="452" y="564"/>
                  <a:pt x="473" y="540"/>
                  <a:pt x="498" y="523"/>
                </a:cubicBezTo>
                <a:cubicBezTo>
                  <a:pt x="509" y="507"/>
                  <a:pt x="525" y="494"/>
                  <a:pt x="535" y="477"/>
                </a:cubicBezTo>
                <a:cubicBezTo>
                  <a:pt x="552" y="449"/>
                  <a:pt x="555" y="430"/>
                  <a:pt x="580" y="404"/>
                </a:cubicBezTo>
                <a:cubicBezTo>
                  <a:pt x="585" y="391"/>
                  <a:pt x="610" y="330"/>
                  <a:pt x="617" y="322"/>
                </a:cubicBezTo>
                <a:cubicBezTo>
                  <a:pt x="624" y="314"/>
                  <a:pt x="636" y="311"/>
                  <a:pt x="644" y="304"/>
                </a:cubicBezTo>
                <a:cubicBezTo>
                  <a:pt x="677" y="278"/>
                  <a:pt x="705" y="253"/>
                  <a:pt x="745" y="240"/>
                </a:cubicBezTo>
                <a:cubicBezTo>
                  <a:pt x="778" y="217"/>
                  <a:pt x="817" y="197"/>
                  <a:pt x="855" y="185"/>
                </a:cubicBezTo>
                <a:cubicBezTo>
                  <a:pt x="921" y="141"/>
                  <a:pt x="894" y="164"/>
                  <a:pt x="937" y="121"/>
                </a:cubicBezTo>
                <a:cubicBezTo>
                  <a:pt x="956" y="61"/>
                  <a:pt x="929" y="119"/>
                  <a:pt x="974" y="84"/>
                </a:cubicBezTo>
                <a:cubicBezTo>
                  <a:pt x="983" y="77"/>
                  <a:pt x="984" y="64"/>
                  <a:pt x="992" y="57"/>
                </a:cubicBezTo>
                <a:cubicBezTo>
                  <a:pt x="1056" y="0"/>
                  <a:pt x="1111" y="2"/>
                  <a:pt x="1193" y="2"/>
                </a:cubicBezTo>
              </a:path>
            </a:pathLst>
          </a:custGeom>
          <a:noFill/>
          <a:ln w="25400">
            <a:solidFill>
              <a:schemeClr val="tx2"/>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eaLnBrk="1" hangingPunct="1"/>
            <a:endParaRPr lang="en-US" altLang="fa-IR">
              <a:solidFill>
                <a:srgbClr val="000000"/>
              </a:solidFill>
            </a:endParaRPr>
          </a:p>
        </p:txBody>
      </p:sp>
      <p:sp>
        <p:nvSpPr>
          <p:cNvPr id="9" name="Freeform 8"/>
          <p:cNvSpPr>
            <a:spLocks/>
          </p:cNvSpPr>
          <p:nvPr/>
        </p:nvSpPr>
        <p:spPr bwMode="auto">
          <a:xfrm>
            <a:off x="1006475" y="3422650"/>
            <a:ext cx="1803400" cy="1898650"/>
          </a:xfrm>
          <a:custGeom>
            <a:avLst/>
            <a:gdLst>
              <a:gd name="T0" fmla="*/ 0 w 1136"/>
              <a:gd name="T1" fmla="*/ 1898650 h 1196"/>
              <a:gd name="T2" fmla="*/ 188912 w 1136"/>
              <a:gd name="T3" fmla="*/ 1827213 h 1196"/>
              <a:gd name="T4" fmla="*/ 276225 w 1136"/>
              <a:gd name="T5" fmla="*/ 1797050 h 1196"/>
              <a:gd name="T6" fmla="*/ 392112 w 1136"/>
              <a:gd name="T7" fmla="*/ 1725613 h 1196"/>
              <a:gd name="T8" fmla="*/ 609600 w 1136"/>
              <a:gd name="T9" fmla="*/ 1522412 h 1196"/>
              <a:gd name="T10" fmla="*/ 682625 w 1136"/>
              <a:gd name="T11" fmla="*/ 1477962 h 1196"/>
              <a:gd name="T12" fmla="*/ 798512 w 1136"/>
              <a:gd name="T13" fmla="*/ 1333500 h 1196"/>
              <a:gd name="T14" fmla="*/ 971550 w 1136"/>
              <a:gd name="T15" fmla="*/ 1144587 h 1196"/>
              <a:gd name="T16" fmla="*/ 1058862 w 1136"/>
              <a:gd name="T17" fmla="*/ 868363 h 1196"/>
              <a:gd name="T18" fmla="*/ 1089025 w 1136"/>
              <a:gd name="T19" fmla="*/ 839788 h 1196"/>
              <a:gd name="T20" fmla="*/ 1117600 w 1136"/>
              <a:gd name="T21" fmla="*/ 795337 h 1196"/>
              <a:gd name="T22" fmla="*/ 1247775 w 1136"/>
              <a:gd name="T23" fmla="*/ 709612 h 1196"/>
              <a:gd name="T24" fmla="*/ 1408112 w 1136"/>
              <a:gd name="T25" fmla="*/ 577850 h 1196"/>
              <a:gd name="T26" fmla="*/ 1479550 w 1136"/>
              <a:gd name="T27" fmla="*/ 433388 h 1196"/>
              <a:gd name="T28" fmla="*/ 1552575 w 1136"/>
              <a:gd name="T29" fmla="*/ 317500 h 1196"/>
              <a:gd name="T30" fmla="*/ 1741488 w 1136"/>
              <a:gd name="T31" fmla="*/ 185737 h 1196"/>
              <a:gd name="T32" fmla="*/ 1770063 w 1136"/>
              <a:gd name="T33" fmla="*/ 100012 h 1196"/>
              <a:gd name="T34" fmla="*/ 1800225 w 1136"/>
              <a:gd name="T35" fmla="*/ 55563 h 119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136"/>
              <a:gd name="T55" fmla="*/ 0 h 1196"/>
              <a:gd name="T56" fmla="*/ 1136 w 1136"/>
              <a:gd name="T57" fmla="*/ 1196 h 119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136" h="1196">
                <a:moveTo>
                  <a:pt x="0" y="1196"/>
                </a:moveTo>
                <a:cubicBezTo>
                  <a:pt x="75" y="1185"/>
                  <a:pt x="64" y="1185"/>
                  <a:pt x="119" y="1151"/>
                </a:cubicBezTo>
                <a:cubicBezTo>
                  <a:pt x="129" y="1145"/>
                  <a:pt x="164" y="1136"/>
                  <a:pt x="174" y="1132"/>
                </a:cubicBezTo>
                <a:cubicBezTo>
                  <a:pt x="211" y="1116"/>
                  <a:pt x="214" y="1111"/>
                  <a:pt x="247" y="1087"/>
                </a:cubicBezTo>
                <a:cubicBezTo>
                  <a:pt x="278" y="1022"/>
                  <a:pt x="330" y="1002"/>
                  <a:pt x="384" y="959"/>
                </a:cubicBezTo>
                <a:cubicBezTo>
                  <a:pt x="408" y="940"/>
                  <a:pt x="394" y="935"/>
                  <a:pt x="430" y="931"/>
                </a:cubicBezTo>
                <a:cubicBezTo>
                  <a:pt x="472" y="926"/>
                  <a:pt x="460" y="843"/>
                  <a:pt x="503" y="840"/>
                </a:cubicBezTo>
                <a:cubicBezTo>
                  <a:pt x="579" y="783"/>
                  <a:pt x="596" y="828"/>
                  <a:pt x="612" y="721"/>
                </a:cubicBezTo>
                <a:cubicBezTo>
                  <a:pt x="619" y="670"/>
                  <a:pt x="651" y="596"/>
                  <a:pt x="667" y="547"/>
                </a:cubicBezTo>
                <a:cubicBezTo>
                  <a:pt x="670" y="539"/>
                  <a:pt x="681" y="536"/>
                  <a:pt x="686" y="529"/>
                </a:cubicBezTo>
                <a:cubicBezTo>
                  <a:pt x="693" y="520"/>
                  <a:pt x="696" y="508"/>
                  <a:pt x="704" y="501"/>
                </a:cubicBezTo>
                <a:cubicBezTo>
                  <a:pt x="729" y="479"/>
                  <a:pt x="763" y="471"/>
                  <a:pt x="786" y="447"/>
                </a:cubicBezTo>
                <a:cubicBezTo>
                  <a:pt x="815" y="416"/>
                  <a:pt x="852" y="388"/>
                  <a:pt x="887" y="364"/>
                </a:cubicBezTo>
                <a:cubicBezTo>
                  <a:pt x="898" y="331"/>
                  <a:pt x="919" y="306"/>
                  <a:pt x="932" y="273"/>
                </a:cubicBezTo>
                <a:cubicBezTo>
                  <a:pt x="949" y="229"/>
                  <a:pt x="930" y="216"/>
                  <a:pt x="978" y="200"/>
                </a:cubicBezTo>
                <a:cubicBezTo>
                  <a:pt x="1013" y="163"/>
                  <a:pt x="1050" y="135"/>
                  <a:pt x="1097" y="117"/>
                </a:cubicBezTo>
                <a:cubicBezTo>
                  <a:pt x="1103" y="99"/>
                  <a:pt x="1109" y="81"/>
                  <a:pt x="1115" y="63"/>
                </a:cubicBezTo>
                <a:cubicBezTo>
                  <a:pt x="1136" y="0"/>
                  <a:pt x="1134" y="67"/>
                  <a:pt x="1134" y="35"/>
                </a:cubicBezTo>
              </a:path>
            </a:pathLst>
          </a:custGeom>
          <a:noFill/>
          <a:ln w="25400">
            <a:solidFill>
              <a:schemeClr val="accent2"/>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eaLnBrk="1" hangingPunct="1"/>
            <a:endParaRPr lang="en-US" altLang="fa-IR">
              <a:solidFill>
                <a:srgbClr val="000000"/>
              </a:solidFill>
            </a:endParaRPr>
          </a:p>
        </p:txBody>
      </p:sp>
      <p:sp>
        <p:nvSpPr>
          <p:cNvPr id="10" name="Line 10"/>
          <p:cNvSpPr>
            <a:spLocks noChangeShapeType="1"/>
          </p:cNvSpPr>
          <p:nvPr/>
        </p:nvSpPr>
        <p:spPr bwMode="auto">
          <a:xfrm>
            <a:off x="2824163" y="3133725"/>
            <a:ext cx="0" cy="2209800"/>
          </a:xfrm>
          <a:prstGeom prst="line">
            <a:avLst/>
          </a:prstGeom>
          <a:noFill/>
          <a:ln w="952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fa-IR"/>
          </a:p>
        </p:txBody>
      </p:sp>
      <p:sp>
        <p:nvSpPr>
          <p:cNvPr id="11" name="Text Box 11"/>
          <p:cNvSpPr txBox="1">
            <a:spLocks noChangeArrowheads="1"/>
          </p:cNvSpPr>
          <p:nvPr/>
        </p:nvSpPr>
        <p:spPr bwMode="auto">
          <a:xfrm>
            <a:off x="2595072" y="5343528"/>
            <a:ext cx="45134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eaLnBrk="1" hangingPunct="1"/>
            <a:r>
              <a:rPr lang="en-US" altLang="fa-IR" sz="1200">
                <a:solidFill>
                  <a:srgbClr val="000000"/>
                </a:solidFill>
              </a:rPr>
              <a:t>F.S.</a:t>
            </a:r>
          </a:p>
        </p:txBody>
      </p:sp>
      <p:sp>
        <p:nvSpPr>
          <p:cNvPr id="12" name="Text Box 12"/>
          <p:cNvSpPr txBox="1">
            <a:spLocks noChangeArrowheads="1"/>
          </p:cNvSpPr>
          <p:nvPr/>
        </p:nvSpPr>
        <p:spPr bwMode="auto">
          <a:xfrm>
            <a:off x="4116011" y="5400677"/>
            <a:ext cx="49885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eaLnBrk="1" hangingPunct="1"/>
            <a:r>
              <a:rPr lang="en-US" altLang="fa-IR">
                <a:solidFill>
                  <a:srgbClr val="000000"/>
                </a:solidFill>
              </a:rPr>
              <a:t>Input</a:t>
            </a:r>
          </a:p>
        </p:txBody>
      </p:sp>
      <p:sp>
        <p:nvSpPr>
          <p:cNvPr id="13" name="Text Box 13"/>
          <p:cNvSpPr txBox="1">
            <a:spLocks noChangeArrowheads="1"/>
          </p:cNvSpPr>
          <p:nvPr/>
        </p:nvSpPr>
        <p:spPr bwMode="auto">
          <a:xfrm>
            <a:off x="384347" y="2676527"/>
            <a:ext cx="60625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eaLnBrk="1" hangingPunct="1"/>
            <a:r>
              <a:rPr lang="en-US" altLang="fa-IR">
                <a:solidFill>
                  <a:srgbClr val="000000"/>
                </a:solidFill>
              </a:rPr>
              <a:t>Output</a:t>
            </a:r>
          </a:p>
        </p:txBody>
      </p:sp>
      <p:sp>
        <p:nvSpPr>
          <p:cNvPr id="14" name="Text Box 14"/>
          <p:cNvSpPr txBox="1">
            <a:spLocks noChangeArrowheads="1"/>
          </p:cNvSpPr>
          <p:nvPr/>
        </p:nvSpPr>
        <p:spPr bwMode="auto">
          <a:xfrm>
            <a:off x="1703185" y="3438527"/>
            <a:ext cx="64472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eaLnBrk="1" hangingPunct="1"/>
            <a:r>
              <a:rPr lang="en-US" altLang="fa-IR" sz="1200">
                <a:solidFill>
                  <a:srgbClr val="000000"/>
                </a:solidFill>
              </a:rPr>
              <a:t>RUN 1</a:t>
            </a:r>
          </a:p>
        </p:txBody>
      </p:sp>
      <p:sp>
        <p:nvSpPr>
          <p:cNvPr id="15" name="Text Box 15"/>
          <p:cNvSpPr txBox="1">
            <a:spLocks noChangeArrowheads="1"/>
          </p:cNvSpPr>
          <p:nvPr/>
        </p:nvSpPr>
        <p:spPr bwMode="auto">
          <a:xfrm>
            <a:off x="2160386" y="4200528"/>
            <a:ext cx="64472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eaLnBrk="1" hangingPunct="1"/>
            <a:r>
              <a:rPr lang="en-US" altLang="fa-IR" sz="1200">
                <a:solidFill>
                  <a:srgbClr val="000000"/>
                </a:solidFill>
              </a:rPr>
              <a:t>RUN 2</a:t>
            </a:r>
          </a:p>
        </p:txBody>
      </p:sp>
      <p:sp>
        <p:nvSpPr>
          <p:cNvPr id="16" name="Line 16"/>
          <p:cNvSpPr>
            <a:spLocks noChangeShapeType="1"/>
          </p:cNvSpPr>
          <p:nvPr/>
        </p:nvSpPr>
        <p:spPr bwMode="auto">
          <a:xfrm>
            <a:off x="995363" y="4429125"/>
            <a:ext cx="990600" cy="0"/>
          </a:xfrm>
          <a:prstGeom prst="line">
            <a:avLst/>
          </a:prstGeom>
          <a:noFill/>
          <a:ln w="952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fa-IR"/>
          </a:p>
        </p:txBody>
      </p:sp>
      <p:sp>
        <p:nvSpPr>
          <p:cNvPr id="17" name="Line 17"/>
          <p:cNvSpPr>
            <a:spLocks noChangeShapeType="1"/>
          </p:cNvSpPr>
          <p:nvPr/>
        </p:nvSpPr>
        <p:spPr bwMode="auto">
          <a:xfrm>
            <a:off x="1528763" y="4429125"/>
            <a:ext cx="0" cy="914400"/>
          </a:xfrm>
          <a:prstGeom prst="line">
            <a:avLst/>
          </a:prstGeom>
          <a:noFill/>
          <a:ln w="952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fa-IR"/>
          </a:p>
        </p:txBody>
      </p:sp>
      <p:sp>
        <p:nvSpPr>
          <p:cNvPr id="18" name="Line 18"/>
          <p:cNvSpPr>
            <a:spLocks noChangeShapeType="1"/>
          </p:cNvSpPr>
          <p:nvPr/>
        </p:nvSpPr>
        <p:spPr bwMode="auto">
          <a:xfrm>
            <a:off x="1985963" y="4429125"/>
            <a:ext cx="0" cy="914400"/>
          </a:xfrm>
          <a:prstGeom prst="line">
            <a:avLst/>
          </a:prstGeom>
          <a:noFill/>
          <a:ln w="952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fa-IR"/>
          </a:p>
        </p:txBody>
      </p:sp>
      <p:sp>
        <p:nvSpPr>
          <p:cNvPr id="19" name="Line 19"/>
          <p:cNvSpPr>
            <a:spLocks noChangeShapeType="1"/>
          </p:cNvSpPr>
          <p:nvPr/>
        </p:nvSpPr>
        <p:spPr bwMode="auto">
          <a:xfrm>
            <a:off x="1528763" y="5419725"/>
            <a:ext cx="457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fa-IR"/>
          </a:p>
        </p:txBody>
      </p:sp>
      <p:sp>
        <p:nvSpPr>
          <p:cNvPr id="20" name="Text Box 20"/>
          <p:cNvSpPr txBox="1">
            <a:spLocks noChangeArrowheads="1"/>
          </p:cNvSpPr>
          <p:nvPr/>
        </p:nvSpPr>
        <p:spPr bwMode="auto">
          <a:xfrm>
            <a:off x="1589260" y="5456240"/>
            <a:ext cx="277640"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eaLnBrk="1" hangingPunct="1"/>
            <a:r>
              <a:rPr lang="el-GR" altLang="fa-IR">
                <a:solidFill>
                  <a:srgbClr val="000000"/>
                </a:solidFill>
              </a:rPr>
              <a:t>Δ</a:t>
            </a:r>
          </a:p>
        </p:txBody>
      </p:sp>
      <p:sp>
        <p:nvSpPr>
          <p:cNvPr id="21" name="Text Box 21"/>
          <p:cNvSpPr txBox="1">
            <a:spLocks noChangeArrowheads="1"/>
          </p:cNvSpPr>
          <p:nvPr/>
        </p:nvSpPr>
        <p:spPr bwMode="auto">
          <a:xfrm>
            <a:off x="5080003" y="4164016"/>
            <a:ext cx="34766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eaLnBrk="1" hangingPunct="1"/>
            <a:r>
              <a:rPr lang="el-GR" altLang="fa-IR" sz="1400">
                <a:solidFill>
                  <a:srgbClr val="000000"/>
                </a:solidFill>
              </a:rPr>
              <a:t>Δ</a:t>
            </a:r>
            <a:r>
              <a:rPr lang="en-US" altLang="fa-IR" sz="1400">
                <a:solidFill>
                  <a:srgbClr val="000000"/>
                </a:solidFill>
              </a:rPr>
              <a:t>: Maximum deviation between 2 runs.</a:t>
            </a:r>
            <a:endParaRPr lang="el-GR" altLang="fa-IR" sz="1400">
              <a:solidFill>
                <a:srgbClr val="000000"/>
              </a:solidFill>
            </a:endParaRPr>
          </a:p>
        </p:txBody>
      </p:sp>
      <p:sp>
        <p:nvSpPr>
          <p:cNvPr id="22" name="Text Box 22"/>
          <p:cNvSpPr txBox="1">
            <a:spLocks noChangeArrowheads="1"/>
          </p:cNvSpPr>
          <p:nvPr/>
        </p:nvSpPr>
        <p:spPr bwMode="auto">
          <a:xfrm>
            <a:off x="5089739" y="4562475"/>
            <a:ext cx="213815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eaLnBrk="1" hangingPunct="1"/>
            <a:r>
              <a:rPr lang="en-US" altLang="fa-IR" sz="1400" dirty="0">
                <a:solidFill>
                  <a:srgbClr val="000000"/>
                </a:solidFill>
              </a:rPr>
              <a:t>r = Repeatability</a:t>
            </a:r>
          </a:p>
          <a:p>
            <a:pPr eaLnBrk="1" hangingPunct="1"/>
            <a:endParaRPr lang="en-US" altLang="fa-IR" sz="1400" dirty="0">
              <a:solidFill>
                <a:srgbClr val="000000"/>
              </a:solidFill>
            </a:endParaRPr>
          </a:p>
          <a:p>
            <a:pPr eaLnBrk="1" hangingPunct="1"/>
            <a:r>
              <a:rPr lang="en-US" altLang="fa-IR" sz="1400" dirty="0">
                <a:solidFill>
                  <a:srgbClr val="000000"/>
                </a:solidFill>
              </a:rPr>
              <a:t>F.S. = Final Stimulation</a:t>
            </a:r>
          </a:p>
        </p:txBody>
      </p:sp>
      <p:grpSp>
        <p:nvGrpSpPr>
          <p:cNvPr id="23" name="Group 25"/>
          <p:cNvGrpSpPr>
            <a:grpSpLocks/>
          </p:cNvGrpSpPr>
          <p:nvPr/>
        </p:nvGrpSpPr>
        <p:grpSpPr bwMode="auto">
          <a:xfrm>
            <a:off x="4846638" y="2978148"/>
            <a:ext cx="2347912" cy="698845"/>
            <a:chOff x="1353402" y="3523418"/>
            <a:chExt cx="2347424" cy="699499"/>
          </a:xfrm>
        </p:grpSpPr>
        <p:sp>
          <p:nvSpPr>
            <p:cNvPr id="24" name="TextBox 26"/>
            <p:cNvSpPr txBox="1">
              <a:spLocks noChangeArrowheads="1"/>
            </p:cNvSpPr>
            <p:nvPr/>
          </p:nvSpPr>
          <p:spPr bwMode="auto">
            <a:xfrm>
              <a:off x="2006217" y="3523418"/>
              <a:ext cx="887105" cy="3696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eaLnBrk="1" hangingPunct="1"/>
              <a:r>
                <a:rPr lang="el-GR" altLang="fa-IR" sz="1800">
                  <a:solidFill>
                    <a:srgbClr val="FF0000"/>
                  </a:solidFill>
                </a:rPr>
                <a:t>Δ</a:t>
              </a:r>
              <a:endParaRPr lang="en-US" altLang="fa-IR" sz="1800">
                <a:solidFill>
                  <a:srgbClr val="FF0000"/>
                </a:solidFill>
              </a:endParaRPr>
            </a:p>
          </p:txBody>
        </p:sp>
        <p:sp>
          <p:nvSpPr>
            <p:cNvPr id="25" name="TextBox 27"/>
            <p:cNvSpPr txBox="1">
              <a:spLocks noChangeArrowheads="1"/>
            </p:cNvSpPr>
            <p:nvPr/>
          </p:nvSpPr>
          <p:spPr bwMode="auto">
            <a:xfrm>
              <a:off x="1760559" y="3853239"/>
              <a:ext cx="1419367" cy="3696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eaLnBrk="1" hangingPunct="1"/>
              <a:r>
                <a:rPr lang="en-US" altLang="fa-IR" sz="1800">
                  <a:solidFill>
                    <a:srgbClr val="FF0000"/>
                  </a:solidFill>
                </a:rPr>
                <a:t>F.S.</a:t>
              </a:r>
            </a:p>
          </p:txBody>
        </p:sp>
        <p:sp>
          <p:nvSpPr>
            <p:cNvPr id="26" name="TextBox 28"/>
            <p:cNvSpPr txBox="1">
              <a:spLocks noChangeArrowheads="1"/>
            </p:cNvSpPr>
            <p:nvPr/>
          </p:nvSpPr>
          <p:spPr bwMode="auto">
            <a:xfrm>
              <a:off x="1353402" y="3662171"/>
              <a:ext cx="887105" cy="3696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eaLnBrk="1" hangingPunct="1"/>
              <a:r>
                <a:rPr lang="en-US" altLang="fa-IR" sz="1800">
                  <a:solidFill>
                    <a:srgbClr val="FF0000"/>
                  </a:solidFill>
                </a:rPr>
                <a:t>r =</a:t>
              </a:r>
            </a:p>
          </p:txBody>
        </p:sp>
        <p:sp>
          <p:nvSpPr>
            <p:cNvPr id="27" name="TextBox 29"/>
            <p:cNvSpPr txBox="1">
              <a:spLocks noChangeArrowheads="1"/>
            </p:cNvSpPr>
            <p:nvPr/>
          </p:nvSpPr>
          <p:spPr bwMode="auto">
            <a:xfrm>
              <a:off x="2813721" y="3675818"/>
              <a:ext cx="887105" cy="3696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eaLnBrk="1" hangingPunct="1"/>
              <a:r>
                <a:rPr lang="en-US" altLang="fa-IR" sz="1800">
                  <a:solidFill>
                    <a:srgbClr val="FF0000"/>
                  </a:solidFill>
                </a:rPr>
                <a:t>× 100</a:t>
              </a:r>
            </a:p>
          </p:txBody>
        </p:sp>
        <p:cxnSp>
          <p:nvCxnSpPr>
            <p:cNvPr id="28" name="Straight Connector 27"/>
            <p:cNvCxnSpPr/>
            <p:nvPr/>
          </p:nvCxnSpPr>
          <p:spPr bwMode="auto">
            <a:xfrm>
              <a:off x="1993031" y="3849160"/>
              <a:ext cx="955476" cy="12712"/>
            </a:xfrm>
            <a:prstGeom prst="line">
              <a:avLst/>
            </a:prstGeom>
            <a:ln>
              <a:solidFill>
                <a:srgbClr val="FF0000"/>
              </a:solidFill>
              <a:headEnd type="none" w="med" len="med"/>
              <a:tailEnd type="none" w="med" len="med"/>
            </a:ln>
          </p:spPr>
          <p:style>
            <a:lnRef idx="1">
              <a:schemeClr val="accent4"/>
            </a:lnRef>
            <a:fillRef idx="0">
              <a:schemeClr val="accent4"/>
            </a:fillRef>
            <a:effectRef idx="0">
              <a:schemeClr val="accent4"/>
            </a:effectRef>
            <a:fontRef idx="minor">
              <a:schemeClr val="tx1"/>
            </a:fontRef>
          </p:style>
        </p:cxnSp>
      </p:grpSp>
    </p:spTree>
    <p:extLst>
      <p:ext uri="{BB962C8B-B14F-4D97-AF65-F5344CB8AC3E}">
        <p14:creationId xmlns:p14="http://schemas.microsoft.com/office/powerpoint/2010/main" val="4007879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linds(horizontal)">
                                      <p:cBhvr>
                                        <p:cTn id="11" dur="500"/>
                                        <p:tgtEl>
                                          <p:spTgt spid="6"/>
                                        </p:tgtEl>
                                      </p:cBhvr>
                                    </p:animEffect>
                                  </p:childTnLst>
                                </p:cTn>
                              </p:par>
                              <p:par>
                                <p:cTn id="12" presetID="3" presetClass="entr" presetSubtype="10"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blinds(horizontal)">
                                      <p:cBhvr>
                                        <p:cTn id="14" dur="500"/>
                                        <p:tgtEl>
                                          <p:spTgt spid="13"/>
                                        </p:tgtEl>
                                      </p:cBhvr>
                                    </p:animEffect>
                                  </p:childTnLst>
                                </p:cTn>
                              </p:par>
                              <p:par>
                                <p:cTn id="15" presetID="3" presetClass="entr" presetSubtype="1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par>
                                <p:cTn id="18" presetID="3" presetClass="entr" presetSubtype="10"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blinds(horizontal)">
                                      <p:cBhvr>
                                        <p:cTn id="20" dur="500"/>
                                        <p:tgtEl>
                                          <p:spTgt spid="12"/>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linds(horizontal)">
                                      <p:cBhvr>
                                        <p:cTn id="25" dur="500"/>
                                        <p:tgtEl>
                                          <p:spTgt spid="8"/>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blinds(horizontal)">
                                      <p:cBhvr>
                                        <p:cTn id="28" dur="500"/>
                                        <p:tgtEl>
                                          <p:spTgt spid="14"/>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blinds(horizontal)">
                                      <p:cBhvr>
                                        <p:cTn id="31" dur="500"/>
                                        <p:tgtEl>
                                          <p:spTgt spid="10"/>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blinds(horizontal)">
                                      <p:cBhvr>
                                        <p:cTn id="34" dur="500"/>
                                        <p:tgtEl>
                                          <p:spTgt spid="11"/>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blinds(horizontal)">
                                      <p:cBhvr>
                                        <p:cTn id="39" dur="500"/>
                                        <p:tgtEl>
                                          <p:spTgt spid="15"/>
                                        </p:tgtEl>
                                      </p:cBhvr>
                                    </p:animEffect>
                                  </p:childTnLst>
                                </p:cTn>
                              </p:par>
                              <p:par>
                                <p:cTn id="40" presetID="3" presetClass="entr" presetSubtype="10"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blinds(horizontal)">
                                      <p:cBhvr>
                                        <p:cTn id="42" dur="500"/>
                                        <p:tgtEl>
                                          <p:spTgt spid="9"/>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9"/>
                                        </p:tgtEl>
                                        <p:attrNameLst>
                                          <p:attrName>style.visibility</p:attrName>
                                        </p:attrNameLst>
                                      </p:cBhvr>
                                      <p:to>
                                        <p:strVal val="visible"/>
                                      </p:to>
                                    </p:set>
                                    <p:anim calcmode="lin" valueType="num">
                                      <p:cBhvr additive="base">
                                        <p:cTn id="47" dur="500" fill="hold"/>
                                        <p:tgtEl>
                                          <p:spTgt spid="19"/>
                                        </p:tgtEl>
                                        <p:attrNameLst>
                                          <p:attrName>ppt_x</p:attrName>
                                        </p:attrNameLst>
                                      </p:cBhvr>
                                      <p:tavLst>
                                        <p:tav tm="0">
                                          <p:val>
                                            <p:strVal val="#ppt_x"/>
                                          </p:val>
                                        </p:tav>
                                        <p:tav tm="100000">
                                          <p:val>
                                            <p:strVal val="#ppt_x"/>
                                          </p:val>
                                        </p:tav>
                                      </p:tavLst>
                                    </p:anim>
                                    <p:anim calcmode="lin" valueType="num">
                                      <p:cBhvr additive="base">
                                        <p:cTn id="48" dur="500" fill="hold"/>
                                        <p:tgtEl>
                                          <p:spTgt spid="19"/>
                                        </p:tgtEl>
                                        <p:attrNameLst>
                                          <p:attrName>ppt_y</p:attrName>
                                        </p:attrNameLst>
                                      </p:cBhvr>
                                      <p:tavLst>
                                        <p:tav tm="0">
                                          <p:val>
                                            <p:strVal val="1+#ppt_h/2"/>
                                          </p:val>
                                        </p:tav>
                                        <p:tav tm="100000">
                                          <p:val>
                                            <p:strVal val="#ppt_y"/>
                                          </p:val>
                                        </p:tav>
                                      </p:tavLst>
                                    </p:anim>
                                  </p:childTnLst>
                                </p:cTn>
                              </p:par>
                              <p:par>
                                <p:cTn id="49" presetID="1" presetClass="entr" presetSubtype="0" fill="hold" nodeType="withEffect">
                                  <p:stCondLst>
                                    <p:cond delay="0"/>
                                  </p:stCondLst>
                                  <p:childTnLst>
                                    <p:set>
                                      <p:cBhvr>
                                        <p:cTn id="50" dur="1" fill="hold">
                                          <p:stCondLst>
                                            <p:cond delay="0"/>
                                          </p:stCondLst>
                                        </p:cTn>
                                        <p:tgtEl>
                                          <p:spTgt spid="23"/>
                                        </p:tgtEl>
                                        <p:attrNameLst>
                                          <p:attrName>style.visibility</p:attrName>
                                        </p:attrNameLst>
                                      </p:cBhvr>
                                      <p:to>
                                        <p:strVal val="visible"/>
                                      </p:to>
                                    </p:set>
                                  </p:childTnLst>
                                </p:cTn>
                              </p:par>
                              <p:par>
                                <p:cTn id="51" presetID="2" presetClass="entr" presetSubtype="4" fill="hold" nodeType="with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500" fill="hold"/>
                                        <p:tgtEl>
                                          <p:spTgt spid="20"/>
                                        </p:tgtEl>
                                        <p:attrNameLst>
                                          <p:attrName>ppt_x</p:attrName>
                                        </p:attrNameLst>
                                      </p:cBhvr>
                                      <p:tavLst>
                                        <p:tav tm="0">
                                          <p:val>
                                            <p:strVal val="#ppt_x"/>
                                          </p:val>
                                        </p:tav>
                                        <p:tav tm="100000">
                                          <p:val>
                                            <p:strVal val="#ppt_x"/>
                                          </p:val>
                                        </p:tav>
                                      </p:tavLst>
                                    </p:anim>
                                    <p:anim calcmode="lin" valueType="num">
                                      <p:cBhvr additive="base">
                                        <p:cTn id="54" dur="500" fill="hold"/>
                                        <p:tgtEl>
                                          <p:spTgt spid="20"/>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500" fill="hold"/>
                                        <p:tgtEl>
                                          <p:spTgt spid="18"/>
                                        </p:tgtEl>
                                        <p:attrNameLst>
                                          <p:attrName>ppt_x</p:attrName>
                                        </p:attrNameLst>
                                      </p:cBhvr>
                                      <p:tavLst>
                                        <p:tav tm="0">
                                          <p:val>
                                            <p:strVal val="#ppt_x"/>
                                          </p:val>
                                        </p:tav>
                                        <p:tav tm="100000">
                                          <p:val>
                                            <p:strVal val="#ppt_x"/>
                                          </p:val>
                                        </p:tav>
                                      </p:tavLst>
                                    </p:anim>
                                    <p:anim calcmode="lin" valueType="num">
                                      <p:cBhvr additive="base">
                                        <p:cTn id="58" dur="500" fill="hold"/>
                                        <p:tgtEl>
                                          <p:spTgt spid="18"/>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500" fill="hold"/>
                                        <p:tgtEl>
                                          <p:spTgt spid="17"/>
                                        </p:tgtEl>
                                        <p:attrNameLst>
                                          <p:attrName>ppt_x</p:attrName>
                                        </p:attrNameLst>
                                      </p:cBhvr>
                                      <p:tavLst>
                                        <p:tav tm="0">
                                          <p:val>
                                            <p:strVal val="#ppt_x"/>
                                          </p:val>
                                        </p:tav>
                                        <p:tav tm="100000">
                                          <p:val>
                                            <p:strVal val="#ppt_x"/>
                                          </p:val>
                                        </p:tav>
                                      </p:tavLst>
                                    </p:anim>
                                    <p:anim calcmode="lin" valueType="num">
                                      <p:cBhvr additive="base">
                                        <p:cTn id="62" dur="5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500" fill="hold"/>
                                        <p:tgtEl>
                                          <p:spTgt spid="16"/>
                                        </p:tgtEl>
                                        <p:attrNameLst>
                                          <p:attrName>ppt_x</p:attrName>
                                        </p:attrNameLst>
                                      </p:cBhvr>
                                      <p:tavLst>
                                        <p:tav tm="0">
                                          <p:val>
                                            <p:strVal val="#ppt_x"/>
                                          </p:val>
                                        </p:tav>
                                        <p:tav tm="100000">
                                          <p:val>
                                            <p:strVal val="#ppt_x"/>
                                          </p:val>
                                        </p:tav>
                                      </p:tavLst>
                                    </p:anim>
                                    <p:anim calcmode="lin" valueType="num">
                                      <p:cBhvr additive="base">
                                        <p:cTn id="66" dur="500" fill="hold"/>
                                        <p:tgtEl>
                                          <p:spTgt spid="16"/>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21"/>
                                        </p:tgtEl>
                                        <p:attrNameLst>
                                          <p:attrName>style.visibility</p:attrName>
                                        </p:attrNameLst>
                                      </p:cBhvr>
                                      <p:to>
                                        <p:strVal val="visible"/>
                                      </p:to>
                                    </p:set>
                                    <p:anim calcmode="lin" valueType="num">
                                      <p:cBhvr additive="base">
                                        <p:cTn id="69" dur="500" fill="hold"/>
                                        <p:tgtEl>
                                          <p:spTgt spid="21"/>
                                        </p:tgtEl>
                                        <p:attrNameLst>
                                          <p:attrName>ppt_x</p:attrName>
                                        </p:attrNameLst>
                                      </p:cBhvr>
                                      <p:tavLst>
                                        <p:tav tm="0">
                                          <p:val>
                                            <p:strVal val="#ppt_x"/>
                                          </p:val>
                                        </p:tav>
                                        <p:tav tm="100000">
                                          <p:val>
                                            <p:strVal val="#ppt_x"/>
                                          </p:val>
                                        </p:tav>
                                      </p:tavLst>
                                    </p:anim>
                                    <p:anim calcmode="lin" valueType="num">
                                      <p:cBhvr additive="base">
                                        <p:cTn id="70" dur="500" fill="hold"/>
                                        <p:tgtEl>
                                          <p:spTgt spid="21"/>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2"/>
                                        </p:tgtEl>
                                        <p:attrNameLst>
                                          <p:attrName>style.visibility</p:attrName>
                                        </p:attrNameLst>
                                      </p:cBhvr>
                                      <p:to>
                                        <p:strVal val="visible"/>
                                      </p:to>
                                    </p:set>
                                    <p:anim calcmode="lin" valueType="num">
                                      <p:cBhvr additive="base">
                                        <p:cTn id="73" dur="500" fill="hold"/>
                                        <p:tgtEl>
                                          <p:spTgt spid="22"/>
                                        </p:tgtEl>
                                        <p:attrNameLst>
                                          <p:attrName>ppt_x</p:attrName>
                                        </p:attrNameLst>
                                      </p:cBhvr>
                                      <p:tavLst>
                                        <p:tav tm="0">
                                          <p:val>
                                            <p:strVal val="#ppt_x"/>
                                          </p:val>
                                        </p:tav>
                                        <p:tav tm="100000">
                                          <p:val>
                                            <p:strVal val="#ppt_x"/>
                                          </p:val>
                                        </p:tav>
                                      </p:tavLst>
                                    </p:anim>
                                    <p:anim calcmode="lin" valueType="num">
                                      <p:cBhvr additive="base">
                                        <p:cTn id="74"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animBg="1"/>
      <p:bldP spid="10" grpId="0" animBg="1"/>
      <p:bldP spid="11" grpId="0"/>
      <p:bldP spid="12" grpId="0"/>
      <p:bldP spid="13" grpId="0"/>
      <p:bldP spid="14" grpId="0"/>
      <p:bldP spid="15" grpId="0"/>
      <p:bldP spid="16" grpId="0" animBg="1"/>
      <p:bldP spid="17" grpId="0" animBg="1"/>
      <p:bldP spid="18" grpId="0" animBg="1"/>
      <p:bldP spid="19"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r>
              <a:rPr lang="fa-IR" altLang="fa-IR" sz="2400" b="0" dirty="0" smtClean="0">
                <a:solidFill>
                  <a:srgbClr val="FF0000"/>
                </a:solidFill>
                <a:cs typeface="B Homa" panose="00000400000000000000" pitchFamily="2" charset="-78"/>
              </a:rPr>
              <a:t>پایداری (</a:t>
            </a:r>
            <a:r>
              <a:rPr lang="en-US" altLang="fa-IR" sz="2000" b="0" dirty="0" smtClean="0">
                <a:solidFill>
                  <a:srgbClr val="FF0000"/>
                </a:solidFill>
                <a:cs typeface="B Homa" panose="00000400000000000000" pitchFamily="2" charset="-78"/>
              </a:rPr>
              <a:t>Stability</a:t>
            </a:r>
            <a:r>
              <a:rPr lang="fa-IR" altLang="fa-IR" sz="2400" b="0" dirty="0" smtClean="0">
                <a:solidFill>
                  <a:srgbClr val="FF0000"/>
                </a:solidFill>
                <a:cs typeface="B Homa" panose="00000400000000000000" pitchFamily="2" charset="-78"/>
              </a:rPr>
              <a:t>)</a:t>
            </a:r>
            <a:endParaRPr lang="en-US" altLang="fa-IR" sz="2400" b="0" dirty="0">
              <a:solidFill>
                <a:srgbClr val="FF0000"/>
              </a:solidFill>
              <a:cs typeface="B Homa" panose="00000400000000000000" pitchFamily="2" charset="-78"/>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572" y="865021"/>
            <a:ext cx="9144000" cy="1444231"/>
          </a:xfrm>
          <a:prstGeom prst="rect">
            <a:avLst/>
          </a:prstGeom>
        </p:spPr>
      </p:pic>
    </p:spTree>
    <p:extLst>
      <p:ext uri="{BB962C8B-B14F-4D97-AF65-F5344CB8AC3E}">
        <p14:creationId xmlns:p14="http://schemas.microsoft.com/office/powerpoint/2010/main" val="161524761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400" b="0" dirty="0">
                <a:solidFill>
                  <a:srgbClr val="C00000"/>
                </a:solidFill>
                <a:cs typeface="B Homa" panose="00000400000000000000" pitchFamily="2" charset="-78"/>
              </a:rPr>
              <a:t>هزینه، دوام و نگهداری (</a:t>
            </a:r>
            <a:r>
              <a:rPr lang="en-US" altLang="fa-IR" sz="2000" b="0" dirty="0">
                <a:solidFill>
                  <a:srgbClr val="C00000"/>
                </a:solidFill>
                <a:cs typeface="B Homa" panose="00000400000000000000" pitchFamily="2" charset="-78"/>
              </a:rPr>
              <a:t>Cost, Durability, and Maintenance</a:t>
            </a:r>
            <a:r>
              <a:rPr lang="fa-IR" altLang="fa-IR" sz="2400" b="0" dirty="0">
                <a:solidFill>
                  <a:srgbClr val="C00000"/>
                </a:solidFill>
                <a:cs typeface="B Homa" panose="00000400000000000000" pitchFamily="2" charset="-78"/>
              </a:rPr>
              <a:t>)</a:t>
            </a:r>
            <a:endParaRPr lang="en-US" altLang="fa-IR" sz="2400" b="0" dirty="0">
              <a:solidFill>
                <a:srgbClr val="C00000"/>
              </a:solidFill>
              <a:cs typeface="B Homa" panose="00000400000000000000" pitchFamily="2" charset="-78"/>
            </a:endParaRPr>
          </a:p>
        </p:txBody>
      </p:sp>
      <p:sp>
        <p:nvSpPr>
          <p:cNvPr id="3"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sp>
        <p:nvSpPr>
          <p:cNvPr id="5" name="Rectangle 6"/>
          <p:cNvSpPr>
            <a:spLocks noChangeArrowheads="1"/>
          </p:cNvSpPr>
          <p:nvPr/>
        </p:nvSpPr>
        <p:spPr bwMode="auto">
          <a:xfrm>
            <a:off x="6237288" y="969966"/>
            <a:ext cx="27162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a:solidFill>
                  <a:srgbClr val="000000"/>
                </a:solidFill>
                <a:cs typeface="B Homa" panose="00000400000000000000" pitchFamily="2" charset="-78"/>
              </a:rPr>
              <a:t> ابزار با مشخصه های بهتر</a:t>
            </a:r>
            <a:endParaRPr lang="fa-IR" altLang="fa-IR" sz="2000" b="0">
              <a:solidFill>
                <a:srgbClr val="000000"/>
              </a:solidFill>
              <a:cs typeface="B Homa" panose="00000400000000000000" pitchFamily="2" charset="-78"/>
              <a:sym typeface="Symbol" panose="05050102010706020507" pitchFamily="18" charset="2"/>
            </a:endParaRPr>
          </a:p>
        </p:txBody>
      </p:sp>
      <p:sp>
        <p:nvSpPr>
          <p:cNvPr id="6" name="Rectangle 5"/>
          <p:cNvSpPr>
            <a:spLocks noChangeArrowheads="1"/>
          </p:cNvSpPr>
          <p:nvPr/>
        </p:nvSpPr>
        <p:spPr bwMode="auto">
          <a:xfrm>
            <a:off x="2759078" y="971553"/>
            <a:ext cx="27162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pPr>
            <a:r>
              <a:rPr lang="fa-IR" altLang="fa-IR" sz="2000" b="0">
                <a:solidFill>
                  <a:srgbClr val="000000"/>
                </a:solidFill>
                <a:cs typeface="B Homa" panose="00000400000000000000" pitchFamily="2" charset="-78"/>
              </a:rPr>
              <a:t>هزینه ساخت بالاتر</a:t>
            </a:r>
            <a:endParaRPr lang="fa-IR" altLang="fa-IR" sz="2000" b="0">
              <a:solidFill>
                <a:srgbClr val="000000"/>
              </a:solidFill>
              <a:cs typeface="B Homa" panose="00000400000000000000" pitchFamily="2" charset="-78"/>
              <a:sym typeface="Symbol" panose="05050102010706020507" pitchFamily="18" charset="2"/>
            </a:endParaRPr>
          </a:p>
        </p:txBody>
      </p:sp>
      <p:cxnSp>
        <p:nvCxnSpPr>
          <p:cNvPr id="7" name="Straight Arrow Connector 6"/>
          <p:cNvCxnSpPr/>
          <p:nvPr/>
        </p:nvCxnSpPr>
        <p:spPr bwMode="auto">
          <a:xfrm rot="10800000">
            <a:off x="5573716" y="1309690"/>
            <a:ext cx="731837" cy="1587"/>
          </a:xfrm>
          <a:prstGeom prst="straightConnector1">
            <a:avLst/>
          </a:prstGeom>
          <a:ln>
            <a:headEnd type="none" w="med" len="med"/>
            <a:tailEnd type="arrow"/>
          </a:ln>
        </p:spPr>
        <p:style>
          <a:lnRef idx="2">
            <a:schemeClr val="dk1"/>
          </a:lnRef>
          <a:fillRef idx="0">
            <a:schemeClr val="dk1"/>
          </a:fillRef>
          <a:effectRef idx="1">
            <a:schemeClr val="dk1"/>
          </a:effectRef>
          <a:fontRef idx="minor">
            <a:schemeClr val="tx1"/>
          </a:fontRef>
        </p:style>
      </p:cxnSp>
      <p:sp>
        <p:nvSpPr>
          <p:cNvPr id="8" name="Rectangle 6"/>
          <p:cNvSpPr>
            <a:spLocks noChangeArrowheads="1"/>
          </p:cNvSpPr>
          <p:nvPr/>
        </p:nvSpPr>
        <p:spPr bwMode="auto">
          <a:xfrm>
            <a:off x="1201738" y="1804990"/>
            <a:ext cx="77533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a:solidFill>
                  <a:srgbClr val="000000"/>
                </a:solidFill>
                <a:cs typeface="B Homa" panose="00000400000000000000" pitchFamily="2" charset="-78"/>
              </a:rPr>
              <a:t> عمر کارکرد ابزار اندازه گیری به محیطی که در آن کار می کند وابسته است.</a:t>
            </a:r>
            <a:endParaRPr lang="fa-IR" altLang="fa-IR" sz="2000" b="0">
              <a:solidFill>
                <a:srgbClr val="000000"/>
              </a:solidFill>
              <a:cs typeface="B Homa" panose="00000400000000000000" pitchFamily="2" charset="-78"/>
              <a:sym typeface="Symbol" panose="05050102010706020507" pitchFamily="18" charset="2"/>
            </a:endParaRPr>
          </a:p>
        </p:txBody>
      </p:sp>
      <p:sp>
        <p:nvSpPr>
          <p:cNvPr id="9" name="Rectangle 6"/>
          <p:cNvSpPr>
            <a:spLocks noChangeArrowheads="1"/>
          </p:cNvSpPr>
          <p:nvPr/>
        </p:nvSpPr>
        <p:spPr bwMode="auto">
          <a:xfrm>
            <a:off x="5691189" y="2432053"/>
            <a:ext cx="19685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pPr>
            <a:r>
              <a:rPr lang="fa-IR" altLang="fa-IR" sz="2000" b="0">
                <a:solidFill>
                  <a:srgbClr val="000000"/>
                </a:solidFill>
                <a:cs typeface="B Homa" panose="00000400000000000000" pitchFamily="2" charset="-78"/>
              </a:rPr>
              <a:t> هزینه ساخت بالاتر</a:t>
            </a:r>
            <a:endParaRPr lang="fa-IR" altLang="fa-IR" sz="2000" b="0">
              <a:solidFill>
                <a:srgbClr val="000000"/>
              </a:solidFill>
              <a:cs typeface="B Homa" panose="00000400000000000000" pitchFamily="2" charset="-78"/>
              <a:sym typeface="Symbol" panose="05050102010706020507" pitchFamily="18" charset="2"/>
            </a:endParaRPr>
          </a:p>
        </p:txBody>
      </p:sp>
      <p:sp>
        <p:nvSpPr>
          <p:cNvPr id="10" name="Rectangle 9"/>
          <p:cNvSpPr>
            <a:spLocks noChangeArrowheads="1"/>
          </p:cNvSpPr>
          <p:nvPr/>
        </p:nvSpPr>
        <p:spPr bwMode="auto">
          <a:xfrm>
            <a:off x="2470153" y="2435227"/>
            <a:ext cx="23796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pPr>
            <a:r>
              <a:rPr lang="fa-IR" altLang="fa-IR" sz="2000" b="0">
                <a:solidFill>
                  <a:srgbClr val="000000"/>
                </a:solidFill>
                <a:cs typeface="B Homa" panose="00000400000000000000" pitchFamily="2" charset="-78"/>
                <a:sym typeface="Symbol" panose="05050102010706020507" pitchFamily="18" charset="2"/>
              </a:rPr>
              <a:t>ابزار با عمر کارکرد بیشتر</a:t>
            </a:r>
          </a:p>
        </p:txBody>
      </p:sp>
      <p:cxnSp>
        <p:nvCxnSpPr>
          <p:cNvPr id="11" name="Straight Arrow Connector 10"/>
          <p:cNvCxnSpPr/>
          <p:nvPr/>
        </p:nvCxnSpPr>
        <p:spPr bwMode="auto">
          <a:xfrm rot="10800000" flipH="1">
            <a:off x="4962526" y="2773366"/>
            <a:ext cx="730250" cy="1587"/>
          </a:xfrm>
          <a:prstGeom prst="straightConnector1">
            <a:avLst/>
          </a:prstGeom>
          <a:ln>
            <a:headEnd type="none" w="med" len="med"/>
            <a:tailEnd type="arrow"/>
          </a:ln>
        </p:spPr>
        <p:style>
          <a:lnRef idx="2">
            <a:schemeClr val="dk1"/>
          </a:lnRef>
          <a:fillRef idx="0">
            <a:schemeClr val="dk1"/>
          </a:fillRef>
          <a:effectRef idx="1">
            <a:schemeClr val="dk1"/>
          </a:effectRef>
          <a:fontRef idx="minor">
            <a:schemeClr val="tx1"/>
          </a:fontRef>
        </p:style>
      </p:cxnSp>
      <p:cxnSp>
        <p:nvCxnSpPr>
          <p:cNvPr id="12" name="Elbow Connector 11"/>
          <p:cNvCxnSpPr/>
          <p:nvPr/>
        </p:nvCxnSpPr>
        <p:spPr bwMode="auto">
          <a:xfrm rot="5400000">
            <a:off x="1705771" y="2251871"/>
            <a:ext cx="573087" cy="409575"/>
          </a:xfrm>
          <a:prstGeom prst="bentConnector3">
            <a:avLst>
              <a:gd name="adj1" fmla="val 0"/>
            </a:avLst>
          </a:prstGeom>
          <a:ln>
            <a:headEnd type="none" w="med" len="med"/>
            <a:tailEnd type="none" w="med" len="med"/>
          </a:ln>
        </p:spPr>
        <p:style>
          <a:lnRef idx="2">
            <a:schemeClr val="dk1"/>
          </a:lnRef>
          <a:fillRef idx="0">
            <a:schemeClr val="dk1"/>
          </a:fillRef>
          <a:effectRef idx="1">
            <a:schemeClr val="dk1"/>
          </a:effectRef>
          <a:fontRef idx="minor">
            <a:schemeClr val="tx1"/>
          </a:fontRef>
        </p:style>
      </p:cxnSp>
      <p:cxnSp>
        <p:nvCxnSpPr>
          <p:cNvPr id="13" name="Straight Arrow Connector 12"/>
          <p:cNvCxnSpPr/>
          <p:nvPr/>
        </p:nvCxnSpPr>
        <p:spPr bwMode="auto">
          <a:xfrm rot="10800000" flipH="1">
            <a:off x="1770065" y="2760665"/>
            <a:ext cx="731837" cy="1587"/>
          </a:xfrm>
          <a:prstGeom prst="straightConnector1">
            <a:avLst/>
          </a:prstGeom>
          <a:ln>
            <a:headEnd type="none" w="med" len="med"/>
            <a:tailEnd type="arrow"/>
          </a:ln>
        </p:spPr>
        <p:style>
          <a:lnRef idx="2">
            <a:schemeClr val="dk1"/>
          </a:lnRef>
          <a:fillRef idx="0">
            <a:schemeClr val="dk1"/>
          </a:fillRef>
          <a:effectRef idx="1">
            <a:schemeClr val="dk1"/>
          </a:effectRef>
          <a:fontRef idx="minor">
            <a:schemeClr val="tx1"/>
          </a:fontRef>
        </p:style>
      </p:cxnSp>
      <p:sp>
        <p:nvSpPr>
          <p:cNvPr id="14" name="Rectangle 6"/>
          <p:cNvSpPr>
            <a:spLocks noChangeArrowheads="1"/>
          </p:cNvSpPr>
          <p:nvPr/>
        </p:nvSpPr>
        <p:spPr bwMode="auto">
          <a:xfrm>
            <a:off x="5227641" y="3403603"/>
            <a:ext cx="37306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a:solidFill>
                  <a:srgbClr val="000000"/>
                </a:solidFill>
                <a:cs typeface="B Homa" panose="00000400000000000000" pitchFamily="2" charset="-78"/>
              </a:rPr>
              <a:t> ابزار با نیاز به مراقبت و نگهداری خاص</a:t>
            </a:r>
            <a:endParaRPr lang="fa-IR" altLang="fa-IR" sz="2000" b="0">
              <a:solidFill>
                <a:srgbClr val="000000"/>
              </a:solidFill>
              <a:cs typeface="B Homa" panose="00000400000000000000" pitchFamily="2" charset="-78"/>
              <a:sym typeface="Symbol" panose="05050102010706020507" pitchFamily="18" charset="2"/>
            </a:endParaRPr>
          </a:p>
        </p:txBody>
      </p:sp>
      <p:sp>
        <p:nvSpPr>
          <p:cNvPr id="15" name="Rectangle 14"/>
          <p:cNvSpPr>
            <a:spLocks noChangeArrowheads="1"/>
          </p:cNvSpPr>
          <p:nvPr/>
        </p:nvSpPr>
        <p:spPr bwMode="auto">
          <a:xfrm>
            <a:off x="1697038" y="3430590"/>
            <a:ext cx="27162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pPr>
            <a:r>
              <a:rPr lang="fa-IR" altLang="fa-IR" sz="2000" b="0">
                <a:solidFill>
                  <a:srgbClr val="000000"/>
                </a:solidFill>
                <a:cs typeface="B Homa" panose="00000400000000000000" pitchFamily="2" charset="-78"/>
              </a:rPr>
              <a:t>هزینه های جاری بیشتر</a:t>
            </a:r>
            <a:endParaRPr lang="fa-IR" altLang="fa-IR" sz="2000" b="0">
              <a:solidFill>
                <a:srgbClr val="000000"/>
              </a:solidFill>
              <a:cs typeface="B Homa" panose="00000400000000000000" pitchFamily="2" charset="-78"/>
              <a:sym typeface="Symbol" panose="05050102010706020507" pitchFamily="18" charset="2"/>
            </a:endParaRPr>
          </a:p>
        </p:txBody>
      </p:sp>
      <p:cxnSp>
        <p:nvCxnSpPr>
          <p:cNvPr id="16" name="Straight Arrow Connector 15"/>
          <p:cNvCxnSpPr/>
          <p:nvPr/>
        </p:nvCxnSpPr>
        <p:spPr bwMode="auto">
          <a:xfrm rot="10800000">
            <a:off x="4511675" y="3768726"/>
            <a:ext cx="731838" cy="1588"/>
          </a:xfrm>
          <a:prstGeom prst="straightConnector1">
            <a:avLst/>
          </a:prstGeom>
          <a:ln>
            <a:headEnd type="none" w="med" len="med"/>
            <a:tailEnd type="arrow"/>
          </a:ln>
        </p:spPr>
        <p:style>
          <a:lnRef idx="2">
            <a:schemeClr val="dk1"/>
          </a:lnRef>
          <a:fillRef idx="0">
            <a:schemeClr val="dk1"/>
          </a:fillRef>
          <a:effectRef idx="1">
            <a:schemeClr val="dk1"/>
          </a:effectRef>
          <a:fontRef idx="minor">
            <a:schemeClr val="tx1"/>
          </a:fontRef>
        </p:style>
      </p:cxnSp>
      <p:sp>
        <p:nvSpPr>
          <p:cNvPr id="17" name="Rectangle 10"/>
          <p:cNvSpPr>
            <a:spLocks noChangeArrowheads="1"/>
          </p:cNvSpPr>
          <p:nvPr/>
        </p:nvSpPr>
        <p:spPr bwMode="auto">
          <a:xfrm>
            <a:off x="563563" y="4570413"/>
            <a:ext cx="8001000" cy="1295400"/>
          </a:xfrm>
          <a:prstGeom prst="rect">
            <a:avLst/>
          </a:prstGeom>
          <a:solidFill>
            <a:srgbClr val="CCECFF"/>
          </a:solidFill>
          <a:ln w="9525">
            <a:solidFill>
              <a:srgbClr val="FFFFFF"/>
            </a:solidFill>
            <a:miter lim="800000"/>
            <a:headEnd/>
            <a:tailEnd/>
          </a:ln>
          <a:effectLst/>
        </p:spPr>
        <p:txBody>
          <a:bodyPr wrap="none" anchor="ctr"/>
          <a:lstStyle/>
          <a:p>
            <a:pPr>
              <a:defRPr/>
            </a:pPr>
            <a:endParaRPr lang="en-US" kern="0">
              <a:solidFill>
                <a:sysClr val="windowText" lastClr="000000"/>
              </a:solidFill>
              <a:latin typeface="Arial" charset="0"/>
            </a:endParaRPr>
          </a:p>
        </p:txBody>
      </p:sp>
      <p:sp>
        <p:nvSpPr>
          <p:cNvPr id="18" name="Text Box 11"/>
          <p:cNvSpPr txBox="1">
            <a:spLocks noChangeArrowheads="1"/>
          </p:cNvSpPr>
          <p:nvPr/>
        </p:nvSpPr>
        <p:spPr bwMode="auto">
          <a:xfrm>
            <a:off x="639763" y="4714877"/>
            <a:ext cx="7924800" cy="1015663"/>
          </a:xfrm>
          <a:prstGeom prst="rect">
            <a:avLst/>
          </a:prstGeom>
          <a:noFill/>
          <a:ln w="9525">
            <a:noFill/>
            <a:miter lim="800000"/>
            <a:headEnd/>
            <a:tailEnd/>
          </a:ln>
          <a:effectLst/>
        </p:spPr>
        <p:txBody>
          <a:bodyPr>
            <a:spAutoFit/>
          </a:bodyPr>
          <a:lstStyle/>
          <a:p>
            <a:pPr algn="just">
              <a:defRPr/>
            </a:pPr>
            <a:r>
              <a:rPr lang="fa-IR" sz="2000" kern="0" dirty="0">
                <a:solidFill>
                  <a:srgbClr val="003B76"/>
                </a:solidFill>
                <a:latin typeface="Arial" charset="0"/>
                <a:cs typeface="B Homa" pitchFamily="2" charset="-78"/>
              </a:rPr>
              <a:t>در مجموع، هنگام انتخاب یک ابزار اندازه گیری باید همه ی خواسته ها را در کنار هزینه ها در نظر گرفت. همیشه هم لزومی ندارد که گران ترین ابزار دقیق را برای هر کاری انتخاب کنیم، بلکه باید مناسب ترین آن انتخاب شود.</a:t>
            </a:r>
            <a:endParaRPr lang="en-US" sz="2000" kern="0" dirty="0">
              <a:solidFill>
                <a:srgbClr val="003B76"/>
              </a:solidFill>
              <a:latin typeface="Arial" charset="0"/>
              <a:cs typeface="B Homa" pitchFamily="2" charset="-78"/>
            </a:endParaRPr>
          </a:p>
        </p:txBody>
      </p:sp>
    </p:spTree>
    <p:extLst>
      <p:ext uri="{BB962C8B-B14F-4D97-AF65-F5344CB8AC3E}">
        <p14:creationId xmlns:p14="http://schemas.microsoft.com/office/powerpoint/2010/main" val="2156084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500" fill="hold"/>
                                        <p:tgtEl>
                                          <p:spTgt spid="17"/>
                                        </p:tgtEl>
                                        <p:attrNameLst>
                                          <p:attrName>ppt_x</p:attrName>
                                        </p:attrNameLst>
                                      </p:cBhvr>
                                      <p:tavLst>
                                        <p:tav tm="0">
                                          <p:val>
                                            <p:strVal val="#ppt_x"/>
                                          </p:val>
                                        </p:tav>
                                        <p:tav tm="100000">
                                          <p:val>
                                            <p:strVal val="#ppt_x"/>
                                          </p:val>
                                        </p:tav>
                                      </p:tavLst>
                                    </p:anim>
                                    <p:anim calcmode="lin" valueType="num">
                                      <p:cBhvr additive="base">
                                        <p:cTn id="38" dur="5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500" fill="hold"/>
                                        <p:tgtEl>
                                          <p:spTgt spid="18"/>
                                        </p:tgtEl>
                                        <p:attrNameLst>
                                          <p:attrName>ppt_x</p:attrName>
                                        </p:attrNameLst>
                                      </p:cBhvr>
                                      <p:tavLst>
                                        <p:tav tm="0">
                                          <p:val>
                                            <p:strVal val="#ppt_x"/>
                                          </p:val>
                                        </p:tav>
                                        <p:tav tm="100000">
                                          <p:val>
                                            <p:strVal val="#ppt_x"/>
                                          </p:val>
                                        </p:tav>
                                      </p:tavLst>
                                    </p:anim>
                                    <p:anim calcmode="lin" valueType="num">
                                      <p:cBhvr additive="base">
                                        <p:cTn id="4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P spid="9" grpId="0"/>
      <p:bldP spid="10" grpId="0"/>
      <p:bldP spid="14" grpId="0"/>
      <p:bldP spid="15" grpId="0"/>
      <p:bldP spid="17" grpId="0" animBg="1"/>
      <p:bldP spid="18"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7814" y="666206"/>
            <a:ext cx="8811606" cy="5460273"/>
          </a:xfrm>
          <a:prstGeom prst="rect">
            <a:avLst/>
          </a:prstGeom>
        </p:spPr>
      </p:pic>
      <p:sp>
        <p:nvSpPr>
          <p:cNvPr id="4"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400" b="0">
                <a:solidFill>
                  <a:srgbClr val="C00000"/>
                </a:solidFill>
                <a:cs typeface="B Homa" panose="00000400000000000000" pitchFamily="2" charset="-78"/>
              </a:rPr>
              <a:t>مشخصه های دینامیکی وسایل اندازه گیری</a:t>
            </a:r>
            <a:endParaRPr lang="en-US" altLang="fa-IR" sz="2400" b="0">
              <a:solidFill>
                <a:srgbClr val="C00000"/>
              </a:solidFill>
              <a:cs typeface="B Homa" panose="00000400000000000000" pitchFamily="2" charset="-78"/>
            </a:endParaRPr>
          </a:p>
        </p:txBody>
      </p:sp>
    </p:spTree>
    <p:extLst>
      <p:ext uri="{BB962C8B-B14F-4D97-AF65-F5344CB8AC3E}">
        <p14:creationId xmlns:p14="http://schemas.microsoft.com/office/powerpoint/2010/main" val="133996528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6712" y="604837"/>
            <a:ext cx="8410575" cy="5648325"/>
          </a:xfrm>
          <a:prstGeom prst="rect">
            <a:avLst/>
          </a:prstGeom>
        </p:spPr>
      </p:pic>
    </p:spTree>
    <p:extLst>
      <p:ext uri="{BB962C8B-B14F-4D97-AF65-F5344CB8AC3E}">
        <p14:creationId xmlns:p14="http://schemas.microsoft.com/office/powerpoint/2010/main" val="86210743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765903"/>
            <a:ext cx="4402183" cy="4280142"/>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83513" y="765903"/>
            <a:ext cx="4560487" cy="4671332"/>
          </a:xfrm>
          <a:prstGeom prst="rect">
            <a:avLst/>
          </a:prstGeom>
        </p:spPr>
      </p:pic>
      <p:sp>
        <p:nvSpPr>
          <p:cNvPr id="4"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400" b="0" dirty="0" smtClean="0">
                <a:solidFill>
                  <a:srgbClr val="C00000"/>
                </a:solidFill>
                <a:cs typeface="B Homa" panose="00000400000000000000" pitchFamily="2" charset="-78"/>
              </a:rPr>
              <a:t>ورودی های استاندارد</a:t>
            </a:r>
            <a:endParaRPr lang="en-US" altLang="fa-IR" sz="2400" b="0" dirty="0">
              <a:solidFill>
                <a:srgbClr val="C00000"/>
              </a:solidFill>
              <a:cs typeface="B Homa" panose="00000400000000000000" pitchFamily="2" charset="-78"/>
            </a:endParaRPr>
          </a:p>
        </p:txBody>
      </p:sp>
    </p:spTree>
    <p:extLst>
      <p:ext uri="{BB962C8B-B14F-4D97-AF65-F5344CB8AC3E}">
        <p14:creationId xmlns:p14="http://schemas.microsoft.com/office/powerpoint/2010/main" val="120442423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400" b="0" dirty="0">
                <a:solidFill>
                  <a:srgbClr val="C00000"/>
                </a:solidFill>
                <a:cs typeface="B Homa" panose="00000400000000000000" pitchFamily="2" charset="-78"/>
              </a:rPr>
              <a:t>مشخصه های دینامیکی وسایل اندازه گیری</a:t>
            </a:r>
            <a:endParaRPr lang="en-US" altLang="fa-IR" sz="2400" b="0" dirty="0">
              <a:solidFill>
                <a:srgbClr val="C00000"/>
              </a:solidFill>
              <a:cs typeface="B Homa" panose="00000400000000000000" pitchFamily="2" charset="-78"/>
            </a:endParaRPr>
          </a:p>
        </p:txBody>
      </p:sp>
      <p:sp>
        <p:nvSpPr>
          <p:cNvPr id="3"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sp>
        <p:nvSpPr>
          <p:cNvPr id="5" name="Rectangle 5"/>
          <p:cNvSpPr>
            <a:spLocks noChangeArrowheads="1"/>
          </p:cNvSpPr>
          <p:nvPr/>
        </p:nvSpPr>
        <p:spPr bwMode="auto">
          <a:xfrm>
            <a:off x="457200" y="771527"/>
            <a:ext cx="8153400" cy="4797425"/>
          </a:xfrm>
          <a:prstGeom prst="rect">
            <a:avLst/>
          </a:prstGeom>
          <a:noFill/>
          <a:ln w="9525">
            <a:noFill/>
            <a:miter lim="800000"/>
            <a:headEnd/>
            <a:tailEnd/>
          </a:ln>
          <a:effectLst/>
        </p:spPr>
        <p:txBody>
          <a:bodyPr/>
          <a:lstStyle/>
          <a:p>
            <a:pPr marL="342892" indent="-342892">
              <a:spcBef>
                <a:spcPct val="20000"/>
              </a:spcBef>
              <a:buClr>
                <a:srgbClr val="FFFFCC"/>
              </a:buClr>
              <a:buSzPct val="60000"/>
              <a:defRPr/>
            </a:pPr>
            <a:endParaRPr lang="en-US" sz="2000" kern="0" dirty="0">
              <a:solidFill>
                <a:sysClr val="windowText" lastClr="000000"/>
              </a:solidFill>
              <a:effectLst>
                <a:outerShdw blurRad="38100" dist="38100" dir="2700000" algn="tl">
                  <a:srgbClr val="000000"/>
                </a:outerShdw>
              </a:effectLst>
              <a:latin typeface="Arial" charset="0"/>
            </a:endParaRPr>
          </a:p>
          <a:p>
            <a:pPr marL="342892" indent="-342892" algn="ctr">
              <a:spcBef>
                <a:spcPct val="20000"/>
              </a:spcBef>
              <a:buClr>
                <a:srgbClr val="FFFFCC"/>
              </a:buClr>
              <a:buSzPct val="60000"/>
              <a:defRPr/>
            </a:pPr>
            <a:r>
              <a:rPr lang="fa-IR" kern="0" dirty="0">
                <a:solidFill>
                  <a:sysClr val="windowText" lastClr="000000"/>
                </a:solidFill>
                <a:latin typeface="Arial" charset="0"/>
                <a:cs typeface="B Homa" pitchFamily="2" charset="-78"/>
              </a:rPr>
              <a:t>به طور کلی، معادله دیفرانسیل یک سیستم خطی نامتغیر با زمان (</a:t>
            </a:r>
            <a:r>
              <a:rPr lang="en-US" sz="1600" kern="0" dirty="0">
                <a:solidFill>
                  <a:sysClr val="windowText" lastClr="000000"/>
                </a:solidFill>
                <a:latin typeface="Arial" charset="0"/>
                <a:cs typeface="B Homa" pitchFamily="2" charset="-78"/>
              </a:rPr>
              <a:t>Linear Time Invariant (LTI)</a:t>
            </a:r>
            <a:r>
              <a:rPr lang="fa-IR" kern="0" dirty="0">
                <a:solidFill>
                  <a:sysClr val="windowText" lastClr="000000"/>
                </a:solidFill>
                <a:latin typeface="Arial" charset="0"/>
                <a:cs typeface="B Homa" pitchFamily="2" charset="-78"/>
              </a:rPr>
              <a:t>) به صورت زیر است:</a:t>
            </a:r>
            <a:endParaRPr lang="en-US" kern="0" dirty="0">
              <a:solidFill>
                <a:sysClr val="windowText" lastClr="000000"/>
              </a:solidFill>
              <a:latin typeface="Arial" charset="0"/>
              <a:cs typeface="B Homa" pitchFamily="2" charset="-78"/>
            </a:endParaRPr>
          </a:p>
          <a:p>
            <a:pPr marL="342892" indent="-342892">
              <a:spcBef>
                <a:spcPct val="20000"/>
              </a:spcBef>
              <a:buClr>
                <a:srgbClr val="FFFFCC"/>
              </a:buClr>
              <a:buSzPct val="60000"/>
              <a:defRPr/>
            </a:pPr>
            <a:endParaRPr lang="en-US" sz="2000" kern="0" dirty="0">
              <a:solidFill>
                <a:sysClr val="windowText" lastClr="000000"/>
              </a:solidFill>
              <a:effectLst>
                <a:outerShdw blurRad="38100" dist="38100" dir="2700000" algn="tl">
                  <a:srgbClr val="000000"/>
                </a:outerShdw>
              </a:effectLst>
              <a:latin typeface="Arial" charset="0"/>
            </a:endParaRPr>
          </a:p>
          <a:p>
            <a:pPr marL="342892" indent="-342892">
              <a:spcBef>
                <a:spcPct val="20000"/>
              </a:spcBef>
              <a:buClr>
                <a:srgbClr val="FFFFCC"/>
              </a:buClr>
              <a:buSzPct val="60000"/>
              <a:defRPr/>
            </a:pPr>
            <a:endParaRPr lang="en-US" sz="2000" kern="0" dirty="0">
              <a:solidFill>
                <a:sysClr val="windowText" lastClr="000000"/>
              </a:solidFill>
              <a:effectLst>
                <a:outerShdw blurRad="38100" dist="38100" dir="2700000" algn="tl">
                  <a:srgbClr val="000000"/>
                </a:outerShdw>
              </a:effectLst>
              <a:latin typeface="Arial" charset="0"/>
            </a:endParaRPr>
          </a:p>
          <a:p>
            <a:pPr marL="342892" indent="-342892">
              <a:spcBef>
                <a:spcPct val="20000"/>
              </a:spcBef>
              <a:buClr>
                <a:srgbClr val="FFFFCC"/>
              </a:buClr>
              <a:buSzPct val="60000"/>
              <a:defRPr/>
            </a:pPr>
            <a:endParaRPr lang="en-US" sz="2000" kern="0" dirty="0">
              <a:solidFill>
                <a:sysClr val="windowText" lastClr="000000"/>
              </a:solidFill>
              <a:effectLst>
                <a:outerShdw blurRad="38100" dist="38100" dir="2700000" algn="tl">
                  <a:srgbClr val="000000"/>
                </a:outerShdw>
              </a:effectLst>
              <a:latin typeface="Arial" charset="0"/>
            </a:endParaRPr>
          </a:p>
          <a:p>
            <a:pPr marL="342892" indent="-342892">
              <a:spcBef>
                <a:spcPct val="20000"/>
              </a:spcBef>
              <a:buClr>
                <a:srgbClr val="FFFFCC"/>
              </a:buClr>
              <a:buSzPct val="60000"/>
              <a:defRPr/>
            </a:pPr>
            <a:endParaRPr lang="fa-IR" sz="2000" kern="0" dirty="0">
              <a:solidFill>
                <a:sysClr val="windowText" lastClr="000000"/>
              </a:solidFill>
              <a:effectLst>
                <a:outerShdw blurRad="38100" dist="38100" dir="2700000" algn="tl">
                  <a:srgbClr val="000000"/>
                </a:outerShdw>
              </a:effectLst>
              <a:latin typeface="Arial" charset="0"/>
            </a:endParaRPr>
          </a:p>
          <a:p>
            <a:pPr marL="342892" indent="-342892" algn="ctr">
              <a:spcBef>
                <a:spcPct val="20000"/>
              </a:spcBef>
              <a:buClr>
                <a:srgbClr val="FFFFCC"/>
              </a:buClr>
              <a:buSzPct val="60000"/>
              <a:defRPr/>
            </a:pPr>
            <a:endParaRPr lang="en-US" kern="0" dirty="0">
              <a:solidFill>
                <a:sysClr val="windowText" lastClr="000000"/>
              </a:solidFill>
              <a:latin typeface="Arial" charset="0"/>
              <a:cs typeface="B Homa" pitchFamily="2" charset="-78"/>
            </a:endParaRPr>
          </a:p>
          <a:p>
            <a:pPr marL="342892" indent="-342892" algn="ctr">
              <a:spcBef>
                <a:spcPct val="20000"/>
              </a:spcBef>
              <a:buClr>
                <a:srgbClr val="FFFFCC"/>
              </a:buClr>
              <a:buSzPct val="60000"/>
              <a:defRPr/>
            </a:pPr>
            <a:endParaRPr lang="en-US" kern="0" dirty="0">
              <a:solidFill>
                <a:sysClr val="windowText" lastClr="000000"/>
              </a:solidFill>
              <a:latin typeface="Arial" charset="0"/>
              <a:cs typeface="B Homa" pitchFamily="2" charset="-78"/>
            </a:endParaRPr>
          </a:p>
          <a:p>
            <a:pPr marL="342892" indent="-342892" algn="ctr">
              <a:spcBef>
                <a:spcPct val="20000"/>
              </a:spcBef>
              <a:buClr>
                <a:srgbClr val="FFFFCC"/>
              </a:buClr>
              <a:buSzPct val="60000"/>
              <a:defRPr/>
            </a:pPr>
            <a:endParaRPr lang="en-US" kern="0" dirty="0">
              <a:solidFill>
                <a:sysClr val="windowText" lastClr="000000"/>
              </a:solidFill>
              <a:latin typeface="Arial" charset="0"/>
              <a:cs typeface="B Homa" pitchFamily="2" charset="-78"/>
            </a:endParaRPr>
          </a:p>
          <a:p>
            <a:pPr marL="342892" indent="-342892" algn="ctr">
              <a:spcBef>
                <a:spcPct val="20000"/>
              </a:spcBef>
              <a:buClr>
                <a:srgbClr val="FFFFCC"/>
              </a:buClr>
              <a:buSzPct val="60000"/>
              <a:defRPr/>
            </a:pPr>
            <a:r>
              <a:rPr lang="fa-IR" kern="0" dirty="0">
                <a:solidFill>
                  <a:sysClr val="windowText" lastClr="000000"/>
                </a:solidFill>
                <a:latin typeface="Arial" charset="0"/>
                <a:cs typeface="B Homa" pitchFamily="2" charset="-78"/>
              </a:rPr>
              <a:t>اگر متغیر ورودی به صورت پله ی واحد (</a:t>
            </a:r>
            <a:r>
              <a:rPr lang="en-US" sz="1600" kern="0" dirty="0">
                <a:solidFill>
                  <a:sysClr val="windowText" lastClr="000000"/>
                </a:solidFill>
                <a:latin typeface="Arial" charset="0"/>
                <a:cs typeface="B Homa" pitchFamily="2" charset="-78"/>
              </a:rPr>
              <a:t>Unit Step</a:t>
            </a:r>
            <a:r>
              <a:rPr lang="fa-IR" kern="0" dirty="0">
                <a:solidFill>
                  <a:sysClr val="windowText" lastClr="000000"/>
                </a:solidFill>
                <a:latin typeface="Arial" charset="0"/>
                <a:cs typeface="B Homa" pitchFamily="2" charset="-78"/>
              </a:rPr>
              <a:t>) فرض شود، آنگاه:</a:t>
            </a:r>
            <a:endParaRPr lang="en-US" kern="0" dirty="0">
              <a:solidFill>
                <a:sysClr val="windowText" lastClr="000000"/>
              </a:solidFill>
              <a:latin typeface="Arial" charset="0"/>
              <a:cs typeface="B Homa" pitchFamily="2" charset="-78"/>
            </a:endParaRPr>
          </a:p>
        </p:txBody>
      </p:sp>
      <p:graphicFrame>
        <p:nvGraphicFramePr>
          <p:cNvPr id="6" name="Object 4"/>
          <p:cNvGraphicFramePr>
            <a:graphicFrameLocks noChangeAspect="1"/>
          </p:cNvGraphicFramePr>
          <p:nvPr/>
        </p:nvGraphicFramePr>
        <p:xfrm>
          <a:off x="1871663" y="1949450"/>
          <a:ext cx="5486400" cy="762000"/>
        </p:xfrm>
        <a:graphic>
          <a:graphicData uri="http://schemas.openxmlformats.org/presentationml/2006/ole">
            <mc:AlternateContent xmlns:mc="http://schemas.openxmlformats.org/markup-compatibility/2006">
              <mc:Choice xmlns:v="urn:schemas-microsoft-com:vml" Requires="v">
                <p:oleObj spid="_x0000_s2144" name="Equation" r:id="rId3" imgW="3733560" imgH="571320" progId="Equation.3">
                  <p:embed/>
                </p:oleObj>
              </mc:Choice>
              <mc:Fallback>
                <p:oleObj name="Equation" r:id="rId3" imgW="3733560" imgH="57132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71663" y="1949450"/>
                        <a:ext cx="5486400" cy="762000"/>
                      </a:xfrm>
                      <a:prstGeom prst="rect">
                        <a:avLst/>
                      </a:prstGeom>
                      <a:solidFill>
                        <a:srgbClr val="FFFFFF"/>
                      </a:solidFill>
                    </p:spPr>
                  </p:pic>
                </p:oleObj>
              </mc:Fallback>
            </mc:AlternateContent>
          </a:graphicData>
        </a:graphic>
      </p:graphicFrame>
      <p:graphicFrame>
        <p:nvGraphicFramePr>
          <p:cNvPr id="7" name="Object 5"/>
          <p:cNvGraphicFramePr>
            <a:graphicFrameLocks noChangeAspect="1"/>
          </p:cNvGraphicFramePr>
          <p:nvPr/>
        </p:nvGraphicFramePr>
        <p:xfrm>
          <a:off x="2489200" y="4773616"/>
          <a:ext cx="4419600" cy="752475"/>
        </p:xfrm>
        <a:graphic>
          <a:graphicData uri="http://schemas.openxmlformats.org/presentationml/2006/ole">
            <mc:AlternateContent xmlns:mc="http://schemas.openxmlformats.org/markup-compatibility/2006">
              <mc:Choice xmlns:v="urn:schemas-microsoft-com:vml" Requires="v">
                <p:oleObj spid="_x0000_s2145" name="Equation" r:id="rId5" imgW="2273040" imgH="571320" progId="Equation.3">
                  <p:embed/>
                </p:oleObj>
              </mc:Choice>
              <mc:Fallback>
                <p:oleObj name="Equation" r:id="rId5" imgW="2273040" imgH="57132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89200" y="4773616"/>
                        <a:ext cx="4419600" cy="752475"/>
                      </a:xfrm>
                      <a:prstGeom prst="rect">
                        <a:avLst/>
                      </a:prstGeom>
                      <a:solidFill>
                        <a:srgbClr val="FFFFFF"/>
                      </a:solidFill>
                    </p:spPr>
                  </p:pic>
                </p:oleObj>
              </mc:Fallback>
            </mc:AlternateContent>
          </a:graphicData>
        </a:graphic>
      </p:graphicFrame>
      <p:cxnSp>
        <p:nvCxnSpPr>
          <p:cNvPr id="8" name="Straight Arrow Connector 7"/>
          <p:cNvCxnSpPr/>
          <p:nvPr/>
        </p:nvCxnSpPr>
        <p:spPr bwMode="auto">
          <a:xfrm rot="5400000" flipH="1" flipV="1">
            <a:off x="4018759" y="2667796"/>
            <a:ext cx="477837" cy="219075"/>
          </a:xfrm>
          <a:prstGeom prst="straightConnector1">
            <a:avLst/>
          </a:prstGeom>
          <a:ln>
            <a:headEnd type="none" w="med" len="med"/>
            <a:tailEnd type="arrow"/>
          </a:ln>
        </p:spPr>
        <p:style>
          <a:lnRef idx="2">
            <a:schemeClr val="dk1"/>
          </a:lnRef>
          <a:fillRef idx="0">
            <a:schemeClr val="dk1"/>
          </a:fillRef>
          <a:effectRef idx="1">
            <a:schemeClr val="dk1"/>
          </a:effectRef>
          <a:fontRef idx="minor">
            <a:schemeClr val="tx1"/>
          </a:fontRef>
        </p:style>
      </p:cxnSp>
      <p:sp>
        <p:nvSpPr>
          <p:cNvPr id="9" name="TextBox 8"/>
          <p:cNvSpPr txBox="1">
            <a:spLocks noChangeArrowheads="1"/>
          </p:cNvSpPr>
          <p:nvPr/>
        </p:nvSpPr>
        <p:spPr bwMode="auto">
          <a:xfrm>
            <a:off x="3398841" y="2962275"/>
            <a:ext cx="151447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1600" b="0">
                <a:solidFill>
                  <a:srgbClr val="000000"/>
                </a:solidFill>
                <a:cs typeface="B Homa" panose="00000400000000000000" pitchFamily="2" charset="-78"/>
              </a:rPr>
              <a:t>متغیر خروجی</a:t>
            </a:r>
            <a:endParaRPr lang="en-US" altLang="fa-IR" sz="1600" b="0">
              <a:solidFill>
                <a:srgbClr val="000000"/>
              </a:solidFill>
              <a:cs typeface="B Homa" panose="00000400000000000000" pitchFamily="2" charset="-78"/>
            </a:endParaRPr>
          </a:p>
        </p:txBody>
      </p:sp>
      <p:cxnSp>
        <p:nvCxnSpPr>
          <p:cNvPr id="10" name="Straight Arrow Connector 9"/>
          <p:cNvCxnSpPr/>
          <p:nvPr/>
        </p:nvCxnSpPr>
        <p:spPr bwMode="auto">
          <a:xfrm rot="5400000" flipH="1" flipV="1">
            <a:off x="6860382" y="2656684"/>
            <a:ext cx="477838" cy="219075"/>
          </a:xfrm>
          <a:prstGeom prst="straightConnector1">
            <a:avLst/>
          </a:prstGeom>
          <a:ln>
            <a:headEnd type="none" w="med" len="med"/>
            <a:tailEnd type="arrow"/>
          </a:ln>
        </p:spPr>
        <p:style>
          <a:lnRef idx="2">
            <a:schemeClr val="dk1"/>
          </a:lnRef>
          <a:fillRef idx="0">
            <a:schemeClr val="dk1"/>
          </a:fillRef>
          <a:effectRef idx="1">
            <a:schemeClr val="dk1"/>
          </a:effectRef>
          <a:fontRef idx="minor">
            <a:schemeClr val="tx1"/>
          </a:fontRef>
        </p:style>
      </p:cxnSp>
      <p:sp>
        <p:nvSpPr>
          <p:cNvPr id="11" name="TextBox 10"/>
          <p:cNvSpPr txBox="1">
            <a:spLocks noChangeArrowheads="1"/>
          </p:cNvSpPr>
          <p:nvPr/>
        </p:nvSpPr>
        <p:spPr bwMode="auto">
          <a:xfrm>
            <a:off x="6238878" y="2949575"/>
            <a:ext cx="15160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1600" b="0">
                <a:solidFill>
                  <a:srgbClr val="000000"/>
                </a:solidFill>
                <a:cs typeface="B Homa" panose="00000400000000000000" pitchFamily="2" charset="-78"/>
              </a:rPr>
              <a:t>متغیر ورودی</a:t>
            </a:r>
            <a:endParaRPr lang="en-US" altLang="fa-IR" sz="1600" b="0">
              <a:solidFill>
                <a:srgbClr val="000000"/>
              </a:solidFill>
              <a:cs typeface="B Homa" panose="00000400000000000000" pitchFamily="2" charset="-78"/>
            </a:endParaRPr>
          </a:p>
        </p:txBody>
      </p:sp>
    </p:spTree>
    <p:extLst>
      <p:ext uri="{BB962C8B-B14F-4D97-AF65-F5344CB8AC3E}">
        <p14:creationId xmlns:p14="http://schemas.microsoft.com/office/powerpoint/2010/main" val="3706695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5">
                                            <p:txEl>
                                              <p:pRg st="9" end="9"/>
                                            </p:txEl>
                                          </p:spTgt>
                                        </p:tgtEl>
                                        <p:attrNameLst>
                                          <p:attrName>style.visibility</p:attrName>
                                        </p:attrNameLst>
                                      </p:cBhvr>
                                      <p:to>
                                        <p:strVal val="visible"/>
                                      </p:to>
                                    </p:set>
                                    <p:anim calcmode="lin" valueType="num">
                                      <p:cBhvr additive="base">
                                        <p:cTn id="27" dur="500" fill="hold"/>
                                        <p:tgtEl>
                                          <p:spTgt spid="5">
                                            <p:txEl>
                                              <p:pRg st="9" end="9"/>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5">
                                            <p:txEl>
                                              <p:pRg st="9" end="9"/>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400" b="0">
                <a:solidFill>
                  <a:srgbClr val="C00000"/>
                </a:solidFill>
                <a:cs typeface="B Homa" panose="00000400000000000000" pitchFamily="2" charset="-78"/>
              </a:rPr>
              <a:t>سیستم های دینامیکی مرتبه صفر</a:t>
            </a:r>
            <a:endParaRPr lang="en-US" altLang="fa-IR" sz="2400" b="0">
              <a:solidFill>
                <a:srgbClr val="C00000"/>
              </a:solidFill>
              <a:cs typeface="B Homa" panose="00000400000000000000" pitchFamily="2" charset="-78"/>
            </a:endParaRPr>
          </a:p>
        </p:txBody>
      </p:sp>
      <p:sp>
        <p:nvSpPr>
          <p:cNvPr id="3"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sp>
        <p:nvSpPr>
          <p:cNvPr id="5" name="Rectangle 5"/>
          <p:cNvSpPr>
            <a:spLocks noChangeArrowheads="1"/>
          </p:cNvSpPr>
          <p:nvPr/>
        </p:nvSpPr>
        <p:spPr bwMode="auto">
          <a:xfrm>
            <a:off x="142875" y="1017590"/>
            <a:ext cx="4038600" cy="701675"/>
          </a:xfrm>
          <a:prstGeom prst="rect">
            <a:avLst/>
          </a:prstGeom>
          <a:noFill/>
          <a:ln w="9525">
            <a:noFill/>
            <a:miter lim="800000"/>
            <a:headEnd/>
            <a:tailEnd/>
          </a:ln>
          <a:effectLst/>
        </p:spPr>
        <p:txBody>
          <a:bodyPr/>
          <a:lstStyle/>
          <a:p>
            <a:pPr marL="342892" indent="-342892">
              <a:spcBef>
                <a:spcPct val="20000"/>
              </a:spcBef>
              <a:buClr>
                <a:srgbClr val="FFFFCC"/>
              </a:buClr>
              <a:buSzPct val="60000"/>
              <a:defRPr/>
            </a:pPr>
            <a:r>
              <a:rPr lang="en-US" sz="2800" kern="0" dirty="0">
                <a:solidFill>
                  <a:sysClr val="windowText" lastClr="000000"/>
                </a:solidFill>
                <a:effectLst>
                  <a:outerShdw blurRad="38100" dist="38100" dir="2700000" algn="tl">
                    <a:srgbClr val="000000">
                      <a:alpha val="43137"/>
                    </a:srgbClr>
                  </a:outerShdw>
                </a:effectLst>
                <a:latin typeface="Arial" charset="0"/>
              </a:rPr>
              <a:t>Zero Order Systems:</a:t>
            </a:r>
          </a:p>
        </p:txBody>
      </p:sp>
      <p:sp>
        <p:nvSpPr>
          <p:cNvPr id="6" name="Rectangle 6"/>
          <p:cNvSpPr>
            <a:spLocks noChangeArrowheads="1"/>
          </p:cNvSpPr>
          <p:nvPr/>
        </p:nvSpPr>
        <p:spPr bwMode="auto">
          <a:xfrm>
            <a:off x="685800" y="1960563"/>
            <a:ext cx="3505200" cy="3886200"/>
          </a:xfrm>
          <a:prstGeom prst="rect">
            <a:avLst/>
          </a:prstGeom>
          <a:solidFill>
            <a:srgbClr val="FFFFFF"/>
          </a:solidFill>
          <a:ln w="9525">
            <a:solidFill>
              <a:srgbClr val="FFFFFF"/>
            </a:solidFill>
            <a:miter lim="800000"/>
            <a:headEnd/>
            <a:tailEnd/>
          </a:ln>
          <a:effectLst/>
        </p:spPr>
        <p:txBody>
          <a:bodyPr wrap="none" anchor="ctr"/>
          <a:lstStyle/>
          <a:p>
            <a:pPr algn="ctr">
              <a:defRPr/>
            </a:pPr>
            <a:endParaRPr lang="en-US" kern="0">
              <a:solidFill>
                <a:sysClr val="windowText" lastClr="000000"/>
              </a:solidFill>
              <a:latin typeface="Arial" charset="0"/>
            </a:endParaRPr>
          </a:p>
        </p:txBody>
      </p:sp>
      <p:graphicFrame>
        <p:nvGraphicFramePr>
          <p:cNvPr id="7" name="Object 4"/>
          <p:cNvGraphicFramePr>
            <a:graphicFrameLocks noChangeAspect="1"/>
          </p:cNvGraphicFramePr>
          <p:nvPr/>
        </p:nvGraphicFramePr>
        <p:xfrm>
          <a:off x="990600" y="3365500"/>
          <a:ext cx="2895600" cy="1423988"/>
        </p:xfrm>
        <a:graphic>
          <a:graphicData uri="http://schemas.openxmlformats.org/presentationml/2006/ole">
            <mc:AlternateContent xmlns:mc="http://schemas.openxmlformats.org/markup-compatibility/2006">
              <mc:Choice xmlns:v="urn:schemas-microsoft-com:vml" Requires="v">
                <p:oleObj spid="_x0000_s3166" name="Equation" r:id="rId3" imgW="1218960" imgH="660240" progId="Equation.3">
                  <p:embed/>
                </p:oleObj>
              </mc:Choice>
              <mc:Fallback>
                <p:oleObj name="Equation" r:id="rId3" imgW="1218960" imgH="66024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0600" y="3365500"/>
                        <a:ext cx="2895600" cy="14239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8" name="Object 5"/>
          <p:cNvGraphicFramePr>
            <a:graphicFrameLocks noChangeAspect="1"/>
          </p:cNvGraphicFramePr>
          <p:nvPr/>
        </p:nvGraphicFramePr>
        <p:xfrm>
          <a:off x="1066800" y="2327275"/>
          <a:ext cx="2362200" cy="520700"/>
        </p:xfrm>
        <a:graphic>
          <a:graphicData uri="http://schemas.openxmlformats.org/presentationml/2006/ole">
            <mc:AlternateContent xmlns:mc="http://schemas.openxmlformats.org/markup-compatibility/2006">
              <mc:Choice xmlns:v="urn:schemas-microsoft-com:vml" Requires="v">
                <p:oleObj spid="_x0000_s3167" name="Equation" r:id="rId5" imgW="939600" imgH="228600" progId="Equation.3">
                  <p:embed/>
                </p:oleObj>
              </mc:Choice>
              <mc:Fallback>
                <p:oleObj name="Equation" r:id="rId5" imgW="939600" imgH="2286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66800" y="2327275"/>
                        <a:ext cx="2362200" cy="5207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Rectangle 9"/>
          <p:cNvSpPr>
            <a:spLocks noChangeArrowheads="1"/>
          </p:cNvSpPr>
          <p:nvPr/>
        </p:nvSpPr>
        <p:spPr bwMode="auto">
          <a:xfrm>
            <a:off x="1447800" y="3865563"/>
            <a:ext cx="2438400" cy="914400"/>
          </a:xfrm>
          <a:prstGeom prst="rect">
            <a:avLst/>
          </a:prstGeom>
          <a:noFill/>
          <a:ln w="9525">
            <a:solidFill>
              <a:srgbClr val="000000"/>
            </a:solidFill>
            <a:miter lim="800000"/>
            <a:headEnd/>
            <a:tailEnd/>
          </a:ln>
          <a:effectLst/>
        </p:spPr>
        <p:txBody>
          <a:bodyPr wrap="none" anchor="ctr"/>
          <a:lstStyle/>
          <a:p>
            <a:pPr>
              <a:defRPr/>
            </a:pPr>
            <a:endParaRPr lang="en-US" kern="0">
              <a:solidFill>
                <a:sysClr val="windowText" lastClr="000000"/>
              </a:solidFill>
              <a:latin typeface="Arial" charset="0"/>
            </a:endParaRPr>
          </a:p>
        </p:txBody>
      </p:sp>
      <p:pic>
        <p:nvPicPr>
          <p:cNvPr id="10" name="Picture 10" descr="Untitled-13"/>
          <p:cNvPicPr>
            <a:picLocks noChangeAspect="1" noChangeArrowheads="1"/>
          </p:cNvPicPr>
          <p:nvPr/>
        </p:nvPicPr>
        <p:blipFill>
          <a:blip r:embed="rId7">
            <a:extLst>
              <a:ext uri="{28A0092B-C50C-407E-A947-70E740481C1C}">
                <a14:useLocalDpi xmlns:a14="http://schemas.microsoft.com/office/drawing/2010/main" val="0"/>
              </a:ext>
            </a:extLst>
          </a:blip>
          <a:srcRect b="14928"/>
          <a:stretch>
            <a:fillRect/>
          </a:stretch>
        </p:blipFill>
        <p:spPr bwMode="auto">
          <a:xfrm>
            <a:off x="4876800" y="2405063"/>
            <a:ext cx="3810000" cy="2201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 Box 11"/>
          <p:cNvSpPr txBox="1">
            <a:spLocks noChangeArrowheads="1"/>
          </p:cNvSpPr>
          <p:nvPr/>
        </p:nvSpPr>
        <p:spPr bwMode="auto">
          <a:xfrm>
            <a:off x="5515133" y="5072063"/>
            <a:ext cx="1904689" cy="738664"/>
          </a:xfrm>
          <a:prstGeom prst="rect">
            <a:avLst/>
          </a:prstGeom>
          <a:noFill/>
          <a:ln w="9525">
            <a:noFill/>
            <a:miter lim="800000"/>
            <a:headEnd/>
            <a:tailEnd/>
          </a:ln>
          <a:effectLst/>
        </p:spPr>
        <p:txBody>
          <a:bodyPr wrap="none">
            <a:spAutoFit/>
          </a:bodyPr>
          <a:lstStyle/>
          <a:p>
            <a:pPr algn="ctr">
              <a:defRPr/>
            </a:pPr>
            <a:r>
              <a:rPr lang="en-US" sz="1400" i="1" kern="0">
                <a:latin typeface="Arial" charset="0"/>
              </a:rPr>
              <a:t>Vo/Vin= R(AC)/R(AB)</a:t>
            </a:r>
          </a:p>
          <a:p>
            <a:pPr algn="ctr">
              <a:defRPr/>
            </a:pPr>
            <a:endParaRPr lang="en-US" sz="1400" i="1" kern="0">
              <a:latin typeface="Arial" charset="0"/>
            </a:endParaRPr>
          </a:p>
          <a:p>
            <a:pPr algn="ctr">
              <a:defRPr/>
            </a:pPr>
            <a:r>
              <a:rPr lang="en-US" sz="1400" i="1" kern="0">
                <a:latin typeface="Arial" charset="0"/>
                <a:sym typeface="Wingdings" pitchFamily="2" charset="2"/>
              </a:rPr>
              <a:t> Vo=Kp.Vin</a:t>
            </a:r>
            <a:endParaRPr lang="en-US" sz="1400" i="1" kern="0">
              <a:latin typeface="Arial" charset="0"/>
            </a:endParaRPr>
          </a:p>
        </p:txBody>
      </p:sp>
      <p:sp>
        <p:nvSpPr>
          <p:cNvPr id="12" name="Text Box 12"/>
          <p:cNvSpPr txBox="1">
            <a:spLocks noChangeArrowheads="1"/>
          </p:cNvSpPr>
          <p:nvPr/>
        </p:nvSpPr>
        <p:spPr bwMode="auto">
          <a:xfrm>
            <a:off x="1575672" y="5059363"/>
            <a:ext cx="1757211" cy="523220"/>
          </a:xfrm>
          <a:prstGeom prst="rect">
            <a:avLst/>
          </a:prstGeom>
          <a:noFill/>
          <a:ln w="9525">
            <a:noFill/>
            <a:miter lim="800000"/>
            <a:headEnd/>
            <a:tailEnd/>
          </a:ln>
          <a:effectLst/>
        </p:spPr>
        <p:txBody>
          <a:bodyPr wrap="none">
            <a:spAutoFit/>
          </a:bodyPr>
          <a:lstStyle/>
          <a:p>
            <a:pPr algn="ctr">
              <a:defRPr/>
            </a:pPr>
            <a:r>
              <a:rPr lang="en-US" sz="1400" i="1" kern="0">
                <a:solidFill>
                  <a:srgbClr val="003B76"/>
                </a:solidFill>
                <a:latin typeface="Arial" charset="0"/>
              </a:rPr>
              <a:t>Responds </a:t>
            </a:r>
            <a:r>
              <a:rPr lang="en-US" sz="1400" i="1" u="sng" kern="0">
                <a:solidFill>
                  <a:srgbClr val="003B76"/>
                </a:solidFill>
                <a:latin typeface="Arial" charset="0"/>
              </a:rPr>
              <a:t>Instantly</a:t>
            </a:r>
            <a:r>
              <a:rPr lang="en-US" sz="1400" i="1" kern="0">
                <a:solidFill>
                  <a:srgbClr val="003B76"/>
                </a:solidFill>
                <a:latin typeface="Arial" charset="0"/>
              </a:rPr>
              <a:t> </a:t>
            </a:r>
          </a:p>
          <a:p>
            <a:pPr algn="ctr">
              <a:defRPr/>
            </a:pPr>
            <a:r>
              <a:rPr lang="en-US" sz="1400" i="1" kern="0">
                <a:solidFill>
                  <a:srgbClr val="003B76"/>
                </a:solidFill>
                <a:latin typeface="Arial" charset="0"/>
              </a:rPr>
              <a:t>and </a:t>
            </a:r>
            <a:r>
              <a:rPr lang="en-US" sz="1400" i="1" u="sng" kern="0">
                <a:solidFill>
                  <a:srgbClr val="003B76"/>
                </a:solidFill>
                <a:latin typeface="Arial" charset="0"/>
              </a:rPr>
              <a:t>Promptly</a:t>
            </a:r>
          </a:p>
        </p:txBody>
      </p:sp>
      <p:sp>
        <p:nvSpPr>
          <p:cNvPr id="13" name="TextBox 12"/>
          <p:cNvSpPr txBox="1">
            <a:spLocks noChangeArrowheads="1"/>
          </p:cNvSpPr>
          <p:nvPr/>
        </p:nvSpPr>
        <p:spPr bwMode="auto">
          <a:xfrm>
            <a:off x="4776791" y="1992313"/>
            <a:ext cx="316547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eaLnBrk="1" hangingPunct="1"/>
            <a:r>
              <a:rPr lang="en-US" altLang="fa-IR" sz="1600">
                <a:solidFill>
                  <a:srgbClr val="000000"/>
                </a:solidFill>
              </a:rPr>
              <a:t>Potentiometer</a:t>
            </a:r>
          </a:p>
        </p:txBody>
      </p:sp>
    </p:spTree>
    <p:extLst>
      <p:ext uri="{BB962C8B-B14F-4D97-AF65-F5344CB8AC3E}">
        <p14:creationId xmlns:p14="http://schemas.microsoft.com/office/powerpoint/2010/main" val="1049981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checkerboard(across)">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ppt_x"/>
                                          </p:val>
                                        </p:tav>
                                        <p:tav tm="100000">
                                          <p:val>
                                            <p:strVal val="#ppt_x"/>
                                          </p:val>
                                        </p:tav>
                                      </p:tavLst>
                                    </p:anim>
                                    <p:anim calcmode="lin" valueType="num">
                                      <p:cBhvr additive="base">
                                        <p:cTn id="17" dur="500" fill="hold"/>
                                        <p:tgtEl>
                                          <p:spTgt spid="7"/>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fill="hold"/>
                                        <p:tgtEl>
                                          <p:spTgt spid="12"/>
                                        </p:tgtEl>
                                        <p:attrNameLst>
                                          <p:attrName>ppt_x</p:attrName>
                                        </p:attrNameLst>
                                      </p:cBhvr>
                                      <p:tavLst>
                                        <p:tav tm="0">
                                          <p:val>
                                            <p:strVal val="#ppt_x"/>
                                          </p:val>
                                        </p:tav>
                                        <p:tav tm="100000">
                                          <p:val>
                                            <p:strVal val="#ppt_x"/>
                                          </p:val>
                                        </p:tav>
                                      </p:tavLst>
                                    </p:anim>
                                    <p:anim calcmode="lin" valueType="num">
                                      <p:cBhvr additive="base">
                                        <p:cTn id="2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fill="hold"/>
                                        <p:tgtEl>
                                          <p:spTgt spid="11"/>
                                        </p:tgtEl>
                                        <p:attrNameLst>
                                          <p:attrName>ppt_x</p:attrName>
                                        </p:attrNameLst>
                                      </p:cBhvr>
                                      <p:tavLst>
                                        <p:tav tm="0">
                                          <p:val>
                                            <p:strVal val="#ppt_x"/>
                                          </p:val>
                                        </p:tav>
                                        <p:tav tm="100000">
                                          <p:val>
                                            <p:strVal val="#ppt_x"/>
                                          </p:val>
                                        </p:tav>
                                      </p:tavLst>
                                    </p:anim>
                                    <p:anim calcmode="lin" valueType="num">
                                      <p:cBhvr additive="base">
                                        <p:cTn id="39" dur="500" fill="hold"/>
                                        <p:tgtEl>
                                          <p:spTgt spid="11"/>
                                        </p:tgtEl>
                                        <p:attrNameLst>
                                          <p:attrName>ppt_y</p:attrName>
                                        </p:attrNameLst>
                                      </p:cBhvr>
                                      <p:tavLst>
                                        <p:tav tm="0">
                                          <p:val>
                                            <p:strVal val="1+#ppt_h/2"/>
                                          </p:val>
                                        </p:tav>
                                        <p:tav tm="100000">
                                          <p:val>
                                            <p:strVal val="#ppt_y"/>
                                          </p:val>
                                        </p:tav>
                                      </p:tavLst>
                                    </p:anim>
                                  </p:childTnLst>
                                </p:cTn>
                              </p:par>
                              <p:par>
                                <p:cTn id="40" presetID="1" presetClass="entr" presetSubtype="0"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1" grpId="0"/>
      <p:bldP spid="12" grpId="0"/>
      <p:bldP spid="13"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r>
              <a:rPr lang="fa-IR" altLang="fa-IR" sz="2400" b="0">
                <a:solidFill>
                  <a:srgbClr val="C00000"/>
                </a:solidFill>
                <a:cs typeface="B Homa" panose="00000400000000000000" pitchFamily="2" charset="-78"/>
              </a:rPr>
              <a:t>سیستم های دینامیکی مرتبه صفر</a:t>
            </a:r>
            <a:endParaRPr lang="en-US" altLang="fa-IR" sz="2400" b="0">
              <a:solidFill>
                <a:srgbClr val="C00000"/>
              </a:solidFill>
              <a:cs typeface="B Homa" panose="00000400000000000000" pitchFamily="2" charset="-78"/>
            </a:endParaRPr>
          </a:p>
        </p:txBody>
      </p:sp>
      <p:sp>
        <p:nvSpPr>
          <p:cNvPr id="3"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sp>
        <p:nvSpPr>
          <p:cNvPr id="5" name="Rectangle 5"/>
          <p:cNvSpPr>
            <a:spLocks noChangeArrowheads="1"/>
          </p:cNvSpPr>
          <p:nvPr/>
        </p:nvSpPr>
        <p:spPr bwMode="auto">
          <a:xfrm>
            <a:off x="142875" y="1017590"/>
            <a:ext cx="4038600" cy="701675"/>
          </a:xfrm>
          <a:prstGeom prst="rect">
            <a:avLst/>
          </a:prstGeom>
          <a:noFill/>
          <a:ln w="9525">
            <a:noFill/>
            <a:miter lim="800000"/>
            <a:headEnd/>
            <a:tailEnd/>
          </a:ln>
          <a:effectLst/>
        </p:spPr>
        <p:txBody>
          <a:bodyPr/>
          <a:lstStyle/>
          <a:p>
            <a:pPr marL="342892" indent="-342892">
              <a:spcBef>
                <a:spcPct val="20000"/>
              </a:spcBef>
              <a:buClr>
                <a:srgbClr val="FFFFCC"/>
              </a:buClr>
              <a:buSzPct val="60000"/>
              <a:defRPr/>
            </a:pPr>
            <a:r>
              <a:rPr lang="en-US" sz="2800" kern="0" dirty="0">
                <a:solidFill>
                  <a:sysClr val="windowText" lastClr="000000"/>
                </a:solidFill>
                <a:effectLst>
                  <a:outerShdw blurRad="38100" dist="38100" dir="2700000" algn="tl">
                    <a:srgbClr val="000000">
                      <a:alpha val="43137"/>
                    </a:srgbClr>
                  </a:outerShdw>
                </a:effectLst>
                <a:latin typeface="Arial" charset="0"/>
              </a:rPr>
              <a:t>Zero Order Systems:</a:t>
            </a:r>
          </a:p>
        </p:txBody>
      </p:sp>
      <p:sp>
        <p:nvSpPr>
          <p:cNvPr id="6" name="Rectangle 6"/>
          <p:cNvSpPr>
            <a:spLocks noChangeArrowheads="1"/>
          </p:cNvSpPr>
          <p:nvPr/>
        </p:nvSpPr>
        <p:spPr bwMode="auto">
          <a:xfrm>
            <a:off x="685800" y="1960563"/>
            <a:ext cx="3505200" cy="3886200"/>
          </a:xfrm>
          <a:prstGeom prst="rect">
            <a:avLst/>
          </a:prstGeom>
          <a:solidFill>
            <a:srgbClr val="FFFFFF"/>
          </a:solidFill>
          <a:ln w="9525">
            <a:solidFill>
              <a:srgbClr val="FFFFFF"/>
            </a:solidFill>
            <a:miter lim="800000"/>
            <a:headEnd/>
            <a:tailEnd/>
          </a:ln>
          <a:effectLst/>
        </p:spPr>
        <p:txBody>
          <a:bodyPr wrap="none" anchor="ctr"/>
          <a:lstStyle/>
          <a:p>
            <a:pPr algn="ctr">
              <a:defRPr/>
            </a:pPr>
            <a:endParaRPr lang="en-US" kern="0">
              <a:solidFill>
                <a:sysClr val="windowText" lastClr="000000"/>
              </a:solidFill>
              <a:latin typeface="Arial" charset="0"/>
            </a:endParaRPr>
          </a:p>
        </p:txBody>
      </p:sp>
      <p:graphicFrame>
        <p:nvGraphicFramePr>
          <p:cNvPr id="7" name="Object 4"/>
          <p:cNvGraphicFramePr>
            <a:graphicFrameLocks noChangeAspect="1"/>
          </p:cNvGraphicFramePr>
          <p:nvPr/>
        </p:nvGraphicFramePr>
        <p:xfrm>
          <a:off x="990600" y="3365500"/>
          <a:ext cx="2895600" cy="1423988"/>
        </p:xfrm>
        <a:graphic>
          <a:graphicData uri="http://schemas.openxmlformats.org/presentationml/2006/ole">
            <mc:AlternateContent xmlns:mc="http://schemas.openxmlformats.org/markup-compatibility/2006">
              <mc:Choice xmlns:v="urn:schemas-microsoft-com:vml" Requires="v">
                <p:oleObj spid="_x0000_s4190" name="Equation" r:id="rId3" imgW="1218960" imgH="660240" progId="Equation.3">
                  <p:embed/>
                </p:oleObj>
              </mc:Choice>
              <mc:Fallback>
                <p:oleObj name="Equation" r:id="rId3" imgW="1218960" imgH="66024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0600" y="3365500"/>
                        <a:ext cx="2895600" cy="14239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8" name="Object 5"/>
          <p:cNvGraphicFramePr>
            <a:graphicFrameLocks noChangeAspect="1"/>
          </p:cNvGraphicFramePr>
          <p:nvPr/>
        </p:nvGraphicFramePr>
        <p:xfrm>
          <a:off x="1066800" y="2327275"/>
          <a:ext cx="2362200" cy="520700"/>
        </p:xfrm>
        <a:graphic>
          <a:graphicData uri="http://schemas.openxmlformats.org/presentationml/2006/ole">
            <mc:AlternateContent xmlns:mc="http://schemas.openxmlformats.org/markup-compatibility/2006">
              <mc:Choice xmlns:v="urn:schemas-microsoft-com:vml" Requires="v">
                <p:oleObj spid="_x0000_s4191" name="Equation" r:id="rId5" imgW="939600" imgH="228600" progId="Equation.3">
                  <p:embed/>
                </p:oleObj>
              </mc:Choice>
              <mc:Fallback>
                <p:oleObj name="Equation" r:id="rId5" imgW="939600" imgH="2286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66800" y="2327275"/>
                        <a:ext cx="2362200" cy="5207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Rectangle 9"/>
          <p:cNvSpPr>
            <a:spLocks noChangeArrowheads="1"/>
          </p:cNvSpPr>
          <p:nvPr/>
        </p:nvSpPr>
        <p:spPr bwMode="auto">
          <a:xfrm>
            <a:off x="1447800" y="3865563"/>
            <a:ext cx="2438400" cy="914400"/>
          </a:xfrm>
          <a:prstGeom prst="rect">
            <a:avLst/>
          </a:prstGeom>
          <a:noFill/>
          <a:ln w="9525">
            <a:solidFill>
              <a:srgbClr val="000000"/>
            </a:solidFill>
            <a:miter lim="800000"/>
            <a:headEnd/>
            <a:tailEnd/>
          </a:ln>
          <a:effectLst/>
        </p:spPr>
        <p:txBody>
          <a:bodyPr wrap="none" anchor="ctr"/>
          <a:lstStyle/>
          <a:p>
            <a:pPr>
              <a:defRPr/>
            </a:pPr>
            <a:endParaRPr lang="en-US" kern="0">
              <a:solidFill>
                <a:sysClr val="windowText" lastClr="000000"/>
              </a:solidFill>
              <a:latin typeface="Arial" charset="0"/>
            </a:endParaRPr>
          </a:p>
        </p:txBody>
      </p:sp>
      <p:pic>
        <p:nvPicPr>
          <p:cNvPr id="10" name="Picture 10" descr="Untitled-13"/>
          <p:cNvPicPr>
            <a:picLocks noChangeAspect="1" noChangeArrowheads="1"/>
          </p:cNvPicPr>
          <p:nvPr/>
        </p:nvPicPr>
        <p:blipFill>
          <a:blip r:embed="rId7">
            <a:extLst>
              <a:ext uri="{28A0092B-C50C-407E-A947-70E740481C1C}">
                <a14:useLocalDpi xmlns:a14="http://schemas.microsoft.com/office/drawing/2010/main" val="0"/>
              </a:ext>
            </a:extLst>
          </a:blip>
          <a:srcRect b="14928"/>
          <a:stretch>
            <a:fillRect/>
          </a:stretch>
        </p:blipFill>
        <p:spPr bwMode="auto">
          <a:xfrm>
            <a:off x="4876800" y="2405063"/>
            <a:ext cx="3810000" cy="2201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 Box 11"/>
          <p:cNvSpPr txBox="1">
            <a:spLocks noChangeArrowheads="1"/>
          </p:cNvSpPr>
          <p:nvPr/>
        </p:nvSpPr>
        <p:spPr bwMode="auto">
          <a:xfrm>
            <a:off x="5515133" y="5072063"/>
            <a:ext cx="1904689" cy="738664"/>
          </a:xfrm>
          <a:prstGeom prst="rect">
            <a:avLst/>
          </a:prstGeom>
          <a:noFill/>
          <a:ln w="9525">
            <a:noFill/>
            <a:miter lim="800000"/>
            <a:headEnd/>
            <a:tailEnd/>
          </a:ln>
          <a:effectLst/>
        </p:spPr>
        <p:txBody>
          <a:bodyPr wrap="none">
            <a:spAutoFit/>
          </a:bodyPr>
          <a:lstStyle/>
          <a:p>
            <a:pPr algn="ctr">
              <a:defRPr/>
            </a:pPr>
            <a:r>
              <a:rPr lang="en-US" sz="1400" i="1" kern="0">
                <a:latin typeface="Arial" charset="0"/>
              </a:rPr>
              <a:t>Vo/Vin= R(AC)/R(AB)</a:t>
            </a:r>
          </a:p>
          <a:p>
            <a:pPr algn="ctr">
              <a:defRPr/>
            </a:pPr>
            <a:endParaRPr lang="en-US" sz="1400" i="1" kern="0">
              <a:latin typeface="Arial" charset="0"/>
            </a:endParaRPr>
          </a:p>
          <a:p>
            <a:pPr algn="ctr">
              <a:defRPr/>
            </a:pPr>
            <a:r>
              <a:rPr lang="en-US" sz="1400" i="1" kern="0">
                <a:latin typeface="Arial" charset="0"/>
                <a:sym typeface="Wingdings" pitchFamily="2" charset="2"/>
              </a:rPr>
              <a:t> Vo=Kp.Vin</a:t>
            </a:r>
            <a:endParaRPr lang="en-US" sz="1400" i="1" kern="0">
              <a:latin typeface="Arial" charset="0"/>
            </a:endParaRPr>
          </a:p>
        </p:txBody>
      </p:sp>
      <p:sp>
        <p:nvSpPr>
          <p:cNvPr id="12" name="Text Box 12"/>
          <p:cNvSpPr txBox="1">
            <a:spLocks noChangeArrowheads="1"/>
          </p:cNvSpPr>
          <p:nvPr/>
        </p:nvSpPr>
        <p:spPr bwMode="auto">
          <a:xfrm>
            <a:off x="1575672" y="5059363"/>
            <a:ext cx="1757211" cy="523220"/>
          </a:xfrm>
          <a:prstGeom prst="rect">
            <a:avLst/>
          </a:prstGeom>
          <a:noFill/>
          <a:ln w="9525">
            <a:noFill/>
            <a:miter lim="800000"/>
            <a:headEnd/>
            <a:tailEnd/>
          </a:ln>
          <a:effectLst/>
        </p:spPr>
        <p:txBody>
          <a:bodyPr wrap="none">
            <a:spAutoFit/>
          </a:bodyPr>
          <a:lstStyle/>
          <a:p>
            <a:pPr algn="ctr">
              <a:defRPr/>
            </a:pPr>
            <a:r>
              <a:rPr lang="en-US" sz="1400" i="1" kern="0">
                <a:solidFill>
                  <a:srgbClr val="003B76"/>
                </a:solidFill>
                <a:latin typeface="Arial" charset="0"/>
              </a:rPr>
              <a:t>Responds </a:t>
            </a:r>
            <a:r>
              <a:rPr lang="en-US" sz="1400" i="1" u="sng" kern="0">
                <a:solidFill>
                  <a:srgbClr val="003B76"/>
                </a:solidFill>
                <a:latin typeface="Arial" charset="0"/>
              </a:rPr>
              <a:t>Instantly</a:t>
            </a:r>
            <a:r>
              <a:rPr lang="en-US" sz="1400" i="1" kern="0">
                <a:solidFill>
                  <a:srgbClr val="003B76"/>
                </a:solidFill>
                <a:latin typeface="Arial" charset="0"/>
              </a:rPr>
              <a:t> </a:t>
            </a:r>
          </a:p>
          <a:p>
            <a:pPr algn="ctr">
              <a:defRPr/>
            </a:pPr>
            <a:r>
              <a:rPr lang="en-US" sz="1400" i="1" kern="0">
                <a:solidFill>
                  <a:srgbClr val="003B76"/>
                </a:solidFill>
                <a:latin typeface="Arial" charset="0"/>
              </a:rPr>
              <a:t>and </a:t>
            </a:r>
            <a:r>
              <a:rPr lang="en-US" sz="1400" i="1" u="sng" kern="0">
                <a:solidFill>
                  <a:srgbClr val="003B76"/>
                </a:solidFill>
                <a:latin typeface="Arial" charset="0"/>
              </a:rPr>
              <a:t>Promptly</a:t>
            </a:r>
          </a:p>
        </p:txBody>
      </p:sp>
      <p:sp>
        <p:nvSpPr>
          <p:cNvPr id="13" name="TextBox 12"/>
          <p:cNvSpPr txBox="1">
            <a:spLocks noChangeArrowheads="1"/>
          </p:cNvSpPr>
          <p:nvPr/>
        </p:nvSpPr>
        <p:spPr bwMode="auto">
          <a:xfrm>
            <a:off x="4776791" y="1992313"/>
            <a:ext cx="316547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eaLnBrk="1" hangingPunct="1"/>
            <a:r>
              <a:rPr lang="en-US" altLang="fa-IR" sz="1600">
                <a:solidFill>
                  <a:srgbClr val="000000"/>
                </a:solidFill>
              </a:rPr>
              <a:t>Potentiometer</a:t>
            </a:r>
          </a:p>
        </p:txBody>
      </p:sp>
    </p:spTree>
    <p:extLst>
      <p:ext uri="{BB962C8B-B14F-4D97-AF65-F5344CB8AC3E}">
        <p14:creationId xmlns:p14="http://schemas.microsoft.com/office/powerpoint/2010/main" val="2734529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checkerboard(across)">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ppt_x"/>
                                          </p:val>
                                        </p:tav>
                                        <p:tav tm="100000">
                                          <p:val>
                                            <p:strVal val="#ppt_x"/>
                                          </p:val>
                                        </p:tav>
                                      </p:tavLst>
                                    </p:anim>
                                    <p:anim calcmode="lin" valueType="num">
                                      <p:cBhvr additive="base">
                                        <p:cTn id="17" dur="500" fill="hold"/>
                                        <p:tgtEl>
                                          <p:spTgt spid="7"/>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fill="hold"/>
                                        <p:tgtEl>
                                          <p:spTgt spid="12"/>
                                        </p:tgtEl>
                                        <p:attrNameLst>
                                          <p:attrName>ppt_x</p:attrName>
                                        </p:attrNameLst>
                                      </p:cBhvr>
                                      <p:tavLst>
                                        <p:tav tm="0">
                                          <p:val>
                                            <p:strVal val="#ppt_x"/>
                                          </p:val>
                                        </p:tav>
                                        <p:tav tm="100000">
                                          <p:val>
                                            <p:strVal val="#ppt_x"/>
                                          </p:val>
                                        </p:tav>
                                      </p:tavLst>
                                    </p:anim>
                                    <p:anim calcmode="lin" valueType="num">
                                      <p:cBhvr additive="base">
                                        <p:cTn id="2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fill="hold"/>
                                        <p:tgtEl>
                                          <p:spTgt spid="11"/>
                                        </p:tgtEl>
                                        <p:attrNameLst>
                                          <p:attrName>ppt_x</p:attrName>
                                        </p:attrNameLst>
                                      </p:cBhvr>
                                      <p:tavLst>
                                        <p:tav tm="0">
                                          <p:val>
                                            <p:strVal val="#ppt_x"/>
                                          </p:val>
                                        </p:tav>
                                        <p:tav tm="100000">
                                          <p:val>
                                            <p:strVal val="#ppt_x"/>
                                          </p:val>
                                        </p:tav>
                                      </p:tavLst>
                                    </p:anim>
                                    <p:anim calcmode="lin" valueType="num">
                                      <p:cBhvr additive="base">
                                        <p:cTn id="39" dur="500" fill="hold"/>
                                        <p:tgtEl>
                                          <p:spTgt spid="11"/>
                                        </p:tgtEl>
                                        <p:attrNameLst>
                                          <p:attrName>ppt_y</p:attrName>
                                        </p:attrNameLst>
                                      </p:cBhvr>
                                      <p:tavLst>
                                        <p:tav tm="0">
                                          <p:val>
                                            <p:strVal val="1+#ppt_h/2"/>
                                          </p:val>
                                        </p:tav>
                                        <p:tav tm="100000">
                                          <p:val>
                                            <p:strVal val="#ppt_y"/>
                                          </p:val>
                                        </p:tav>
                                      </p:tavLst>
                                    </p:anim>
                                  </p:childTnLst>
                                </p:cTn>
                              </p:par>
                              <p:par>
                                <p:cTn id="40" presetID="1" presetClass="entr" presetSubtype="0"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1" grpId="0"/>
      <p:bldP spid="12" grpId="0"/>
      <p:bldP spid="13"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sp>
        <p:nvSpPr>
          <p:cNvPr id="5" name="Rectangle 5"/>
          <p:cNvSpPr>
            <a:spLocks noChangeArrowheads="1"/>
          </p:cNvSpPr>
          <p:nvPr/>
        </p:nvSpPr>
        <p:spPr bwMode="auto">
          <a:xfrm>
            <a:off x="115888" y="1004888"/>
            <a:ext cx="4038600" cy="646112"/>
          </a:xfrm>
          <a:prstGeom prst="rect">
            <a:avLst/>
          </a:prstGeom>
          <a:noFill/>
          <a:ln w="9525">
            <a:noFill/>
            <a:miter lim="800000"/>
            <a:headEnd/>
            <a:tailEnd/>
          </a:ln>
          <a:effectLst/>
        </p:spPr>
        <p:txBody>
          <a:bodyPr/>
          <a:lstStyle/>
          <a:p>
            <a:pPr marL="342892" indent="-342892">
              <a:spcBef>
                <a:spcPct val="20000"/>
              </a:spcBef>
              <a:buClr>
                <a:srgbClr val="FFFFCC"/>
              </a:buClr>
              <a:buSzPct val="60000"/>
              <a:defRPr/>
            </a:pPr>
            <a:r>
              <a:rPr lang="en-US" sz="2800" kern="0" dirty="0">
                <a:solidFill>
                  <a:sysClr val="windowText" lastClr="000000"/>
                </a:solidFill>
                <a:effectLst>
                  <a:outerShdw blurRad="38100" dist="38100" dir="2700000" algn="tl">
                    <a:srgbClr val="000000">
                      <a:alpha val="43137"/>
                    </a:srgbClr>
                  </a:outerShdw>
                </a:effectLst>
                <a:latin typeface="Arial" charset="0"/>
              </a:rPr>
              <a:t>First Order Systems:</a:t>
            </a:r>
          </a:p>
        </p:txBody>
      </p:sp>
      <p:sp>
        <p:nvSpPr>
          <p:cNvPr id="6" name="Rectangle 6"/>
          <p:cNvSpPr>
            <a:spLocks noChangeArrowheads="1"/>
          </p:cNvSpPr>
          <p:nvPr/>
        </p:nvSpPr>
        <p:spPr bwMode="auto">
          <a:xfrm>
            <a:off x="228600" y="1995488"/>
            <a:ext cx="4648200" cy="3886200"/>
          </a:xfrm>
          <a:prstGeom prst="rect">
            <a:avLst/>
          </a:prstGeom>
          <a:solidFill>
            <a:srgbClr val="FFFFFF"/>
          </a:solidFill>
          <a:ln w="9525">
            <a:solidFill>
              <a:srgbClr val="FFFFFF"/>
            </a:solidFill>
            <a:miter lim="800000"/>
            <a:headEnd/>
            <a:tailEnd/>
          </a:ln>
          <a:effectLst/>
        </p:spPr>
        <p:txBody>
          <a:bodyPr wrap="none" anchor="ctr"/>
          <a:lstStyle/>
          <a:p>
            <a:pPr algn="ctr">
              <a:defRPr/>
            </a:pPr>
            <a:endParaRPr lang="en-US" kern="0">
              <a:solidFill>
                <a:sysClr val="windowText" lastClr="000000"/>
              </a:solidFill>
              <a:latin typeface="Arial" charset="0"/>
            </a:endParaRPr>
          </a:p>
        </p:txBody>
      </p:sp>
      <p:graphicFrame>
        <p:nvGraphicFramePr>
          <p:cNvPr id="7" name="Object 4"/>
          <p:cNvGraphicFramePr>
            <a:graphicFrameLocks noChangeAspect="1"/>
          </p:cNvGraphicFramePr>
          <p:nvPr/>
        </p:nvGraphicFramePr>
        <p:xfrm>
          <a:off x="381002" y="2898775"/>
          <a:ext cx="3789363" cy="3119438"/>
        </p:xfrm>
        <a:graphic>
          <a:graphicData uri="http://schemas.openxmlformats.org/presentationml/2006/ole">
            <mc:AlternateContent xmlns:mc="http://schemas.openxmlformats.org/markup-compatibility/2006">
              <mc:Choice xmlns:v="urn:schemas-microsoft-com:vml" Requires="v">
                <p:oleObj spid="_x0000_s5214" name="Equation" r:id="rId3" imgW="1930320" imgH="1981080" progId="Equation.3">
                  <p:embed/>
                </p:oleObj>
              </mc:Choice>
              <mc:Fallback>
                <p:oleObj name="Equation" r:id="rId3" imgW="1930320" imgH="198108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2" y="2898775"/>
                        <a:ext cx="3789363" cy="31194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8" name="Object 5"/>
          <p:cNvGraphicFramePr>
            <a:graphicFrameLocks noChangeAspect="1"/>
          </p:cNvGraphicFramePr>
          <p:nvPr/>
        </p:nvGraphicFramePr>
        <p:xfrm>
          <a:off x="944563" y="1963738"/>
          <a:ext cx="1962150" cy="469900"/>
        </p:xfrm>
        <a:graphic>
          <a:graphicData uri="http://schemas.openxmlformats.org/presentationml/2006/ole">
            <mc:AlternateContent xmlns:mc="http://schemas.openxmlformats.org/markup-compatibility/2006">
              <mc:Choice xmlns:v="urn:schemas-microsoft-com:vml" Requires="v">
                <p:oleObj spid="_x0000_s5215" name="Equation" r:id="rId5" imgW="952200" imgH="228600" progId="Equation.3">
                  <p:embed/>
                </p:oleObj>
              </mc:Choice>
              <mc:Fallback>
                <p:oleObj name="Equation" r:id="rId5" imgW="952200" imgH="2286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44563" y="1963738"/>
                        <a:ext cx="1962150" cy="469900"/>
                      </a:xfrm>
                      <a:prstGeom prst="rect">
                        <a:avLst/>
                      </a:prstGeom>
                      <a:noFill/>
                      <a:ln w="9525">
                        <a:solidFill>
                          <a:srgbClr val="FFFFFF"/>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9" name="Picture 9" descr="Untitled-10"/>
          <p:cNvPicPr>
            <a:picLocks noChangeAspect="1" noChangeArrowheads="1"/>
          </p:cNvPicPr>
          <p:nvPr/>
        </p:nvPicPr>
        <p:blipFill>
          <a:blip r:embed="rId7">
            <a:lum contrast="10000"/>
            <a:extLst>
              <a:ext uri="{28A0092B-C50C-407E-A947-70E740481C1C}">
                <a14:useLocalDpi xmlns:a14="http://schemas.microsoft.com/office/drawing/2010/main" val="0"/>
              </a:ext>
            </a:extLst>
          </a:blip>
          <a:srcRect l="5042" r="6084" b="8687"/>
          <a:stretch>
            <a:fillRect/>
          </a:stretch>
        </p:blipFill>
        <p:spPr bwMode="auto">
          <a:xfrm>
            <a:off x="5091116" y="2652715"/>
            <a:ext cx="3589337" cy="252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 Box 10"/>
          <p:cNvSpPr txBox="1">
            <a:spLocks noChangeArrowheads="1"/>
          </p:cNvSpPr>
          <p:nvPr/>
        </p:nvSpPr>
        <p:spPr bwMode="auto">
          <a:xfrm>
            <a:off x="6197361" y="2230438"/>
            <a:ext cx="1494320" cy="338554"/>
          </a:xfrm>
          <a:prstGeom prst="rect">
            <a:avLst/>
          </a:prstGeom>
          <a:noFill/>
          <a:ln w="9525" algn="ctr">
            <a:noFill/>
            <a:miter lim="800000"/>
            <a:headEnd/>
            <a:tailEnd/>
          </a:ln>
          <a:effectLst/>
        </p:spPr>
        <p:txBody>
          <a:bodyPr wrap="none">
            <a:spAutoFit/>
          </a:bodyPr>
          <a:lstStyle/>
          <a:p>
            <a:pPr marL="342892" indent="-342892" algn="ctr">
              <a:spcBef>
                <a:spcPct val="20000"/>
              </a:spcBef>
              <a:buClr>
                <a:srgbClr val="FFFFCC"/>
              </a:buClr>
              <a:buSzPct val="60000"/>
              <a:defRPr/>
            </a:pPr>
            <a:r>
              <a:rPr lang="en-US" sz="1600" kern="0" dirty="0">
                <a:solidFill>
                  <a:sysClr val="windowText" lastClr="000000"/>
                </a:solidFill>
                <a:latin typeface="Arial" charset="0"/>
              </a:rPr>
              <a:t>Thermocouple</a:t>
            </a:r>
          </a:p>
        </p:txBody>
      </p:sp>
    </p:spTree>
    <p:extLst>
      <p:ext uri="{BB962C8B-B14F-4D97-AF65-F5344CB8AC3E}">
        <p14:creationId xmlns:p14="http://schemas.microsoft.com/office/powerpoint/2010/main" val="2117989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ppt_x"/>
                                          </p:val>
                                        </p:tav>
                                        <p:tav tm="100000">
                                          <p:val>
                                            <p:strVal val="#ppt_x"/>
                                          </p:val>
                                        </p:tav>
                                      </p:tavLst>
                                    </p:anim>
                                    <p:anim calcmode="lin" valueType="num">
                                      <p:cBhvr additive="base">
                                        <p:cTn id="2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400" b="0">
                <a:solidFill>
                  <a:srgbClr val="C00000"/>
                </a:solidFill>
                <a:cs typeface="B Homa" panose="00000400000000000000" pitchFamily="2" charset="-78"/>
              </a:rPr>
              <a:t>سیستم های دینامیکی مرتبه دوم</a:t>
            </a:r>
            <a:endParaRPr lang="en-US" altLang="fa-IR" sz="2400" b="0">
              <a:solidFill>
                <a:srgbClr val="C00000"/>
              </a:solidFill>
              <a:cs typeface="B Homa" panose="00000400000000000000" pitchFamily="2" charset="-78"/>
            </a:endParaRPr>
          </a:p>
        </p:txBody>
      </p:sp>
      <p:sp>
        <p:nvSpPr>
          <p:cNvPr id="3"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graphicFrame>
        <p:nvGraphicFramePr>
          <p:cNvPr id="5" name="Object 4"/>
          <p:cNvGraphicFramePr>
            <a:graphicFrameLocks noChangeAspect="1"/>
          </p:cNvGraphicFramePr>
          <p:nvPr/>
        </p:nvGraphicFramePr>
        <p:xfrm>
          <a:off x="260350" y="2319340"/>
          <a:ext cx="4033838" cy="3709987"/>
        </p:xfrm>
        <a:graphic>
          <a:graphicData uri="http://schemas.openxmlformats.org/presentationml/2006/ole">
            <mc:AlternateContent xmlns:mc="http://schemas.openxmlformats.org/markup-compatibility/2006">
              <mc:Choice xmlns:v="urn:schemas-microsoft-com:vml" Requires="v">
                <p:oleObj spid="_x0000_s6238" name="Equation" r:id="rId3" imgW="2527200" imgH="2539800" progId="Equation.3">
                  <p:embed/>
                </p:oleObj>
              </mc:Choice>
              <mc:Fallback>
                <p:oleObj name="Equation" r:id="rId3" imgW="2527200" imgH="25398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0350" y="2319340"/>
                        <a:ext cx="4033838" cy="37099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6" name="Object 5"/>
          <p:cNvGraphicFramePr>
            <a:graphicFrameLocks noChangeAspect="1"/>
          </p:cNvGraphicFramePr>
          <p:nvPr/>
        </p:nvGraphicFramePr>
        <p:xfrm>
          <a:off x="1092202" y="1758952"/>
          <a:ext cx="1814513" cy="434975"/>
        </p:xfrm>
        <a:graphic>
          <a:graphicData uri="http://schemas.openxmlformats.org/presentationml/2006/ole">
            <mc:AlternateContent xmlns:mc="http://schemas.openxmlformats.org/markup-compatibility/2006">
              <mc:Choice xmlns:v="urn:schemas-microsoft-com:vml" Requires="v">
                <p:oleObj spid="_x0000_s6239" name="Equation" r:id="rId5" imgW="952200" imgH="228600" progId="Equation.3">
                  <p:embed/>
                </p:oleObj>
              </mc:Choice>
              <mc:Fallback>
                <p:oleObj name="Equation" r:id="rId5" imgW="952200" imgH="2286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92202" y="1758952"/>
                        <a:ext cx="1814513" cy="4349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Rectangle 5"/>
          <p:cNvSpPr>
            <a:spLocks noChangeArrowheads="1"/>
          </p:cNvSpPr>
          <p:nvPr/>
        </p:nvSpPr>
        <p:spPr bwMode="auto">
          <a:xfrm>
            <a:off x="115888" y="1004888"/>
            <a:ext cx="4387850" cy="646112"/>
          </a:xfrm>
          <a:prstGeom prst="rect">
            <a:avLst/>
          </a:prstGeom>
          <a:noFill/>
          <a:ln w="9525">
            <a:noFill/>
            <a:miter lim="800000"/>
            <a:headEnd/>
            <a:tailEnd/>
          </a:ln>
          <a:effectLst/>
        </p:spPr>
        <p:txBody>
          <a:bodyPr/>
          <a:lstStyle/>
          <a:p>
            <a:pPr marL="342892" indent="-342892">
              <a:spcBef>
                <a:spcPct val="20000"/>
              </a:spcBef>
              <a:buClr>
                <a:srgbClr val="FFFFCC"/>
              </a:buClr>
              <a:buSzPct val="60000"/>
              <a:defRPr/>
            </a:pPr>
            <a:r>
              <a:rPr lang="en-US" sz="2800" kern="0" dirty="0">
                <a:solidFill>
                  <a:sysClr val="windowText" lastClr="000000"/>
                </a:solidFill>
                <a:effectLst>
                  <a:outerShdw blurRad="38100" dist="38100" dir="2700000" algn="tl">
                    <a:srgbClr val="000000">
                      <a:alpha val="43137"/>
                    </a:srgbClr>
                  </a:outerShdw>
                </a:effectLst>
                <a:latin typeface="Arial" charset="0"/>
              </a:rPr>
              <a:t>Second Order Systems:</a:t>
            </a:r>
          </a:p>
        </p:txBody>
      </p:sp>
      <p:pic>
        <p:nvPicPr>
          <p:cNvPr id="8" name="Picture 4" descr="step2"/>
          <p:cNvPicPr>
            <a:picLocks noChangeAspect="1" noChangeArrowheads="1"/>
          </p:cNvPicPr>
          <p:nvPr/>
        </p:nvPicPr>
        <p:blipFill>
          <a:blip r:embed="rId7">
            <a:lum contrast="10000"/>
            <a:extLst>
              <a:ext uri="{28A0092B-C50C-407E-A947-70E740481C1C}">
                <a14:useLocalDpi xmlns:a14="http://schemas.microsoft.com/office/drawing/2010/main" val="0"/>
              </a:ext>
            </a:extLst>
          </a:blip>
          <a:srcRect l="7452" r="4498"/>
          <a:stretch>
            <a:fillRect/>
          </a:stretch>
        </p:blipFill>
        <p:spPr bwMode="auto">
          <a:xfrm>
            <a:off x="4271964" y="1797053"/>
            <a:ext cx="4837112" cy="3662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95403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blinds(horizontal)">
                                      <p:cBhvr>
                                        <p:cTn id="2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400" b="0">
                <a:solidFill>
                  <a:srgbClr val="C00000"/>
                </a:solidFill>
                <a:cs typeface="B Homa" panose="00000400000000000000" pitchFamily="2" charset="-78"/>
              </a:rPr>
              <a:t>خطاهای اندازه گیری</a:t>
            </a:r>
            <a:endParaRPr lang="en-US" altLang="fa-IR" sz="2400" b="0">
              <a:solidFill>
                <a:srgbClr val="C00000"/>
              </a:solidFill>
              <a:cs typeface="B Homa" panose="00000400000000000000" pitchFamily="2" charset="-78"/>
            </a:endParaRPr>
          </a:p>
        </p:txBody>
      </p:sp>
      <p:sp>
        <p:nvSpPr>
          <p:cNvPr id="3"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sp>
        <p:nvSpPr>
          <p:cNvPr id="5" name="Rectangle 3"/>
          <p:cNvSpPr txBox="1">
            <a:spLocks noChangeArrowheads="1"/>
          </p:cNvSpPr>
          <p:nvPr/>
        </p:nvSpPr>
        <p:spPr bwMode="auto">
          <a:xfrm>
            <a:off x="231778" y="1422403"/>
            <a:ext cx="8748713" cy="1730375"/>
          </a:xfrm>
          <a:prstGeom prst="rect">
            <a:avLst/>
          </a:prstGeom>
          <a:noFill/>
          <a:ln w="9525">
            <a:noFill/>
            <a:miter lim="800000"/>
            <a:headEnd/>
            <a:tailEnd/>
          </a:ln>
          <a:effectLst/>
        </p:spPr>
        <p:txBody>
          <a:bodyPr/>
          <a:lstStyle/>
          <a:p>
            <a:pPr algn="just" rtl="1">
              <a:spcBef>
                <a:spcPct val="20000"/>
              </a:spcBef>
              <a:buClr>
                <a:srgbClr val="FFFFCC"/>
              </a:buClr>
              <a:buSzPct val="60000"/>
              <a:buFont typeface="Wingdings" pitchFamily="2" charset="2"/>
              <a:buAutoNum type="arabicPeriod"/>
              <a:defRPr/>
            </a:pPr>
            <a:r>
              <a:rPr lang="fa-IR" sz="2000" kern="0" dirty="0">
                <a:solidFill>
                  <a:srgbClr val="FF0000"/>
                </a:solidFill>
                <a:latin typeface="Verdana"/>
                <a:cs typeface="B Homa" pitchFamily="2" charset="-78"/>
              </a:rPr>
              <a:t>1. خطاهای بکارگيری يا استعمال </a:t>
            </a:r>
            <a:r>
              <a:rPr lang="en-US" sz="2000" kern="0" dirty="0">
                <a:solidFill>
                  <a:srgbClr val="FF0000"/>
                </a:solidFill>
                <a:latin typeface="Times New Roman" pitchFamily="18" charset="0"/>
                <a:cs typeface="B Homa" pitchFamily="2" charset="-78"/>
              </a:rPr>
              <a:t>(</a:t>
            </a:r>
            <a:r>
              <a:rPr lang="en-US" kern="0" dirty="0">
                <a:solidFill>
                  <a:srgbClr val="FF0000"/>
                </a:solidFill>
                <a:latin typeface="+mj-lt"/>
                <a:cs typeface="B Homa" pitchFamily="2" charset="-78"/>
              </a:rPr>
              <a:t>Application Error</a:t>
            </a:r>
            <a:r>
              <a:rPr lang="en-US" sz="2000" kern="0" dirty="0">
                <a:solidFill>
                  <a:srgbClr val="FF0000"/>
                </a:solidFill>
                <a:latin typeface="Times New Roman" pitchFamily="18" charset="0"/>
                <a:cs typeface="B Homa" pitchFamily="2" charset="-78"/>
              </a:rPr>
              <a:t>)</a:t>
            </a:r>
            <a:endParaRPr lang="fa-IR" sz="2000" kern="0" dirty="0">
              <a:solidFill>
                <a:srgbClr val="FF0000"/>
              </a:solidFill>
              <a:latin typeface="Times New Roman" pitchFamily="18" charset="0"/>
              <a:cs typeface="B Homa" pitchFamily="2" charset="-78"/>
            </a:endParaRPr>
          </a:p>
          <a:p>
            <a:pPr algn="just" rtl="1">
              <a:spcBef>
                <a:spcPct val="20000"/>
              </a:spcBef>
              <a:buClr>
                <a:srgbClr val="FFFFCC"/>
              </a:buClr>
              <a:buSzPct val="60000"/>
              <a:buFont typeface="Wingdings" pitchFamily="2" charset="2"/>
              <a:buNone/>
              <a:defRPr/>
            </a:pPr>
            <a:r>
              <a:rPr lang="fa-IR" sz="2000" kern="0" dirty="0">
                <a:solidFill>
                  <a:srgbClr val="000000"/>
                </a:solidFill>
                <a:latin typeface="Verdana"/>
                <a:cs typeface="B Homa" pitchFamily="2" charset="-78"/>
              </a:rPr>
              <a:t>    </a:t>
            </a:r>
          </a:p>
          <a:p>
            <a:pPr algn="just" rtl="1">
              <a:spcBef>
                <a:spcPct val="20000"/>
              </a:spcBef>
              <a:buClr>
                <a:srgbClr val="FFFFCC"/>
              </a:buClr>
              <a:buSzPct val="60000"/>
              <a:buFont typeface="Wingdings" pitchFamily="2" charset="2"/>
              <a:buNone/>
              <a:defRPr/>
            </a:pPr>
            <a:r>
              <a:rPr lang="fa-IR" sz="2000" kern="0" dirty="0">
                <a:solidFill>
                  <a:srgbClr val="000000"/>
                </a:solidFill>
                <a:latin typeface="Verdana"/>
                <a:cs typeface="B Homa" pitchFamily="2" charset="-78"/>
              </a:rPr>
              <a:t>در اثر استعمال دستگاه بوجود می آيد. مثلا در اثر فشار کوليس روی رينگ فولادی، قطر رينگ کمتر مي شود. همچنين در اثر اتصال ولت متر به مدار و گرفتن جريان(هر چند ناچيز) افت ولت در مدار اتفاق می افتد و ولتاژ واقعی کمتر اندازه گيری ميشود.</a:t>
            </a:r>
          </a:p>
          <a:p>
            <a:pPr marL="609585" indent="-609585" algn="just">
              <a:spcBef>
                <a:spcPct val="20000"/>
              </a:spcBef>
              <a:buClr>
                <a:srgbClr val="FFFFCC"/>
              </a:buClr>
              <a:buSzPct val="60000"/>
              <a:defRPr/>
            </a:pPr>
            <a:endParaRPr lang="fa-IR" sz="2000" kern="0" dirty="0">
              <a:solidFill>
                <a:srgbClr val="000000"/>
              </a:solidFill>
              <a:latin typeface="Verdana"/>
              <a:cs typeface="B Homa" pitchFamily="2" charset="-78"/>
            </a:endParaRPr>
          </a:p>
          <a:p>
            <a:pPr marL="609585" indent="-609585" algn="just">
              <a:spcBef>
                <a:spcPct val="20000"/>
              </a:spcBef>
              <a:buClr>
                <a:srgbClr val="FFFFCC"/>
              </a:buClr>
              <a:buSzPct val="60000"/>
              <a:buFont typeface="Wingdings" pitchFamily="2" charset="2"/>
              <a:buAutoNum type="arabicPeriod"/>
              <a:defRPr/>
            </a:pPr>
            <a:endParaRPr lang="en-US" sz="2000" kern="0" dirty="0">
              <a:solidFill>
                <a:srgbClr val="000000"/>
              </a:solidFill>
              <a:latin typeface="Verdana"/>
              <a:cs typeface="B Homa" pitchFamily="2" charset="-78"/>
            </a:endParaRPr>
          </a:p>
        </p:txBody>
      </p:sp>
      <p:sp>
        <p:nvSpPr>
          <p:cNvPr id="6" name="Rectangle 3"/>
          <p:cNvSpPr txBox="1">
            <a:spLocks noChangeArrowheads="1"/>
          </p:cNvSpPr>
          <p:nvPr/>
        </p:nvSpPr>
        <p:spPr bwMode="auto">
          <a:xfrm>
            <a:off x="220663" y="3922713"/>
            <a:ext cx="8748712" cy="1441450"/>
          </a:xfrm>
          <a:prstGeom prst="rect">
            <a:avLst/>
          </a:prstGeom>
          <a:noFill/>
          <a:ln w="9525">
            <a:noFill/>
            <a:miter lim="800000"/>
            <a:headEnd/>
            <a:tailEnd/>
          </a:ln>
          <a:effectLst/>
        </p:spPr>
        <p:txBody>
          <a:bodyPr/>
          <a:lstStyle/>
          <a:p>
            <a:pPr algn="just" rtl="1">
              <a:spcBef>
                <a:spcPct val="20000"/>
              </a:spcBef>
              <a:buClr>
                <a:srgbClr val="FFFFCC"/>
              </a:buClr>
              <a:buSzPct val="60000"/>
              <a:buFont typeface="Wingdings" pitchFamily="2" charset="2"/>
              <a:buAutoNum type="arabicPeriod"/>
              <a:defRPr/>
            </a:pPr>
            <a:r>
              <a:rPr lang="fa-IR" sz="2000" kern="0" dirty="0">
                <a:solidFill>
                  <a:srgbClr val="FF0000"/>
                </a:solidFill>
                <a:latin typeface="Verdana"/>
                <a:cs typeface="B Homa" pitchFamily="2" charset="-78"/>
              </a:rPr>
              <a:t>2. خطای عملکرد (</a:t>
            </a:r>
            <a:r>
              <a:rPr lang="en-US" kern="0" dirty="0">
                <a:solidFill>
                  <a:srgbClr val="FF0000"/>
                </a:solidFill>
                <a:latin typeface="+mj-lt"/>
                <a:cs typeface="B Homa" pitchFamily="2" charset="-78"/>
              </a:rPr>
              <a:t>Operating error</a:t>
            </a:r>
            <a:r>
              <a:rPr lang="fa-IR" sz="2000" kern="0" dirty="0">
                <a:solidFill>
                  <a:srgbClr val="FF0000"/>
                </a:solidFill>
                <a:latin typeface="Verdana"/>
                <a:cs typeface="B Homa" pitchFamily="2" charset="-78"/>
              </a:rPr>
              <a:t>)</a:t>
            </a:r>
            <a:endParaRPr lang="fa-IR" sz="2000" kern="0" dirty="0">
              <a:solidFill>
                <a:srgbClr val="FF0000"/>
              </a:solidFill>
              <a:latin typeface="Times New Roman" pitchFamily="18" charset="0"/>
              <a:cs typeface="B Homa" pitchFamily="2" charset="-78"/>
            </a:endParaRPr>
          </a:p>
          <a:p>
            <a:pPr algn="just" rtl="1">
              <a:spcBef>
                <a:spcPct val="20000"/>
              </a:spcBef>
              <a:buClr>
                <a:srgbClr val="FFFFCC"/>
              </a:buClr>
              <a:buSzPct val="60000"/>
              <a:buFont typeface="Wingdings" pitchFamily="2" charset="2"/>
              <a:buNone/>
              <a:defRPr/>
            </a:pPr>
            <a:r>
              <a:rPr lang="fa-IR" sz="2000" kern="0" dirty="0">
                <a:solidFill>
                  <a:srgbClr val="000000"/>
                </a:solidFill>
                <a:latin typeface="Verdana"/>
                <a:cs typeface="B Homa" pitchFamily="2" charset="-78"/>
              </a:rPr>
              <a:t>    </a:t>
            </a:r>
          </a:p>
          <a:p>
            <a:pPr algn="just" rtl="1">
              <a:spcBef>
                <a:spcPct val="20000"/>
              </a:spcBef>
              <a:buClr>
                <a:srgbClr val="FFFFCC"/>
              </a:buClr>
              <a:buSzPct val="60000"/>
              <a:defRPr/>
            </a:pPr>
            <a:r>
              <a:rPr lang="fa-IR" sz="2000" kern="0" dirty="0">
                <a:solidFill>
                  <a:srgbClr val="000000"/>
                </a:solidFill>
                <a:latin typeface="Verdana"/>
                <a:cs typeface="B Homa" pitchFamily="2" charset="-78"/>
              </a:rPr>
              <a:t> اين خطا به علت طرز استفاده غلط از دستگاه پيش می آيد. مثلا کج نگاه کردن به عقربه ولت متر يا درجه ترمومتر.</a:t>
            </a:r>
          </a:p>
          <a:p>
            <a:pPr marL="609585" indent="-609585" algn="just">
              <a:spcBef>
                <a:spcPct val="20000"/>
              </a:spcBef>
              <a:buClr>
                <a:srgbClr val="FFFFCC"/>
              </a:buClr>
              <a:buSzPct val="60000"/>
              <a:buFont typeface="Wingdings" pitchFamily="2" charset="2"/>
              <a:buAutoNum type="arabicPeriod"/>
              <a:defRPr/>
            </a:pPr>
            <a:endParaRPr lang="en-US" sz="2000" kern="0" dirty="0">
              <a:solidFill>
                <a:srgbClr val="000000"/>
              </a:solidFill>
              <a:latin typeface="Verdana"/>
              <a:cs typeface="B Homa" pitchFamily="2" charset="-78"/>
            </a:endParaRPr>
          </a:p>
        </p:txBody>
      </p:sp>
    </p:spTree>
    <p:extLst>
      <p:ext uri="{BB962C8B-B14F-4D97-AF65-F5344CB8AC3E}">
        <p14:creationId xmlns:p14="http://schemas.microsoft.com/office/powerpoint/2010/main" val="103696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400" b="0" dirty="0">
                <a:solidFill>
                  <a:srgbClr val="FF0000"/>
                </a:solidFill>
                <a:cs typeface="B Homa" panose="00000400000000000000" pitchFamily="2" charset="-78"/>
              </a:rPr>
              <a:t>خطاهای اندازه گیری</a:t>
            </a:r>
            <a:endParaRPr lang="en-US" altLang="fa-IR" sz="2400" b="0" dirty="0">
              <a:solidFill>
                <a:srgbClr val="FF0000"/>
              </a:solidFill>
              <a:cs typeface="B Homa" panose="00000400000000000000" pitchFamily="2" charset="-78"/>
            </a:endParaRPr>
          </a:p>
        </p:txBody>
      </p:sp>
      <p:sp>
        <p:nvSpPr>
          <p:cNvPr id="3"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sp>
        <p:nvSpPr>
          <p:cNvPr id="5" name="Rectangle 3"/>
          <p:cNvSpPr txBox="1">
            <a:spLocks noChangeArrowheads="1"/>
          </p:cNvSpPr>
          <p:nvPr/>
        </p:nvSpPr>
        <p:spPr bwMode="auto">
          <a:xfrm>
            <a:off x="231778" y="1422400"/>
            <a:ext cx="8748713" cy="1511300"/>
          </a:xfrm>
          <a:prstGeom prst="rect">
            <a:avLst/>
          </a:prstGeom>
          <a:noFill/>
          <a:ln w="9525">
            <a:noFill/>
            <a:miter lim="800000"/>
            <a:headEnd/>
            <a:tailEnd/>
          </a:ln>
          <a:effectLst/>
        </p:spPr>
        <p:txBody>
          <a:bodyPr/>
          <a:lstStyle/>
          <a:p>
            <a:pPr algn="just" rtl="1">
              <a:spcBef>
                <a:spcPct val="20000"/>
              </a:spcBef>
              <a:buClr>
                <a:srgbClr val="FFFFCC"/>
              </a:buClr>
              <a:buSzPct val="60000"/>
              <a:buFont typeface="Wingdings" pitchFamily="2" charset="2"/>
              <a:buAutoNum type="arabicPeriod"/>
              <a:defRPr/>
            </a:pPr>
            <a:r>
              <a:rPr lang="fa-IR" sz="2000" kern="0" dirty="0">
                <a:solidFill>
                  <a:srgbClr val="FF0000"/>
                </a:solidFill>
                <a:latin typeface="Verdana"/>
                <a:cs typeface="B Homa" pitchFamily="2" charset="-78"/>
              </a:rPr>
              <a:t>3. خطای محیط </a:t>
            </a:r>
            <a:r>
              <a:rPr lang="en-US" sz="2000" kern="0" dirty="0">
                <a:solidFill>
                  <a:srgbClr val="FF0000"/>
                </a:solidFill>
                <a:latin typeface="Times New Roman" pitchFamily="18" charset="0"/>
                <a:cs typeface="B Homa" pitchFamily="2" charset="-78"/>
              </a:rPr>
              <a:t>(</a:t>
            </a:r>
            <a:r>
              <a:rPr lang="en-US" kern="0" dirty="0">
                <a:solidFill>
                  <a:srgbClr val="FF0000"/>
                </a:solidFill>
                <a:latin typeface="+mj-lt"/>
                <a:cs typeface="B Homa" pitchFamily="2" charset="-78"/>
              </a:rPr>
              <a:t>Environmental Error</a:t>
            </a:r>
            <a:r>
              <a:rPr lang="en-US" sz="2000" kern="0" dirty="0">
                <a:solidFill>
                  <a:srgbClr val="FF0000"/>
                </a:solidFill>
                <a:latin typeface="Times New Roman" pitchFamily="18" charset="0"/>
                <a:cs typeface="B Homa" pitchFamily="2" charset="-78"/>
              </a:rPr>
              <a:t>)</a:t>
            </a:r>
            <a:endParaRPr lang="fa-IR" sz="2000" kern="0" dirty="0">
              <a:solidFill>
                <a:srgbClr val="FF0000"/>
              </a:solidFill>
              <a:latin typeface="Times New Roman" pitchFamily="18" charset="0"/>
              <a:cs typeface="B Homa" pitchFamily="2" charset="-78"/>
            </a:endParaRPr>
          </a:p>
          <a:p>
            <a:pPr algn="just" rtl="1">
              <a:spcBef>
                <a:spcPct val="20000"/>
              </a:spcBef>
              <a:buClr>
                <a:srgbClr val="FFFFCC"/>
              </a:buClr>
              <a:buSzPct val="60000"/>
              <a:buFont typeface="Wingdings" pitchFamily="2" charset="2"/>
              <a:buNone/>
              <a:defRPr/>
            </a:pPr>
            <a:r>
              <a:rPr lang="fa-IR" sz="2000" kern="0" dirty="0">
                <a:solidFill>
                  <a:srgbClr val="000000"/>
                </a:solidFill>
                <a:latin typeface="Verdana"/>
                <a:cs typeface="B Homa" pitchFamily="2" charset="-78"/>
              </a:rPr>
              <a:t>    </a:t>
            </a:r>
          </a:p>
          <a:p>
            <a:pPr algn="just" rtl="1">
              <a:spcBef>
                <a:spcPct val="20000"/>
              </a:spcBef>
              <a:buClr>
                <a:srgbClr val="FFFFCC"/>
              </a:buClr>
              <a:buSzPct val="60000"/>
              <a:defRPr/>
            </a:pPr>
            <a:r>
              <a:rPr lang="fa-IR" sz="2000" kern="0" dirty="0">
                <a:solidFill>
                  <a:srgbClr val="000000"/>
                </a:solidFill>
                <a:latin typeface="Verdana"/>
                <a:cs typeface="B Homa" pitchFamily="2" charset="-78"/>
              </a:rPr>
              <a:t>در اثر تغييرات حاصل در شرايط محيط اندازه گيری و اثرات متقابل آن روی عمل اندازه گيری بوجود می آيد. مثلا در اثر تغيير فشار، درجه حرارت و يا رطوبت محيط، خطا وارد دستگاه مي شود.</a:t>
            </a:r>
          </a:p>
          <a:p>
            <a:pPr marL="609585" indent="-609585" algn="just">
              <a:spcBef>
                <a:spcPct val="20000"/>
              </a:spcBef>
              <a:buClr>
                <a:srgbClr val="FFFFCC"/>
              </a:buClr>
              <a:buSzPct val="60000"/>
              <a:buFont typeface="Wingdings" pitchFamily="2" charset="2"/>
              <a:buAutoNum type="arabicPeriod"/>
              <a:defRPr/>
            </a:pPr>
            <a:endParaRPr lang="en-US" sz="2000" kern="0" dirty="0">
              <a:solidFill>
                <a:srgbClr val="000000"/>
              </a:solidFill>
              <a:latin typeface="Verdana"/>
              <a:cs typeface="B Homa" pitchFamily="2" charset="-78"/>
            </a:endParaRPr>
          </a:p>
        </p:txBody>
      </p:sp>
      <p:sp>
        <p:nvSpPr>
          <p:cNvPr id="6" name="Rectangle 3"/>
          <p:cNvSpPr txBox="1">
            <a:spLocks noChangeArrowheads="1"/>
          </p:cNvSpPr>
          <p:nvPr/>
        </p:nvSpPr>
        <p:spPr bwMode="auto">
          <a:xfrm>
            <a:off x="220663" y="3922716"/>
            <a:ext cx="8748712" cy="1851025"/>
          </a:xfrm>
          <a:prstGeom prst="rect">
            <a:avLst/>
          </a:prstGeom>
          <a:noFill/>
          <a:ln w="9525">
            <a:noFill/>
            <a:miter lim="800000"/>
            <a:headEnd/>
            <a:tailEnd/>
          </a:ln>
          <a:effectLst/>
        </p:spPr>
        <p:txBody>
          <a:bodyPr/>
          <a:lstStyle/>
          <a:p>
            <a:pPr algn="just" rtl="1">
              <a:spcBef>
                <a:spcPct val="20000"/>
              </a:spcBef>
              <a:buClr>
                <a:srgbClr val="FFFFCC"/>
              </a:buClr>
              <a:buSzPct val="60000"/>
              <a:buFont typeface="Wingdings" pitchFamily="2" charset="2"/>
              <a:buAutoNum type="arabicPeriod"/>
              <a:defRPr/>
            </a:pPr>
            <a:r>
              <a:rPr lang="fa-IR" sz="2000" kern="0" dirty="0">
                <a:solidFill>
                  <a:srgbClr val="FF0000"/>
                </a:solidFill>
                <a:latin typeface="Verdana"/>
                <a:cs typeface="B Homa" pitchFamily="2" charset="-78"/>
              </a:rPr>
              <a:t>4. خطای دینامیکی (</a:t>
            </a:r>
            <a:r>
              <a:rPr lang="en-US" kern="0" dirty="0">
                <a:solidFill>
                  <a:srgbClr val="FF0000"/>
                </a:solidFill>
                <a:latin typeface="+mj-lt"/>
                <a:cs typeface="B Homa" pitchFamily="2" charset="-78"/>
              </a:rPr>
              <a:t>Dynamic error</a:t>
            </a:r>
            <a:r>
              <a:rPr lang="fa-IR" sz="2000" kern="0" dirty="0">
                <a:solidFill>
                  <a:srgbClr val="FF0000"/>
                </a:solidFill>
                <a:latin typeface="Verdana"/>
                <a:cs typeface="B Homa" pitchFamily="2" charset="-78"/>
              </a:rPr>
              <a:t>)</a:t>
            </a:r>
            <a:endParaRPr lang="fa-IR" sz="2000" kern="0" dirty="0">
              <a:solidFill>
                <a:srgbClr val="FF0000"/>
              </a:solidFill>
              <a:latin typeface="Times New Roman" pitchFamily="18" charset="0"/>
              <a:cs typeface="B Homa" pitchFamily="2" charset="-78"/>
            </a:endParaRPr>
          </a:p>
          <a:p>
            <a:pPr algn="just" rtl="1">
              <a:spcBef>
                <a:spcPct val="20000"/>
              </a:spcBef>
              <a:buClr>
                <a:srgbClr val="FFFFCC"/>
              </a:buClr>
              <a:buSzPct val="60000"/>
              <a:buFont typeface="Wingdings" pitchFamily="2" charset="2"/>
              <a:buNone/>
              <a:defRPr/>
            </a:pPr>
            <a:r>
              <a:rPr lang="fa-IR" sz="2000" kern="0" dirty="0">
                <a:solidFill>
                  <a:srgbClr val="000000"/>
                </a:solidFill>
                <a:latin typeface="Verdana"/>
                <a:cs typeface="B Homa" pitchFamily="2" charset="-78"/>
              </a:rPr>
              <a:t>    </a:t>
            </a:r>
          </a:p>
          <a:p>
            <a:pPr algn="just" rtl="1">
              <a:spcBef>
                <a:spcPct val="20000"/>
              </a:spcBef>
              <a:buClr>
                <a:srgbClr val="FFFFCC"/>
              </a:buClr>
              <a:buSzPct val="60000"/>
              <a:defRPr/>
            </a:pPr>
            <a:r>
              <a:rPr lang="fa-IR" sz="2000" kern="0" dirty="0">
                <a:solidFill>
                  <a:srgbClr val="000000"/>
                </a:solidFill>
                <a:latin typeface="Verdana"/>
                <a:cs typeface="B Homa" pitchFamily="2" charset="-78"/>
              </a:rPr>
              <a:t> اين خطا در اثر عدم انطباق عکس العمل دستگاه با تغييرات متغير مورد اندازه گيری رخ مي دهد. وقتی زمان کافی به پايدار شدن اثر کميت بر روی دستگاه داده نشود نيز اين اتفاق رخ مي دهد. مثلا وقتی ترمومتر جيوه ای وارد مايع گرم مي شود، جيوه سريع بالا نمي رود.</a:t>
            </a:r>
          </a:p>
          <a:p>
            <a:pPr marL="609585" indent="-609585" algn="just">
              <a:spcBef>
                <a:spcPct val="20000"/>
              </a:spcBef>
              <a:buClr>
                <a:srgbClr val="FFFFCC"/>
              </a:buClr>
              <a:buSzPct val="60000"/>
              <a:buFont typeface="Wingdings" pitchFamily="2" charset="2"/>
              <a:buAutoNum type="arabicPeriod"/>
              <a:defRPr/>
            </a:pPr>
            <a:endParaRPr lang="en-US" sz="2000" kern="0" dirty="0">
              <a:solidFill>
                <a:srgbClr val="000000"/>
              </a:solidFill>
              <a:latin typeface="Verdana"/>
              <a:cs typeface="B Homa" pitchFamily="2" charset="-78"/>
            </a:endParaRPr>
          </a:p>
        </p:txBody>
      </p:sp>
    </p:spTree>
    <p:extLst>
      <p:ext uri="{BB962C8B-B14F-4D97-AF65-F5344CB8AC3E}">
        <p14:creationId xmlns:p14="http://schemas.microsoft.com/office/powerpoint/2010/main" val="1229591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4"/>
          <p:cNvSpPr txBox="1">
            <a:spLocks/>
          </p:cNvSpPr>
          <p:nvPr/>
        </p:nvSpPr>
        <p:spPr>
          <a:xfrm>
            <a:off x="6553200" y="6248400"/>
            <a:ext cx="2133600" cy="457200"/>
          </a:xfrm>
          <a:prstGeom prst="rect">
            <a:avLst/>
          </a:prstGeom>
          <a:noFill/>
        </p:spPr>
        <p:txBody>
          <a:bodyPr/>
          <a:lstStyle>
            <a:defPPr>
              <a:defRPr lang="fa-IR"/>
            </a:defPPr>
            <a:lvl1pPr marL="0" algn="ctr" defTabSz="914400" rtl="1" eaLnBrk="1" latinLnBrk="0" hangingPunct="1">
              <a:defRPr sz="1800" kern="1200">
                <a:solidFill>
                  <a:schemeClr val="tx1"/>
                </a:solidFill>
                <a:latin typeface="Arial" panose="020B0604020202020204" pitchFamily="34" charset="0"/>
                <a:ea typeface="+mn-ea"/>
                <a:cs typeface="Arial" panose="020B0604020202020204" pitchFamily="34" charset="0"/>
              </a:defRPr>
            </a:lvl1pPr>
            <a:lvl2pPr marL="742950" indent="-285750" algn="ctr" defTabSz="914400" rtl="1" eaLnBrk="1" latinLnBrk="0" hangingPunct="1">
              <a:defRPr sz="1800" kern="1200">
                <a:solidFill>
                  <a:schemeClr val="tx1"/>
                </a:solidFill>
                <a:latin typeface="Arial" panose="020B0604020202020204" pitchFamily="34" charset="0"/>
                <a:ea typeface="+mn-ea"/>
                <a:cs typeface="Arial" panose="020B0604020202020204" pitchFamily="34" charset="0"/>
              </a:defRPr>
            </a:lvl2pPr>
            <a:lvl3pPr marL="1143000" indent="-228600" algn="ctr" defTabSz="914400" rtl="1" eaLnBrk="1" latinLnBrk="0" hangingPunct="1">
              <a:defRPr sz="1800" kern="1200">
                <a:solidFill>
                  <a:schemeClr val="tx1"/>
                </a:solidFill>
                <a:latin typeface="Arial" panose="020B0604020202020204" pitchFamily="34" charset="0"/>
                <a:ea typeface="+mn-ea"/>
                <a:cs typeface="Arial" panose="020B0604020202020204" pitchFamily="34" charset="0"/>
              </a:defRPr>
            </a:lvl3pPr>
            <a:lvl4pPr marL="1600200" indent="-228600" algn="ctr" defTabSz="914400" rtl="1" eaLnBrk="1" latinLnBrk="0" hangingPunct="1">
              <a:defRPr sz="1800" kern="1200">
                <a:solidFill>
                  <a:schemeClr val="tx1"/>
                </a:solidFill>
                <a:latin typeface="Arial" panose="020B0604020202020204" pitchFamily="34" charset="0"/>
                <a:ea typeface="+mn-ea"/>
                <a:cs typeface="Arial" panose="020B0604020202020204" pitchFamily="34" charset="0"/>
              </a:defRPr>
            </a:lvl4pPr>
            <a:lvl5pPr marL="2057400" indent="-228600" algn="ctr" defTabSz="914400" rtl="1" eaLnBrk="1" latinLnBrk="0" hangingPunct="1">
              <a:defRPr sz="1800" kern="1200">
                <a:solidFill>
                  <a:schemeClr val="tx1"/>
                </a:solidFill>
                <a:latin typeface="Arial" panose="020B0604020202020204" pitchFamily="34" charset="0"/>
                <a:ea typeface="+mn-ea"/>
                <a:cs typeface="Arial" panose="020B0604020202020204" pitchFamily="34" charset="0"/>
              </a:defRPr>
            </a:lvl5pPr>
            <a:lvl6pPr marL="2514600" indent="-228600" algn="ct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6pPr>
            <a:lvl7pPr marL="2971800" indent="-228600" algn="ct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7pPr>
            <a:lvl8pPr marL="3429000" indent="-228600" algn="ct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8pPr>
            <a:lvl9pPr marL="3886200" indent="-228600" algn="ct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9pPr>
          </a:lstStyle>
          <a:p>
            <a:pPr algn="r"/>
            <a:fld id="{8FA85D40-CE81-4E1E-B427-7DA872056828}" type="slidenum">
              <a:rPr lang="ar-SA" altLang="fa-IR" smtClean="0">
                <a:latin typeface="Arial Black" panose="020B0A04020102020204" pitchFamily="34" charset="0"/>
              </a:rPr>
              <a:pPr algn="r"/>
              <a:t>69</a:t>
            </a:fld>
            <a:endParaRPr lang="en-US" altLang="fa-IR">
              <a:latin typeface="Arial Black" panose="020B0A04020102020204" pitchFamily="34" charset="0"/>
            </a:endParaRPr>
          </a:p>
        </p:txBody>
      </p:sp>
      <p:sp>
        <p:nvSpPr>
          <p:cNvPr id="3" name="Rectangle 2"/>
          <p:cNvSpPr txBox="1">
            <a:spLocks noChangeArrowheads="1"/>
          </p:cNvSpPr>
          <p:nvPr/>
        </p:nvSpPr>
        <p:spPr>
          <a:xfrm>
            <a:off x="514350" y="-5806"/>
            <a:ext cx="8229600" cy="646114"/>
          </a:xfrm>
          <a:prstGeom prst="rect">
            <a:avLst/>
          </a:prstGeom>
        </p:spPr>
        <p:txBody>
          <a:bodyPr/>
          <a:lstStyle>
            <a:lvl1pPr algn="l" defTabSz="914355"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fa-IR" altLang="fa-IR" dirty="0" smtClean="0">
                <a:solidFill>
                  <a:srgbClr val="FF0000"/>
                </a:solidFill>
                <a:cs typeface="B Nazanin" panose="00000400000000000000" pitchFamily="2" charset="-78"/>
              </a:rPr>
              <a:t>خطای ديناميکی</a:t>
            </a:r>
            <a:endParaRPr lang="en-US" altLang="fa-IR" dirty="0" smtClean="0">
              <a:solidFill>
                <a:srgbClr val="FF0000"/>
              </a:solidFill>
              <a:cs typeface="B Nazanin" panose="00000400000000000000" pitchFamily="2" charset="-78"/>
            </a:endParaRPr>
          </a:p>
        </p:txBody>
      </p:sp>
      <p:sp>
        <p:nvSpPr>
          <p:cNvPr id="4" name="Rectangle 3"/>
          <p:cNvSpPr txBox="1">
            <a:spLocks noChangeArrowheads="1"/>
          </p:cNvSpPr>
          <p:nvPr/>
        </p:nvSpPr>
        <p:spPr>
          <a:xfrm>
            <a:off x="514350" y="1162595"/>
            <a:ext cx="8229600" cy="609600"/>
          </a:xfrm>
          <a:prstGeom prst="rect">
            <a:avLst/>
          </a:prstGeom>
        </p:spPr>
        <p:txBody>
          <a:bodyPr/>
          <a:lstStyle>
            <a:lvl1pPr marL="228588" indent="-228588" algn="r" defTabSz="914355"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66" indent="-228588" algn="r" defTabSz="914355"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44" indent="-228588" algn="r" defTabSz="914355"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20"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97"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474"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0000"/>
              </a:lnSpc>
            </a:pPr>
            <a:r>
              <a:rPr lang="fa-IR" altLang="fa-IR" sz="1800" dirty="0" smtClean="0">
                <a:cs typeface="B Zar" panose="00000400000000000000" pitchFamily="2" charset="-78"/>
              </a:rPr>
              <a:t>خطای ديناميکی ميرا است ( با ادامه زمان از بين می رود)</a:t>
            </a:r>
          </a:p>
        </p:txBody>
      </p:sp>
      <p:grpSp>
        <p:nvGrpSpPr>
          <p:cNvPr id="5" name="Group 15"/>
          <p:cNvGrpSpPr>
            <a:grpSpLocks/>
          </p:cNvGrpSpPr>
          <p:nvPr/>
        </p:nvGrpSpPr>
        <p:grpSpPr bwMode="auto">
          <a:xfrm>
            <a:off x="1384663" y="1600201"/>
            <a:ext cx="6324600" cy="1905000"/>
            <a:chOff x="528" y="1728"/>
            <a:chExt cx="3984" cy="1200"/>
          </a:xfrm>
        </p:grpSpPr>
        <p:sp>
          <p:nvSpPr>
            <p:cNvPr id="6" name="Line 4"/>
            <p:cNvSpPr>
              <a:spLocks noChangeShapeType="1"/>
            </p:cNvSpPr>
            <p:nvPr/>
          </p:nvSpPr>
          <p:spPr bwMode="auto">
            <a:xfrm>
              <a:off x="528" y="1728"/>
              <a:ext cx="0" cy="12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sp>
          <p:nvSpPr>
            <p:cNvPr id="7" name="Line 5"/>
            <p:cNvSpPr>
              <a:spLocks noChangeShapeType="1"/>
            </p:cNvSpPr>
            <p:nvPr/>
          </p:nvSpPr>
          <p:spPr bwMode="auto">
            <a:xfrm>
              <a:off x="528" y="2928"/>
              <a:ext cx="2832"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sp>
          <p:nvSpPr>
            <p:cNvPr id="8" name="Arc 6"/>
            <p:cNvSpPr>
              <a:spLocks/>
            </p:cNvSpPr>
            <p:nvPr/>
          </p:nvSpPr>
          <p:spPr bwMode="auto">
            <a:xfrm rot="10800000" flipV="1">
              <a:off x="528" y="2064"/>
              <a:ext cx="2352" cy="864"/>
            </a:xfrm>
            <a:custGeom>
              <a:avLst/>
              <a:gdLst>
                <a:gd name="T0" fmla="*/ 0 w 21600"/>
                <a:gd name="T1" fmla="*/ 0 h 21600"/>
                <a:gd name="T2" fmla="*/ 2352 w 21600"/>
                <a:gd name="T3" fmla="*/ 864 h 21600"/>
                <a:gd name="T4" fmla="*/ 0 w 21600"/>
                <a:gd name="T5" fmla="*/ 864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a-IR"/>
            </a:p>
          </p:txBody>
        </p:sp>
        <p:sp>
          <p:nvSpPr>
            <p:cNvPr id="9" name="Line 7"/>
            <p:cNvSpPr>
              <a:spLocks noChangeShapeType="1"/>
            </p:cNvSpPr>
            <p:nvPr/>
          </p:nvSpPr>
          <p:spPr bwMode="auto">
            <a:xfrm>
              <a:off x="528" y="1920"/>
              <a:ext cx="2976" cy="0"/>
            </a:xfrm>
            <a:prstGeom prst="line">
              <a:avLst/>
            </a:prstGeom>
            <a:noFill/>
            <a:ln w="9525">
              <a:solidFill>
                <a:schemeClr val="tx1"/>
              </a:solidFill>
              <a:prstDash val="dash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sp>
          <p:nvSpPr>
            <p:cNvPr id="10" name="Line 8"/>
            <p:cNvSpPr>
              <a:spLocks noChangeShapeType="1"/>
            </p:cNvSpPr>
            <p:nvPr/>
          </p:nvSpPr>
          <p:spPr bwMode="auto">
            <a:xfrm>
              <a:off x="2784" y="2064"/>
              <a:ext cx="0" cy="240"/>
            </a:xfrm>
            <a:prstGeom prst="line">
              <a:avLst/>
            </a:prstGeom>
            <a:noFill/>
            <a:ln w="9525">
              <a:solidFill>
                <a:schemeClr val="tx1"/>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sp>
          <p:nvSpPr>
            <p:cNvPr id="11" name="Line 9"/>
            <p:cNvSpPr>
              <a:spLocks noChangeShapeType="1"/>
            </p:cNvSpPr>
            <p:nvPr/>
          </p:nvSpPr>
          <p:spPr bwMode="auto">
            <a:xfrm>
              <a:off x="2784" y="1728"/>
              <a:ext cx="0" cy="19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sp>
          <p:nvSpPr>
            <p:cNvPr id="12" name="Text Box 10"/>
            <p:cNvSpPr txBox="1">
              <a:spLocks noChangeArrowheads="1"/>
            </p:cNvSpPr>
            <p:nvPr/>
          </p:nvSpPr>
          <p:spPr bwMode="auto">
            <a:xfrm>
              <a:off x="2916" y="1895"/>
              <a:ext cx="159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a:solidFill>
                    <a:schemeClr val="tx1"/>
                  </a:solidFill>
                  <a:latin typeface="Arial" panose="020B0604020202020204" pitchFamily="34" charset="0"/>
                  <a:cs typeface="Arial" panose="020B0604020202020204" pitchFamily="34" charset="0"/>
                </a:defRPr>
              </a:lvl1pPr>
              <a:lvl2pPr marL="742950" indent="-285750" algn="ctr">
                <a:defRPr>
                  <a:solidFill>
                    <a:schemeClr val="tx1"/>
                  </a:solidFill>
                  <a:latin typeface="Arial" panose="020B0604020202020204" pitchFamily="34" charset="0"/>
                  <a:cs typeface="Arial" panose="020B0604020202020204" pitchFamily="34" charset="0"/>
                </a:defRPr>
              </a:lvl2pPr>
              <a:lvl3pPr marL="1143000" indent="-228600" algn="ctr">
                <a:defRPr>
                  <a:solidFill>
                    <a:schemeClr val="tx1"/>
                  </a:solidFill>
                  <a:latin typeface="Arial" panose="020B0604020202020204" pitchFamily="34" charset="0"/>
                  <a:cs typeface="Arial" panose="020B0604020202020204" pitchFamily="34" charset="0"/>
                </a:defRPr>
              </a:lvl3pPr>
              <a:lvl4pPr marL="1600200" indent="-228600" algn="ctr">
                <a:defRPr>
                  <a:solidFill>
                    <a:schemeClr val="tx1"/>
                  </a:solidFill>
                  <a:latin typeface="Arial" panose="020B0604020202020204" pitchFamily="34" charset="0"/>
                  <a:cs typeface="Arial" panose="020B0604020202020204" pitchFamily="34" charset="0"/>
                </a:defRPr>
              </a:lvl4pPr>
              <a:lvl5pPr marL="2057400" indent="-228600" algn="ctr">
                <a:defRPr>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a-IR" altLang="fa-IR"/>
                <a:t>ٍ</a:t>
              </a:r>
              <a:r>
                <a:rPr lang="en-GB" altLang="fa-IR"/>
                <a:t>Ess: Steady state Error</a:t>
              </a:r>
              <a:endParaRPr lang="en-US" altLang="fa-IR"/>
            </a:p>
          </p:txBody>
        </p:sp>
        <p:sp>
          <p:nvSpPr>
            <p:cNvPr id="13" name="Line 11"/>
            <p:cNvSpPr>
              <a:spLocks noChangeShapeType="1"/>
            </p:cNvSpPr>
            <p:nvPr/>
          </p:nvSpPr>
          <p:spPr bwMode="auto">
            <a:xfrm>
              <a:off x="1200" y="2304"/>
              <a:ext cx="0" cy="624"/>
            </a:xfrm>
            <a:prstGeom prst="line">
              <a:avLst/>
            </a:prstGeom>
            <a:noFill/>
            <a:ln w="952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sp>
          <p:nvSpPr>
            <p:cNvPr id="14" name="Line 12"/>
            <p:cNvSpPr>
              <a:spLocks noChangeShapeType="1"/>
            </p:cNvSpPr>
            <p:nvPr/>
          </p:nvSpPr>
          <p:spPr bwMode="auto">
            <a:xfrm flipV="1">
              <a:off x="1200" y="1920"/>
              <a:ext cx="0" cy="384"/>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sp>
          <p:nvSpPr>
            <p:cNvPr id="15" name="Text Box 13"/>
            <p:cNvSpPr txBox="1">
              <a:spLocks noChangeArrowheads="1"/>
            </p:cNvSpPr>
            <p:nvPr/>
          </p:nvSpPr>
          <p:spPr bwMode="auto">
            <a:xfrm>
              <a:off x="2256" y="2400"/>
              <a:ext cx="124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a:solidFill>
                    <a:schemeClr val="tx1"/>
                  </a:solidFill>
                  <a:latin typeface="Arial" panose="020B0604020202020204" pitchFamily="34" charset="0"/>
                  <a:cs typeface="Arial" panose="020B0604020202020204" pitchFamily="34" charset="0"/>
                </a:defRPr>
              </a:lvl1pPr>
              <a:lvl2pPr marL="742950" indent="-285750" algn="ctr">
                <a:defRPr>
                  <a:solidFill>
                    <a:schemeClr val="tx1"/>
                  </a:solidFill>
                  <a:latin typeface="Arial" panose="020B0604020202020204" pitchFamily="34" charset="0"/>
                  <a:cs typeface="Arial" panose="020B0604020202020204" pitchFamily="34" charset="0"/>
                </a:defRPr>
              </a:lvl2pPr>
              <a:lvl3pPr marL="1143000" indent="-228600" algn="ctr">
                <a:defRPr>
                  <a:solidFill>
                    <a:schemeClr val="tx1"/>
                  </a:solidFill>
                  <a:latin typeface="Arial" panose="020B0604020202020204" pitchFamily="34" charset="0"/>
                  <a:cs typeface="Arial" panose="020B0604020202020204" pitchFamily="34" charset="0"/>
                </a:defRPr>
              </a:lvl3pPr>
              <a:lvl4pPr marL="1600200" indent="-228600" algn="ctr">
                <a:defRPr>
                  <a:solidFill>
                    <a:schemeClr val="tx1"/>
                  </a:solidFill>
                  <a:latin typeface="Arial" panose="020B0604020202020204" pitchFamily="34" charset="0"/>
                  <a:cs typeface="Arial" panose="020B0604020202020204" pitchFamily="34" charset="0"/>
                </a:defRPr>
              </a:lvl4pPr>
              <a:lvl5pPr marL="2057400" indent="-228600" algn="ctr">
                <a:defRPr>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fa-IR" altLang="fa-IR"/>
                <a:t>دما سنج</a:t>
              </a:r>
              <a:endParaRPr lang="en-US" altLang="fa-IR"/>
            </a:p>
          </p:txBody>
        </p:sp>
        <p:sp>
          <p:nvSpPr>
            <p:cNvPr id="16" name="Text Box 14"/>
            <p:cNvSpPr txBox="1">
              <a:spLocks noChangeArrowheads="1"/>
            </p:cNvSpPr>
            <p:nvPr/>
          </p:nvSpPr>
          <p:spPr bwMode="auto">
            <a:xfrm>
              <a:off x="1212" y="1920"/>
              <a:ext cx="85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a:solidFill>
                    <a:schemeClr val="tx1"/>
                  </a:solidFill>
                  <a:latin typeface="Arial" panose="020B0604020202020204" pitchFamily="34" charset="0"/>
                  <a:cs typeface="Arial" panose="020B0604020202020204" pitchFamily="34" charset="0"/>
                </a:defRPr>
              </a:lvl1pPr>
              <a:lvl2pPr marL="742950" indent="-285750" algn="ctr">
                <a:defRPr>
                  <a:solidFill>
                    <a:schemeClr val="tx1"/>
                  </a:solidFill>
                  <a:latin typeface="Arial" panose="020B0604020202020204" pitchFamily="34" charset="0"/>
                  <a:cs typeface="Arial" panose="020B0604020202020204" pitchFamily="34" charset="0"/>
                </a:defRPr>
              </a:lvl2pPr>
              <a:lvl3pPr marL="1143000" indent="-228600" algn="ctr">
                <a:defRPr>
                  <a:solidFill>
                    <a:schemeClr val="tx1"/>
                  </a:solidFill>
                  <a:latin typeface="Arial" panose="020B0604020202020204" pitchFamily="34" charset="0"/>
                  <a:cs typeface="Arial" panose="020B0604020202020204" pitchFamily="34" charset="0"/>
                </a:defRPr>
              </a:lvl3pPr>
              <a:lvl4pPr marL="1600200" indent="-228600" algn="ctr">
                <a:defRPr>
                  <a:solidFill>
                    <a:schemeClr val="tx1"/>
                  </a:solidFill>
                  <a:latin typeface="Arial" panose="020B0604020202020204" pitchFamily="34" charset="0"/>
                  <a:cs typeface="Arial" panose="020B0604020202020204" pitchFamily="34" charset="0"/>
                </a:defRPr>
              </a:lvl4pPr>
              <a:lvl5pPr marL="2057400" indent="-228600" algn="ctr">
                <a:defRPr>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GB" altLang="fa-IR"/>
                <a:t>Dynamic E.</a:t>
              </a:r>
              <a:endParaRPr lang="en-US" altLang="fa-IR"/>
            </a:p>
          </p:txBody>
        </p:sp>
      </p:grpSp>
      <p:grpSp>
        <p:nvGrpSpPr>
          <p:cNvPr id="17" name="Group 29"/>
          <p:cNvGrpSpPr>
            <a:grpSpLocks/>
          </p:cNvGrpSpPr>
          <p:nvPr/>
        </p:nvGrpSpPr>
        <p:grpSpPr bwMode="auto">
          <a:xfrm>
            <a:off x="1460863" y="3762105"/>
            <a:ext cx="4724400" cy="2032000"/>
            <a:chOff x="624" y="2896"/>
            <a:chExt cx="2976" cy="1280"/>
          </a:xfrm>
        </p:grpSpPr>
        <p:sp>
          <p:nvSpPr>
            <p:cNvPr id="18" name="Line 17"/>
            <p:cNvSpPr>
              <a:spLocks noChangeShapeType="1"/>
            </p:cNvSpPr>
            <p:nvPr/>
          </p:nvSpPr>
          <p:spPr bwMode="auto">
            <a:xfrm>
              <a:off x="624" y="2976"/>
              <a:ext cx="0" cy="12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sp>
          <p:nvSpPr>
            <p:cNvPr id="19" name="Line 18"/>
            <p:cNvSpPr>
              <a:spLocks noChangeShapeType="1"/>
            </p:cNvSpPr>
            <p:nvPr/>
          </p:nvSpPr>
          <p:spPr bwMode="auto">
            <a:xfrm>
              <a:off x="624" y="4176"/>
              <a:ext cx="2832"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sp>
          <p:nvSpPr>
            <p:cNvPr id="20" name="Line 20"/>
            <p:cNvSpPr>
              <a:spLocks noChangeShapeType="1"/>
            </p:cNvSpPr>
            <p:nvPr/>
          </p:nvSpPr>
          <p:spPr bwMode="auto">
            <a:xfrm>
              <a:off x="624" y="3168"/>
              <a:ext cx="2976" cy="0"/>
            </a:xfrm>
            <a:prstGeom prst="line">
              <a:avLst/>
            </a:prstGeom>
            <a:noFill/>
            <a:ln w="9525">
              <a:solidFill>
                <a:schemeClr val="tx1"/>
              </a:solidFill>
              <a:prstDash val="dash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sp>
          <p:nvSpPr>
            <p:cNvPr id="21" name="Line 24"/>
            <p:cNvSpPr>
              <a:spLocks noChangeShapeType="1"/>
            </p:cNvSpPr>
            <p:nvPr/>
          </p:nvSpPr>
          <p:spPr bwMode="auto">
            <a:xfrm>
              <a:off x="1632" y="3408"/>
              <a:ext cx="0" cy="768"/>
            </a:xfrm>
            <a:prstGeom prst="line">
              <a:avLst/>
            </a:prstGeom>
            <a:noFill/>
            <a:ln w="952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sp>
          <p:nvSpPr>
            <p:cNvPr id="22" name="Line 25"/>
            <p:cNvSpPr>
              <a:spLocks noChangeShapeType="1"/>
            </p:cNvSpPr>
            <p:nvPr/>
          </p:nvSpPr>
          <p:spPr bwMode="auto">
            <a:xfrm flipV="1">
              <a:off x="1632" y="3168"/>
              <a:ext cx="0" cy="240"/>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sp>
          <p:nvSpPr>
            <p:cNvPr id="23" name="Text Box 26"/>
            <p:cNvSpPr txBox="1">
              <a:spLocks noChangeArrowheads="1"/>
            </p:cNvSpPr>
            <p:nvPr/>
          </p:nvSpPr>
          <p:spPr bwMode="auto">
            <a:xfrm>
              <a:off x="2352" y="3648"/>
              <a:ext cx="1248"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a:solidFill>
                    <a:schemeClr val="tx1"/>
                  </a:solidFill>
                  <a:latin typeface="Arial" panose="020B0604020202020204" pitchFamily="34" charset="0"/>
                  <a:cs typeface="Arial" panose="020B0604020202020204" pitchFamily="34" charset="0"/>
                </a:defRPr>
              </a:lvl1pPr>
              <a:lvl2pPr marL="742950" indent="-285750" algn="ctr">
                <a:defRPr>
                  <a:solidFill>
                    <a:schemeClr val="tx1"/>
                  </a:solidFill>
                  <a:latin typeface="Arial" panose="020B0604020202020204" pitchFamily="34" charset="0"/>
                  <a:cs typeface="Arial" panose="020B0604020202020204" pitchFamily="34" charset="0"/>
                </a:defRPr>
              </a:lvl2pPr>
              <a:lvl3pPr marL="1143000" indent="-228600" algn="ctr">
                <a:defRPr>
                  <a:solidFill>
                    <a:schemeClr val="tx1"/>
                  </a:solidFill>
                  <a:latin typeface="Arial" panose="020B0604020202020204" pitchFamily="34" charset="0"/>
                  <a:cs typeface="Arial" panose="020B0604020202020204" pitchFamily="34" charset="0"/>
                </a:defRPr>
              </a:lvl3pPr>
              <a:lvl4pPr marL="1600200" indent="-228600" algn="ctr">
                <a:defRPr>
                  <a:solidFill>
                    <a:schemeClr val="tx1"/>
                  </a:solidFill>
                  <a:latin typeface="Arial" panose="020B0604020202020204" pitchFamily="34" charset="0"/>
                  <a:cs typeface="Arial" panose="020B0604020202020204" pitchFamily="34" charset="0"/>
                </a:defRPr>
              </a:lvl4pPr>
              <a:lvl5pPr marL="2057400" indent="-228600" algn="ctr">
                <a:defRPr>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fa-IR" altLang="fa-IR"/>
                <a:t>نيرو سنج</a:t>
              </a:r>
              <a:endParaRPr lang="en-US" altLang="fa-IR"/>
            </a:p>
          </p:txBody>
        </p:sp>
        <p:sp>
          <p:nvSpPr>
            <p:cNvPr id="24" name="Text Box 27"/>
            <p:cNvSpPr txBox="1">
              <a:spLocks noChangeArrowheads="1"/>
            </p:cNvSpPr>
            <p:nvPr/>
          </p:nvSpPr>
          <p:spPr bwMode="auto">
            <a:xfrm>
              <a:off x="1740" y="3273"/>
              <a:ext cx="85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a:solidFill>
                    <a:schemeClr val="tx1"/>
                  </a:solidFill>
                  <a:latin typeface="Arial" panose="020B0604020202020204" pitchFamily="34" charset="0"/>
                  <a:cs typeface="Arial" panose="020B0604020202020204" pitchFamily="34" charset="0"/>
                </a:defRPr>
              </a:lvl1pPr>
              <a:lvl2pPr marL="742950" indent="-285750" algn="ctr">
                <a:defRPr>
                  <a:solidFill>
                    <a:schemeClr val="tx1"/>
                  </a:solidFill>
                  <a:latin typeface="Arial" panose="020B0604020202020204" pitchFamily="34" charset="0"/>
                  <a:cs typeface="Arial" panose="020B0604020202020204" pitchFamily="34" charset="0"/>
                </a:defRPr>
              </a:lvl2pPr>
              <a:lvl3pPr marL="1143000" indent="-228600" algn="ctr">
                <a:defRPr>
                  <a:solidFill>
                    <a:schemeClr val="tx1"/>
                  </a:solidFill>
                  <a:latin typeface="Arial" panose="020B0604020202020204" pitchFamily="34" charset="0"/>
                  <a:cs typeface="Arial" panose="020B0604020202020204" pitchFamily="34" charset="0"/>
                </a:defRPr>
              </a:lvl3pPr>
              <a:lvl4pPr marL="1600200" indent="-228600" algn="ctr">
                <a:defRPr>
                  <a:solidFill>
                    <a:schemeClr val="tx1"/>
                  </a:solidFill>
                  <a:latin typeface="Arial" panose="020B0604020202020204" pitchFamily="34" charset="0"/>
                  <a:cs typeface="Arial" panose="020B0604020202020204" pitchFamily="34" charset="0"/>
                </a:defRPr>
              </a:lvl4pPr>
              <a:lvl5pPr marL="2057400" indent="-228600" algn="ctr">
                <a:defRPr>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GB" altLang="fa-IR"/>
                <a:t>Dynamic E.</a:t>
              </a:r>
              <a:endParaRPr lang="en-US" altLang="fa-IR"/>
            </a:p>
          </p:txBody>
        </p:sp>
        <p:sp>
          <p:nvSpPr>
            <p:cNvPr id="25" name="Freeform 28"/>
            <p:cNvSpPr>
              <a:spLocks/>
            </p:cNvSpPr>
            <p:nvPr/>
          </p:nvSpPr>
          <p:spPr bwMode="auto">
            <a:xfrm>
              <a:off x="624" y="2896"/>
              <a:ext cx="2400" cy="1232"/>
            </a:xfrm>
            <a:custGeom>
              <a:avLst/>
              <a:gdLst>
                <a:gd name="T0" fmla="*/ 0 w 2400"/>
                <a:gd name="T1" fmla="*/ 1232 h 1232"/>
                <a:gd name="T2" fmla="*/ 480 w 2400"/>
                <a:gd name="T3" fmla="*/ 176 h 1232"/>
                <a:gd name="T4" fmla="*/ 768 w 2400"/>
                <a:gd name="T5" fmla="*/ 176 h 1232"/>
                <a:gd name="T6" fmla="*/ 1008 w 2400"/>
                <a:gd name="T7" fmla="*/ 512 h 1232"/>
                <a:gd name="T8" fmla="*/ 1344 w 2400"/>
                <a:gd name="T9" fmla="*/ 80 h 1232"/>
                <a:gd name="T10" fmla="*/ 1632 w 2400"/>
                <a:gd name="T11" fmla="*/ 368 h 1232"/>
                <a:gd name="T12" fmla="*/ 1776 w 2400"/>
                <a:gd name="T13" fmla="*/ 224 h 1232"/>
                <a:gd name="T14" fmla="*/ 1872 w 2400"/>
                <a:gd name="T15" fmla="*/ 320 h 1232"/>
                <a:gd name="T16" fmla="*/ 2016 w 2400"/>
                <a:gd name="T17" fmla="*/ 224 h 1232"/>
                <a:gd name="T18" fmla="*/ 2064 w 2400"/>
                <a:gd name="T19" fmla="*/ 320 h 1232"/>
                <a:gd name="T20" fmla="*/ 2160 w 2400"/>
                <a:gd name="T21" fmla="*/ 272 h 1232"/>
                <a:gd name="T22" fmla="*/ 2400 w 2400"/>
                <a:gd name="T23" fmla="*/ 272 h 123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400" h="1232">
                  <a:moveTo>
                    <a:pt x="0" y="1232"/>
                  </a:moveTo>
                  <a:cubicBezTo>
                    <a:pt x="176" y="792"/>
                    <a:pt x="352" y="352"/>
                    <a:pt x="480" y="176"/>
                  </a:cubicBezTo>
                  <a:cubicBezTo>
                    <a:pt x="608" y="0"/>
                    <a:pt x="680" y="120"/>
                    <a:pt x="768" y="176"/>
                  </a:cubicBezTo>
                  <a:cubicBezTo>
                    <a:pt x="856" y="232"/>
                    <a:pt x="912" y="528"/>
                    <a:pt x="1008" y="512"/>
                  </a:cubicBezTo>
                  <a:cubicBezTo>
                    <a:pt x="1104" y="496"/>
                    <a:pt x="1240" y="104"/>
                    <a:pt x="1344" y="80"/>
                  </a:cubicBezTo>
                  <a:cubicBezTo>
                    <a:pt x="1448" y="56"/>
                    <a:pt x="1560" y="344"/>
                    <a:pt x="1632" y="368"/>
                  </a:cubicBezTo>
                  <a:cubicBezTo>
                    <a:pt x="1704" y="392"/>
                    <a:pt x="1736" y="232"/>
                    <a:pt x="1776" y="224"/>
                  </a:cubicBezTo>
                  <a:cubicBezTo>
                    <a:pt x="1816" y="216"/>
                    <a:pt x="1832" y="320"/>
                    <a:pt x="1872" y="320"/>
                  </a:cubicBezTo>
                  <a:cubicBezTo>
                    <a:pt x="1912" y="320"/>
                    <a:pt x="1984" y="224"/>
                    <a:pt x="2016" y="224"/>
                  </a:cubicBezTo>
                  <a:cubicBezTo>
                    <a:pt x="2048" y="224"/>
                    <a:pt x="2040" y="312"/>
                    <a:pt x="2064" y="320"/>
                  </a:cubicBezTo>
                  <a:cubicBezTo>
                    <a:pt x="2088" y="328"/>
                    <a:pt x="2104" y="280"/>
                    <a:pt x="2160" y="272"/>
                  </a:cubicBezTo>
                  <a:cubicBezTo>
                    <a:pt x="2216" y="264"/>
                    <a:pt x="2352" y="272"/>
                    <a:pt x="2400" y="272"/>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grpSp>
    </p:spTree>
    <p:extLst>
      <p:ext uri="{BB962C8B-B14F-4D97-AF65-F5344CB8AC3E}">
        <p14:creationId xmlns:p14="http://schemas.microsoft.com/office/powerpoint/2010/main" val="80006727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4"/>
          <p:cNvSpPr txBox="1">
            <a:spLocks/>
          </p:cNvSpPr>
          <p:nvPr/>
        </p:nvSpPr>
        <p:spPr>
          <a:xfrm>
            <a:off x="6644640" y="5791200"/>
            <a:ext cx="2133600" cy="457200"/>
          </a:xfrm>
          <a:prstGeom prst="rect">
            <a:avLst/>
          </a:prstGeom>
          <a:noFill/>
        </p:spPr>
        <p:txBody>
          <a:bodyPr/>
          <a:lstStyle>
            <a:defPPr>
              <a:defRPr lang="fa-IR"/>
            </a:defPPr>
            <a:lvl1pPr marL="0" algn="ctr" defTabSz="914400" rtl="1" eaLnBrk="1" latinLnBrk="0" hangingPunct="1">
              <a:defRPr sz="1800" kern="1200">
                <a:solidFill>
                  <a:schemeClr val="tx1"/>
                </a:solidFill>
                <a:latin typeface="Arial" panose="020B0604020202020204" pitchFamily="34" charset="0"/>
                <a:ea typeface="+mn-ea"/>
                <a:cs typeface="Arial" panose="020B0604020202020204" pitchFamily="34" charset="0"/>
              </a:defRPr>
            </a:lvl1pPr>
            <a:lvl2pPr marL="742950" indent="-285750" algn="ctr" defTabSz="914400" rtl="1" eaLnBrk="1" latinLnBrk="0" hangingPunct="1">
              <a:defRPr sz="1800" kern="1200">
                <a:solidFill>
                  <a:schemeClr val="tx1"/>
                </a:solidFill>
                <a:latin typeface="Arial" panose="020B0604020202020204" pitchFamily="34" charset="0"/>
                <a:ea typeface="+mn-ea"/>
                <a:cs typeface="Arial" panose="020B0604020202020204" pitchFamily="34" charset="0"/>
              </a:defRPr>
            </a:lvl2pPr>
            <a:lvl3pPr marL="1143000" indent="-228600" algn="ctr" defTabSz="914400" rtl="1" eaLnBrk="1" latinLnBrk="0" hangingPunct="1">
              <a:defRPr sz="1800" kern="1200">
                <a:solidFill>
                  <a:schemeClr val="tx1"/>
                </a:solidFill>
                <a:latin typeface="Arial" panose="020B0604020202020204" pitchFamily="34" charset="0"/>
                <a:ea typeface="+mn-ea"/>
                <a:cs typeface="Arial" panose="020B0604020202020204" pitchFamily="34" charset="0"/>
              </a:defRPr>
            </a:lvl3pPr>
            <a:lvl4pPr marL="1600200" indent="-228600" algn="ctr" defTabSz="914400" rtl="1" eaLnBrk="1" latinLnBrk="0" hangingPunct="1">
              <a:defRPr sz="1800" kern="1200">
                <a:solidFill>
                  <a:schemeClr val="tx1"/>
                </a:solidFill>
                <a:latin typeface="Arial" panose="020B0604020202020204" pitchFamily="34" charset="0"/>
                <a:ea typeface="+mn-ea"/>
                <a:cs typeface="Arial" panose="020B0604020202020204" pitchFamily="34" charset="0"/>
              </a:defRPr>
            </a:lvl4pPr>
            <a:lvl5pPr marL="2057400" indent="-228600" algn="ctr" defTabSz="914400" rtl="1" eaLnBrk="1" latinLnBrk="0" hangingPunct="1">
              <a:defRPr sz="1800" kern="1200">
                <a:solidFill>
                  <a:schemeClr val="tx1"/>
                </a:solidFill>
                <a:latin typeface="Arial" panose="020B0604020202020204" pitchFamily="34" charset="0"/>
                <a:ea typeface="+mn-ea"/>
                <a:cs typeface="Arial" panose="020B0604020202020204" pitchFamily="34" charset="0"/>
              </a:defRPr>
            </a:lvl5pPr>
            <a:lvl6pPr marL="2514600" indent="-228600" algn="ct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6pPr>
            <a:lvl7pPr marL="2971800" indent="-228600" algn="ct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7pPr>
            <a:lvl8pPr marL="3429000" indent="-228600" algn="ct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8pPr>
            <a:lvl9pPr marL="3886200" indent="-228600" algn="ctr" defTabSz="914400" rtl="1" eaLnBrk="0" fontAlgn="base" latinLnBrk="0" hangingPunct="0">
              <a:spcBef>
                <a:spcPct val="0"/>
              </a:spcBef>
              <a:spcAft>
                <a:spcPct val="0"/>
              </a:spcAft>
              <a:defRPr sz="1800" kern="1200">
                <a:solidFill>
                  <a:schemeClr val="tx1"/>
                </a:solidFill>
                <a:latin typeface="Arial" panose="020B0604020202020204" pitchFamily="34" charset="0"/>
                <a:ea typeface="+mn-ea"/>
                <a:cs typeface="Arial" panose="020B0604020202020204" pitchFamily="34" charset="0"/>
              </a:defRPr>
            </a:lvl9pPr>
          </a:lstStyle>
          <a:p>
            <a:pPr algn="r"/>
            <a:fld id="{4B75418F-A297-41D8-B0F1-BA56DDAEE8D1}" type="slidenum">
              <a:rPr lang="ar-SA" altLang="fa-IR" smtClean="0">
                <a:latin typeface="Arial Black" panose="020B0A04020102020204" pitchFamily="34" charset="0"/>
              </a:rPr>
              <a:pPr algn="r"/>
              <a:t>70</a:t>
            </a:fld>
            <a:endParaRPr lang="en-US" altLang="fa-IR">
              <a:latin typeface="Arial Black" panose="020B0A04020102020204" pitchFamily="34" charset="0"/>
            </a:endParaRPr>
          </a:p>
        </p:txBody>
      </p:sp>
      <p:sp>
        <p:nvSpPr>
          <p:cNvPr id="3" name="Rectangle 2"/>
          <p:cNvSpPr txBox="1">
            <a:spLocks noChangeArrowheads="1"/>
          </p:cNvSpPr>
          <p:nvPr/>
        </p:nvSpPr>
        <p:spPr>
          <a:xfrm>
            <a:off x="548640" y="0"/>
            <a:ext cx="8229600" cy="762000"/>
          </a:xfrm>
          <a:prstGeom prst="rect">
            <a:avLst/>
          </a:prstGeom>
        </p:spPr>
        <p:txBody>
          <a:bodyPr/>
          <a:lstStyle>
            <a:lvl1pPr algn="l" defTabSz="914355" rtl="1" eaLnBrk="1" latinLnBrk="0" hangingPunct="1">
              <a:lnSpc>
                <a:spcPct val="90000"/>
              </a:lnSpc>
              <a:spcBef>
                <a:spcPct val="0"/>
              </a:spcBef>
              <a:buNone/>
              <a:defRPr sz="4400" kern="1200">
                <a:solidFill>
                  <a:schemeClr val="tx1"/>
                </a:solidFill>
                <a:latin typeface="+mj-lt"/>
                <a:ea typeface="+mj-ea"/>
                <a:cs typeface="+mj-cs"/>
              </a:defRPr>
            </a:lvl1pPr>
          </a:lstStyle>
          <a:p>
            <a:pPr algn="ctr"/>
            <a:r>
              <a:rPr lang="fa-IR" altLang="fa-IR" sz="3600" dirty="0" smtClean="0">
                <a:solidFill>
                  <a:srgbClr val="FF0000"/>
                </a:solidFill>
                <a:cs typeface="B Elham" panose="00000400000000000000" pitchFamily="2" charset="-78"/>
              </a:rPr>
              <a:t>تقسيم بندي خطا از نظر منشاء</a:t>
            </a:r>
            <a:endParaRPr lang="en-US" altLang="fa-IR" sz="3600" dirty="0" smtClean="0">
              <a:solidFill>
                <a:srgbClr val="FF0000"/>
              </a:solidFill>
              <a:cs typeface="B Elham" panose="00000400000000000000" pitchFamily="2" charset="-78"/>
            </a:endParaRPr>
          </a:p>
        </p:txBody>
      </p:sp>
      <p:sp>
        <p:nvSpPr>
          <p:cNvPr id="4" name="Rectangle 3"/>
          <p:cNvSpPr txBox="1">
            <a:spLocks noChangeArrowheads="1"/>
          </p:cNvSpPr>
          <p:nvPr/>
        </p:nvSpPr>
        <p:spPr>
          <a:xfrm>
            <a:off x="548640" y="1066800"/>
            <a:ext cx="8229600" cy="4876800"/>
          </a:xfrm>
          <a:prstGeom prst="rect">
            <a:avLst/>
          </a:prstGeom>
        </p:spPr>
        <p:txBody>
          <a:bodyPr/>
          <a:lstStyle>
            <a:lvl1pPr marL="228588" indent="-228588" algn="r" defTabSz="914355"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66" indent="-228588" algn="r" defTabSz="914355"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44" indent="-228588" algn="r" defTabSz="914355"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20"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97"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474"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8" algn="r" defTabSz="914355"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a-IR" altLang="fa-IR" b="1" dirty="0" smtClean="0">
                <a:cs typeface="B Badr" panose="00000400000000000000" pitchFamily="2" charset="-78"/>
              </a:rPr>
              <a:t>خطا هاي سیستمی </a:t>
            </a:r>
          </a:p>
          <a:p>
            <a:pPr lvl="2"/>
            <a:r>
              <a:rPr lang="fa-IR" altLang="fa-IR" sz="2800" b="1" dirty="0" smtClean="0">
                <a:cs typeface="B Badr" panose="00000400000000000000" pitchFamily="2" charset="-78"/>
              </a:rPr>
              <a:t>تمام  اين خطا ها بايد تعيين شوند</a:t>
            </a:r>
          </a:p>
          <a:p>
            <a:pPr lvl="2"/>
            <a:r>
              <a:rPr lang="fa-IR" altLang="fa-IR" sz="2800" b="1" dirty="0" smtClean="0">
                <a:cs typeface="B Badr" panose="00000400000000000000" pitchFamily="2" charset="-78"/>
              </a:rPr>
              <a:t>جمع جبري آنها نبايد از مقدار خطاي مجاز تجاوز نمايد</a:t>
            </a:r>
          </a:p>
          <a:p>
            <a:r>
              <a:rPr lang="fa-IR" altLang="fa-IR" b="1" dirty="0" smtClean="0">
                <a:cs typeface="B Badr" panose="00000400000000000000" pitchFamily="2" charset="-78"/>
              </a:rPr>
              <a:t>خطا هاي تصادفي</a:t>
            </a:r>
          </a:p>
          <a:p>
            <a:pPr lvl="2"/>
            <a:r>
              <a:rPr lang="fa-IR" altLang="fa-IR" sz="2800" b="1" dirty="0" smtClean="0">
                <a:cs typeface="B Badr" panose="00000400000000000000" pitchFamily="2" charset="-78"/>
              </a:rPr>
              <a:t>علت اين خطا ها نمي تواند مشخص شود</a:t>
            </a:r>
          </a:p>
          <a:p>
            <a:pPr lvl="2"/>
            <a:r>
              <a:rPr lang="fa-IR" altLang="fa-IR" sz="2800" b="1" dirty="0" smtClean="0">
                <a:cs typeface="B Badr" panose="00000400000000000000" pitchFamily="2" charset="-78"/>
              </a:rPr>
              <a:t>وقتي آشكار مي شوند كه تحت شرايط يكسان اندازه گيري متوالي از يك كميت نتايج يكساني ندهد</a:t>
            </a:r>
          </a:p>
          <a:p>
            <a:pPr lvl="2"/>
            <a:r>
              <a:rPr lang="fa-IR" altLang="fa-IR" sz="2800" b="1" dirty="0" smtClean="0">
                <a:cs typeface="B Badr" panose="00000400000000000000" pitchFamily="2" charset="-78"/>
              </a:rPr>
              <a:t>اندازه گيري هاي بدست امده بصورت توزيع نرمال هستند</a:t>
            </a:r>
          </a:p>
          <a:p>
            <a:pPr lvl="2"/>
            <a:r>
              <a:rPr lang="fa-IR" altLang="fa-IR" sz="2800" b="1" dirty="0" smtClean="0">
                <a:cs typeface="B Badr" panose="00000400000000000000" pitchFamily="2" charset="-78"/>
              </a:rPr>
              <a:t>به روش هاي آماري مي توان مقدار متوسط و انحراف استاندارد آنها را مشخص  نمود </a:t>
            </a:r>
            <a:endParaRPr lang="en-US" altLang="fa-IR" sz="2800" b="1" dirty="0" smtClean="0">
              <a:cs typeface="B Badr" panose="00000400000000000000" pitchFamily="2" charset="-78"/>
            </a:endParaRPr>
          </a:p>
        </p:txBody>
      </p:sp>
    </p:spTree>
    <p:extLst>
      <p:ext uri="{BB962C8B-B14F-4D97-AF65-F5344CB8AC3E}">
        <p14:creationId xmlns:p14="http://schemas.microsoft.com/office/powerpoint/2010/main" val="387868084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400" b="0">
                <a:solidFill>
                  <a:srgbClr val="C00000"/>
                </a:solidFill>
                <a:cs typeface="B Homa" panose="00000400000000000000" pitchFamily="2" charset="-78"/>
              </a:rPr>
              <a:t>محاسبه خطا</a:t>
            </a:r>
            <a:endParaRPr lang="en-US" altLang="fa-IR" sz="2400" b="0">
              <a:solidFill>
                <a:srgbClr val="C00000"/>
              </a:solidFill>
              <a:cs typeface="B Homa" panose="00000400000000000000" pitchFamily="2" charset="-78"/>
            </a:endParaRPr>
          </a:p>
        </p:txBody>
      </p:sp>
      <p:sp>
        <p:nvSpPr>
          <p:cNvPr id="3"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sp>
        <p:nvSpPr>
          <p:cNvPr id="5" name="Rectangle 6"/>
          <p:cNvSpPr>
            <a:spLocks noChangeArrowheads="1"/>
          </p:cNvSpPr>
          <p:nvPr/>
        </p:nvSpPr>
        <p:spPr bwMode="auto">
          <a:xfrm>
            <a:off x="341316" y="969966"/>
            <a:ext cx="8612187" cy="499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dirty="0">
                <a:solidFill>
                  <a:srgbClr val="000000"/>
                </a:solidFill>
                <a:cs typeface="B Homa" panose="00000400000000000000" pitchFamily="2" charset="-78"/>
              </a:rPr>
              <a:t> توجه کنيد که خطای هر کدام از اجزاء و قطعات بکار رفته در سيستم اندازه گيری در خطای کل اثر داشته و نيز خطای موجود در هر اندازه گيری در خطای نهايی مؤثر است. مي توان گفت در يک سيستم اندازه گيری، رابطه ی مقدار اندازه گيری شده با متغيرهاي وابسته به آن بصورت زير است:</a:t>
            </a:r>
          </a:p>
          <a:p>
            <a:pPr algn="just" rtl="1" eaLnBrk="1" hangingPunct="1">
              <a:lnSpc>
                <a:spcPct val="150000"/>
              </a:lnSpc>
            </a:pPr>
            <a:endParaRPr lang="fa-IR" altLang="fa-IR" sz="2000" b="0" dirty="0">
              <a:solidFill>
                <a:srgbClr val="000000"/>
              </a:solidFill>
              <a:cs typeface="B Homa" panose="00000400000000000000" pitchFamily="2" charset="-78"/>
            </a:endParaRPr>
          </a:p>
          <a:p>
            <a:pPr algn="just" rtl="1" eaLnBrk="1" hangingPunct="1">
              <a:lnSpc>
                <a:spcPct val="150000"/>
              </a:lnSpc>
              <a:buFont typeface="Courier New" panose="02070309020205020404" pitchFamily="49" charset="0"/>
              <a:buChar char="o"/>
            </a:pPr>
            <a:endParaRPr lang="fa-IR" altLang="fa-IR" sz="2000" b="0" dirty="0">
              <a:solidFill>
                <a:srgbClr val="000000"/>
              </a:solidFill>
              <a:cs typeface="B Homa" panose="00000400000000000000" pitchFamily="2" charset="-78"/>
            </a:endParaRPr>
          </a:p>
          <a:p>
            <a:pPr algn="just" rtl="1" eaLnBrk="1" hangingPunct="1">
              <a:lnSpc>
                <a:spcPct val="150000"/>
              </a:lnSpc>
              <a:buFont typeface="Courier New" panose="02070309020205020404" pitchFamily="49" charset="0"/>
              <a:buChar char="o"/>
            </a:pPr>
            <a:endParaRPr lang="fa-IR" altLang="fa-IR" sz="2000" b="0" dirty="0">
              <a:solidFill>
                <a:srgbClr val="000000"/>
              </a:solidFill>
              <a:cs typeface="B Homa" panose="00000400000000000000" pitchFamily="2" charset="-78"/>
            </a:endParaRPr>
          </a:p>
          <a:p>
            <a:pPr algn="just" rtl="1" eaLnBrk="1" hangingPunct="1">
              <a:lnSpc>
                <a:spcPct val="150000"/>
              </a:lnSpc>
              <a:buFont typeface="Courier New" panose="02070309020205020404" pitchFamily="49" charset="0"/>
              <a:buChar char="o"/>
            </a:pPr>
            <a:endParaRPr lang="fa-IR" altLang="fa-IR" sz="2000" b="0" dirty="0">
              <a:solidFill>
                <a:srgbClr val="000000"/>
              </a:solidFill>
              <a:cs typeface="B Homa" panose="00000400000000000000" pitchFamily="2" charset="-78"/>
            </a:endParaRPr>
          </a:p>
          <a:p>
            <a:pPr algn="just" eaLnBrk="1" hangingPunct="1">
              <a:lnSpc>
                <a:spcPct val="150000"/>
              </a:lnSpc>
              <a:buFont typeface="Courier New" panose="02070309020205020404" pitchFamily="49" charset="0"/>
              <a:buChar char="o"/>
            </a:pPr>
            <a:r>
              <a:rPr lang="fa-IR" altLang="fa-IR" sz="2000" b="0" dirty="0">
                <a:solidFill>
                  <a:srgbClr val="000000"/>
                </a:solidFill>
                <a:cs typeface="B Homa" panose="00000400000000000000" pitchFamily="2" charset="-78"/>
              </a:rPr>
              <a:t> اگر</a:t>
            </a:r>
            <a:r>
              <a:rPr lang="el-GR" altLang="fa-IR" sz="1800" b="0" dirty="0">
                <a:solidFill>
                  <a:srgbClr val="000000"/>
                </a:solidFill>
                <a:cs typeface="B Homa" panose="00000400000000000000" pitchFamily="2" charset="-78"/>
              </a:rPr>
              <a:t>Δ</a:t>
            </a:r>
            <a:r>
              <a:rPr lang="en-US" altLang="fa-IR" sz="1800" b="0" dirty="0">
                <a:solidFill>
                  <a:srgbClr val="000000"/>
                </a:solidFill>
                <a:cs typeface="B Homa" panose="00000400000000000000" pitchFamily="2" charset="-78"/>
              </a:rPr>
              <a:t>N</a:t>
            </a:r>
            <a:r>
              <a:rPr lang="en-US" altLang="fa-IR" sz="2000" b="0" dirty="0">
                <a:solidFill>
                  <a:srgbClr val="000000"/>
                </a:solidFill>
                <a:cs typeface="B Homa" panose="00000400000000000000" pitchFamily="2" charset="-78"/>
              </a:rPr>
              <a:t> </a:t>
            </a:r>
            <a:r>
              <a:rPr lang="fa-IR" altLang="fa-IR" sz="2000" b="0" dirty="0">
                <a:solidFill>
                  <a:srgbClr val="000000"/>
                </a:solidFill>
                <a:cs typeface="B Homa" panose="00000400000000000000" pitchFamily="2" charset="-78"/>
              </a:rPr>
              <a:t> خطای</a:t>
            </a:r>
            <a:r>
              <a:rPr lang="en-US" altLang="fa-IR" sz="1800" b="0" dirty="0">
                <a:solidFill>
                  <a:srgbClr val="000000"/>
                </a:solidFill>
                <a:cs typeface="B Homa" panose="00000400000000000000" pitchFamily="2" charset="-78"/>
              </a:rPr>
              <a:t>N</a:t>
            </a:r>
            <a:r>
              <a:rPr lang="en-US" altLang="fa-IR" sz="2000" b="0" dirty="0">
                <a:solidFill>
                  <a:srgbClr val="000000"/>
                </a:solidFill>
                <a:cs typeface="B Homa" panose="00000400000000000000" pitchFamily="2" charset="-78"/>
              </a:rPr>
              <a:t> </a:t>
            </a:r>
            <a:r>
              <a:rPr lang="fa-IR" altLang="fa-IR" sz="2000" b="0" dirty="0">
                <a:solidFill>
                  <a:srgbClr val="000000"/>
                </a:solidFill>
                <a:cs typeface="B Homa" panose="00000400000000000000" pitchFamily="2" charset="-78"/>
              </a:rPr>
              <a:t> و</a:t>
            </a:r>
            <a:r>
              <a:rPr lang="el-GR" altLang="fa-IR" sz="1800" b="0" dirty="0">
                <a:solidFill>
                  <a:srgbClr val="000000"/>
                </a:solidFill>
                <a:cs typeface="B Homa" panose="00000400000000000000" pitchFamily="2" charset="-78"/>
              </a:rPr>
              <a:t>Δ</a:t>
            </a:r>
            <a:r>
              <a:rPr lang="en-US" altLang="fa-IR" sz="1800" b="0" dirty="0">
                <a:solidFill>
                  <a:srgbClr val="000000"/>
                </a:solidFill>
                <a:cs typeface="B Homa" panose="00000400000000000000" pitchFamily="2" charset="-78"/>
              </a:rPr>
              <a:t>U</a:t>
            </a:r>
            <a:r>
              <a:rPr lang="en-US" altLang="fa-IR" sz="1400" b="0" dirty="0">
                <a:solidFill>
                  <a:srgbClr val="000000"/>
                </a:solidFill>
                <a:cs typeface="B Homa" panose="00000400000000000000" pitchFamily="2" charset="-78"/>
              </a:rPr>
              <a:t>1</a:t>
            </a:r>
            <a:r>
              <a:rPr lang="en-US" altLang="fa-IR" sz="2000" b="0" dirty="0">
                <a:solidFill>
                  <a:srgbClr val="000000"/>
                </a:solidFill>
                <a:cs typeface="B Homa" panose="00000400000000000000" pitchFamily="2" charset="-78"/>
              </a:rPr>
              <a:t> </a:t>
            </a:r>
            <a:r>
              <a:rPr lang="fa-IR" altLang="fa-IR" sz="2000" b="0" dirty="0">
                <a:solidFill>
                  <a:srgbClr val="000000"/>
                </a:solidFill>
                <a:cs typeface="B Homa" panose="00000400000000000000" pitchFamily="2" charset="-78"/>
              </a:rPr>
              <a:t> خطای </a:t>
            </a:r>
            <a:r>
              <a:rPr lang="en-US" altLang="fa-IR" sz="1800" b="0" dirty="0">
                <a:solidFill>
                  <a:srgbClr val="000000"/>
                </a:solidFill>
                <a:cs typeface="B Homa" panose="00000400000000000000" pitchFamily="2" charset="-78"/>
              </a:rPr>
              <a:t>U</a:t>
            </a:r>
            <a:r>
              <a:rPr lang="en-US" altLang="fa-IR" sz="1400" b="0" dirty="0">
                <a:solidFill>
                  <a:srgbClr val="000000"/>
                </a:solidFill>
                <a:cs typeface="B Homa" panose="00000400000000000000" pitchFamily="2" charset="-78"/>
              </a:rPr>
              <a:t>1</a:t>
            </a:r>
            <a:r>
              <a:rPr lang="fa-IR" altLang="fa-IR" sz="2000" b="0" dirty="0">
                <a:solidFill>
                  <a:srgbClr val="000000"/>
                </a:solidFill>
                <a:cs typeface="B Homa" panose="00000400000000000000" pitchFamily="2" charset="-78"/>
              </a:rPr>
              <a:t> و ... و</a:t>
            </a:r>
            <a:r>
              <a:rPr lang="en-US" altLang="fa-IR" sz="1800" b="0" dirty="0">
                <a:solidFill>
                  <a:srgbClr val="000000"/>
                </a:solidFill>
                <a:cs typeface="B Homa" panose="00000400000000000000" pitchFamily="2" charset="-78"/>
              </a:rPr>
              <a:t> </a:t>
            </a:r>
            <a:r>
              <a:rPr lang="el-GR" altLang="fa-IR" sz="2000" b="0" dirty="0">
                <a:solidFill>
                  <a:srgbClr val="000000"/>
                </a:solidFill>
                <a:cs typeface="B Homa" panose="00000400000000000000" pitchFamily="2" charset="-78"/>
              </a:rPr>
              <a:t>Δ</a:t>
            </a:r>
            <a:r>
              <a:rPr lang="en-US" altLang="fa-IR" sz="2000" b="0" dirty="0">
                <a:solidFill>
                  <a:srgbClr val="000000"/>
                </a:solidFill>
                <a:cs typeface="B Homa" panose="00000400000000000000" pitchFamily="2" charset="-78"/>
              </a:rPr>
              <a:t>U</a:t>
            </a:r>
            <a:r>
              <a:rPr lang="en-US" altLang="fa-IR" sz="1600" b="0" dirty="0">
                <a:solidFill>
                  <a:srgbClr val="000000"/>
                </a:solidFill>
                <a:cs typeface="B Homa" panose="00000400000000000000" pitchFamily="2" charset="-78"/>
              </a:rPr>
              <a:t>n</a:t>
            </a:r>
            <a:r>
              <a:rPr lang="fa-IR" altLang="fa-IR" sz="2000" b="0" dirty="0">
                <a:solidFill>
                  <a:srgbClr val="000000"/>
                </a:solidFill>
                <a:cs typeface="B Homa" panose="00000400000000000000" pitchFamily="2" charset="-78"/>
              </a:rPr>
              <a:t>خطای</a:t>
            </a:r>
            <a:r>
              <a:rPr lang="en-US" altLang="fa-IR" sz="1800" b="0" dirty="0">
                <a:solidFill>
                  <a:srgbClr val="000000"/>
                </a:solidFill>
                <a:cs typeface="B Homa" panose="00000400000000000000" pitchFamily="2" charset="-78"/>
              </a:rPr>
              <a:t>U</a:t>
            </a:r>
            <a:r>
              <a:rPr lang="en-US" altLang="fa-IR" sz="1400" b="0" dirty="0">
                <a:solidFill>
                  <a:srgbClr val="000000"/>
                </a:solidFill>
                <a:cs typeface="B Homa" panose="00000400000000000000" pitchFamily="2" charset="-78"/>
              </a:rPr>
              <a:t>n</a:t>
            </a:r>
            <a:r>
              <a:rPr lang="en-US" altLang="fa-IR" sz="2000" b="0" dirty="0">
                <a:solidFill>
                  <a:srgbClr val="000000"/>
                </a:solidFill>
                <a:cs typeface="B Homa" panose="00000400000000000000" pitchFamily="2" charset="-78"/>
              </a:rPr>
              <a:t> </a:t>
            </a:r>
            <a:r>
              <a:rPr lang="fa-IR" altLang="fa-IR" sz="2000" b="0" dirty="0">
                <a:solidFill>
                  <a:srgbClr val="000000"/>
                </a:solidFill>
                <a:cs typeface="B Homa" panose="00000400000000000000" pitchFamily="2" charset="-78"/>
              </a:rPr>
              <a:t> باشند، در اينصورت مي توان نوشت:</a:t>
            </a:r>
          </a:p>
        </p:txBody>
      </p:sp>
      <p:graphicFrame>
        <p:nvGraphicFramePr>
          <p:cNvPr id="6" name="Object 2"/>
          <p:cNvGraphicFramePr>
            <a:graphicFrameLocks noChangeAspect="1"/>
          </p:cNvGraphicFramePr>
          <p:nvPr/>
        </p:nvGraphicFramePr>
        <p:xfrm>
          <a:off x="3489325" y="3024189"/>
          <a:ext cx="2255838" cy="398462"/>
        </p:xfrm>
        <a:graphic>
          <a:graphicData uri="http://schemas.openxmlformats.org/presentationml/2006/ole">
            <mc:AlternateContent xmlns:mc="http://schemas.openxmlformats.org/markup-compatibility/2006">
              <mc:Choice xmlns:v="urn:schemas-microsoft-com:vml" Requires="v">
                <p:oleObj spid="_x0000_s7262" name="Equation" r:id="rId3" imgW="1295280" imgH="228600" progId="Equation.3">
                  <p:embed/>
                </p:oleObj>
              </mc:Choice>
              <mc:Fallback>
                <p:oleObj name="Equation" r:id="rId3" imgW="1295280" imgH="2286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89325" y="3024189"/>
                        <a:ext cx="2255838" cy="398462"/>
                      </a:xfrm>
                      <a:prstGeom prst="rect">
                        <a:avLst/>
                      </a:prstGeom>
                      <a:solidFill>
                        <a:schemeClr val="accent1"/>
                      </a:solidFill>
                    </p:spPr>
                  </p:pic>
                </p:oleObj>
              </mc:Fallback>
            </mc:AlternateContent>
          </a:graphicData>
        </a:graphic>
      </p:graphicFrame>
      <p:graphicFrame>
        <p:nvGraphicFramePr>
          <p:cNvPr id="7" name="Object 3"/>
          <p:cNvGraphicFramePr>
            <a:graphicFrameLocks noChangeAspect="1"/>
          </p:cNvGraphicFramePr>
          <p:nvPr/>
        </p:nvGraphicFramePr>
        <p:xfrm>
          <a:off x="1863725" y="5292727"/>
          <a:ext cx="5329238" cy="423863"/>
        </p:xfrm>
        <a:graphic>
          <a:graphicData uri="http://schemas.openxmlformats.org/presentationml/2006/ole">
            <mc:AlternateContent xmlns:mc="http://schemas.openxmlformats.org/markup-compatibility/2006">
              <mc:Choice xmlns:v="urn:schemas-microsoft-com:vml" Requires="v">
                <p:oleObj spid="_x0000_s7263" name="Equation" r:id="rId5" imgW="2869920" imgH="228600" progId="Equation.3">
                  <p:embed/>
                </p:oleObj>
              </mc:Choice>
              <mc:Fallback>
                <p:oleObj name="Equation" r:id="rId5" imgW="2869920" imgH="2286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63725" y="5292727"/>
                        <a:ext cx="5329238" cy="423863"/>
                      </a:xfrm>
                      <a:prstGeom prst="rect">
                        <a:avLst/>
                      </a:prstGeom>
                      <a:solidFill>
                        <a:schemeClr val="accent1"/>
                      </a:solidFill>
                    </p:spPr>
                  </p:pic>
                </p:oleObj>
              </mc:Fallback>
            </mc:AlternateContent>
          </a:graphicData>
        </a:graphic>
      </p:graphicFrame>
    </p:spTree>
    <p:extLst>
      <p:ext uri="{BB962C8B-B14F-4D97-AF65-F5344CB8AC3E}">
        <p14:creationId xmlns:p14="http://schemas.microsoft.com/office/powerpoint/2010/main" val="359515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871541" y="111128"/>
            <a:ext cx="8243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ctr" rtl="1" eaLnBrk="1" hangingPunct="1"/>
            <a:r>
              <a:rPr lang="fa-IR" altLang="fa-IR" sz="2400" b="0" dirty="0">
                <a:solidFill>
                  <a:srgbClr val="C00000"/>
                </a:solidFill>
                <a:cs typeface="B Homa" panose="00000400000000000000" pitchFamily="2" charset="-78"/>
              </a:rPr>
              <a:t>محاسبه خطا</a:t>
            </a:r>
            <a:endParaRPr lang="en-US" altLang="fa-IR" sz="2400" b="0" dirty="0">
              <a:solidFill>
                <a:srgbClr val="C00000"/>
              </a:solidFill>
              <a:cs typeface="B Homa" panose="00000400000000000000" pitchFamily="2" charset="-78"/>
            </a:endParaRPr>
          </a:p>
        </p:txBody>
      </p:sp>
      <p:sp>
        <p:nvSpPr>
          <p:cNvPr id="3" name="Rectangle 4"/>
          <p:cNvSpPr>
            <a:spLocks noChangeArrowheads="1"/>
          </p:cNvSpPr>
          <p:nvPr/>
        </p:nvSpPr>
        <p:spPr bwMode="auto">
          <a:xfrm>
            <a:off x="8959270" y="-200055"/>
            <a:ext cx="184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r"/>
            <a:r>
              <a:rPr lang="en-US" altLang="fa-IR"/>
              <a:t/>
            </a:r>
            <a:br>
              <a:rPr lang="en-US" altLang="fa-IR"/>
            </a:br>
            <a:endParaRPr lang="en-US" altLang="fa-IR"/>
          </a:p>
        </p:txBody>
      </p:sp>
      <p:sp>
        <p:nvSpPr>
          <p:cNvPr id="5" name="Rectangle 6"/>
          <p:cNvSpPr>
            <a:spLocks noChangeArrowheads="1"/>
          </p:cNvSpPr>
          <p:nvPr/>
        </p:nvSpPr>
        <p:spPr bwMode="auto">
          <a:xfrm>
            <a:off x="246857" y="572297"/>
            <a:ext cx="8721725" cy="5227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eaLnBrk="0" hangingPunct="0">
              <a:defRPr sz="1000" b="1">
                <a:solidFill>
                  <a:schemeClr val="bg1"/>
                </a:solidFill>
                <a:latin typeface="Arial" panose="020B0604020202020204" pitchFamily="34" charset="0"/>
                <a:cs typeface="Arial" panose="020B0604020202020204" pitchFamily="34" charset="0"/>
              </a:defRPr>
            </a:lvl1pPr>
            <a:lvl2pPr marL="742950" indent="-285750" eaLnBrk="0" hangingPunct="0">
              <a:defRPr sz="1000" b="1">
                <a:solidFill>
                  <a:schemeClr val="bg1"/>
                </a:solidFill>
                <a:latin typeface="Arial" panose="020B0604020202020204" pitchFamily="34" charset="0"/>
                <a:cs typeface="Arial" panose="020B0604020202020204" pitchFamily="34" charset="0"/>
              </a:defRPr>
            </a:lvl2pPr>
            <a:lvl3pPr marL="1143000" indent="-228600" eaLnBrk="0" hangingPunct="0">
              <a:defRPr sz="1000" b="1">
                <a:solidFill>
                  <a:schemeClr val="bg1"/>
                </a:solidFill>
                <a:latin typeface="Arial" panose="020B0604020202020204" pitchFamily="34" charset="0"/>
                <a:cs typeface="Arial" panose="020B0604020202020204" pitchFamily="34" charset="0"/>
              </a:defRPr>
            </a:lvl3pPr>
            <a:lvl4pPr marL="1600200" indent="-228600" eaLnBrk="0" hangingPunct="0">
              <a:defRPr sz="1000" b="1">
                <a:solidFill>
                  <a:schemeClr val="bg1"/>
                </a:solidFill>
                <a:latin typeface="Arial" panose="020B0604020202020204" pitchFamily="34" charset="0"/>
                <a:cs typeface="Arial" panose="020B0604020202020204" pitchFamily="34" charset="0"/>
              </a:defRPr>
            </a:lvl4pPr>
            <a:lvl5pPr marL="2057400" indent="-228600" eaLnBrk="0" hangingPunct="0">
              <a:defRPr sz="1000" b="1">
                <a:solidFill>
                  <a:schemeClr val="bg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sz="1000" b="1">
                <a:solidFill>
                  <a:schemeClr val="bg1"/>
                </a:solidFill>
                <a:latin typeface="Arial" panose="020B0604020202020204" pitchFamily="34" charset="0"/>
                <a:cs typeface="Arial" panose="020B0604020202020204" pitchFamily="34" charset="0"/>
              </a:defRPr>
            </a:lvl9pPr>
          </a:lstStyle>
          <a:p>
            <a:pPr algn="just" rtl="1" eaLnBrk="1" hangingPunct="1">
              <a:lnSpc>
                <a:spcPct val="150000"/>
              </a:lnSpc>
              <a:buFont typeface="Courier New" panose="02070309020205020404" pitchFamily="49" charset="0"/>
              <a:buChar char="o"/>
            </a:pPr>
            <a:r>
              <a:rPr lang="fa-IR" altLang="fa-IR" sz="2000" b="0" dirty="0">
                <a:solidFill>
                  <a:srgbClr val="000000"/>
                </a:solidFill>
                <a:cs typeface="B Homa" panose="00000400000000000000" pitchFamily="2" charset="-78"/>
              </a:rPr>
              <a:t> با استفاده از بسط تيلور مي توان نوشت:</a:t>
            </a:r>
          </a:p>
          <a:p>
            <a:pPr algn="just" rtl="1" eaLnBrk="1" hangingPunct="1">
              <a:lnSpc>
                <a:spcPct val="150000"/>
              </a:lnSpc>
              <a:buFont typeface="Courier New" panose="02070309020205020404" pitchFamily="49" charset="0"/>
              <a:buChar char="o"/>
            </a:pPr>
            <a:endParaRPr lang="fa-IR" altLang="fa-IR" sz="2000" b="0" dirty="0">
              <a:solidFill>
                <a:srgbClr val="000000"/>
              </a:solidFill>
              <a:cs typeface="B Homa" panose="00000400000000000000" pitchFamily="2" charset="-78"/>
            </a:endParaRPr>
          </a:p>
          <a:p>
            <a:pPr algn="just" rtl="1" eaLnBrk="1" hangingPunct="1">
              <a:lnSpc>
                <a:spcPct val="150000"/>
              </a:lnSpc>
              <a:buFont typeface="Courier New" panose="02070309020205020404" pitchFamily="49" charset="0"/>
              <a:buChar char="o"/>
            </a:pPr>
            <a:endParaRPr lang="fa-IR" altLang="fa-IR" sz="2000" b="0" dirty="0">
              <a:solidFill>
                <a:srgbClr val="000000"/>
              </a:solidFill>
              <a:cs typeface="B Homa" panose="00000400000000000000" pitchFamily="2" charset="-78"/>
            </a:endParaRPr>
          </a:p>
          <a:p>
            <a:pPr algn="just" rtl="1" eaLnBrk="1" hangingPunct="1">
              <a:lnSpc>
                <a:spcPct val="150000"/>
              </a:lnSpc>
              <a:buFont typeface="Courier New" panose="02070309020205020404" pitchFamily="49" charset="0"/>
              <a:buChar char="o"/>
            </a:pPr>
            <a:endParaRPr lang="fa-IR" altLang="fa-IR" sz="2000" b="0" dirty="0">
              <a:solidFill>
                <a:srgbClr val="000000"/>
              </a:solidFill>
              <a:cs typeface="B Homa" panose="00000400000000000000" pitchFamily="2" charset="-78"/>
            </a:endParaRPr>
          </a:p>
          <a:p>
            <a:pPr algn="just" rtl="1" eaLnBrk="1" hangingPunct="1">
              <a:lnSpc>
                <a:spcPct val="150000"/>
              </a:lnSpc>
              <a:buFont typeface="Courier New" panose="02070309020205020404" pitchFamily="49" charset="0"/>
              <a:buChar char="o"/>
            </a:pPr>
            <a:r>
              <a:rPr lang="fa-IR" altLang="fa-IR" sz="2000" b="0" dirty="0" smtClean="0">
                <a:solidFill>
                  <a:srgbClr val="000000"/>
                </a:solidFill>
                <a:cs typeface="B Homa" panose="00000400000000000000" pitchFamily="2" charset="-78"/>
              </a:rPr>
              <a:t> </a:t>
            </a:r>
            <a:r>
              <a:rPr lang="fa-IR" altLang="fa-IR" sz="2000" b="0" dirty="0">
                <a:solidFill>
                  <a:srgbClr val="000000"/>
                </a:solidFill>
                <a:cs typeface="B Homa" panose="00000400000000000000" pitchFamily="2" charset="-78"/>
              </a:rPr>
              <a:t>با صرفنظر کردن از جملات مرتبه بالا خواهيم داشت:</a:t>
            </a:r>
          </a:p>
          <a:p>
            <a:pPr algn="just" rtl="1" eaLnBrk="1" hangingPunct="1">
              <a:lnSpc>
                <a:spcPct val="150000"/>
              </a:lnSpc>
              <a:buFont typeface="Courier New" panose="02070309020205020404" pitchFamily="49" charset="0"/>
              <a:buChar char="o"/>
            </a:pPr>
            <a:endParaRPr lang="fa-IR" altLang="fa-IR" sz="2000" b="0" dirty="0">
              <a:solidFill>
                <a:srgbClr val="000000"/>
              </a:solidFill>
              <a:cs typeface="B Homa" panose="00000400000000000000" pitchFamily="2" charset="-78"/>
            </a:endParaRPr>
          </a:p>
          <a:p>
            <a:pPr algn="just" rtl="1" eaLnBrk="1" hangingPunct="1">
              <a:lnSpc>
                <a:spcPct val="150000"/>
              </a:lnSpc>
              <a:buFont typeface="Courier New" panose="02070309020205020404" pitchFamily="49" charset="0"/>
              <a:buChar char="o"/>
            </a:pPr>
            <a:endParaRPr lang="fa-IR" altLang="fa-IR" sz="2000" b="0" dirty="0">
              <a:solidFill>
                <a:srgbClr val="000000"/>
              </a:solidFill>
              <a:cs typeface="B Homa" panose="00000400000000000000" pitchFamily="2" charset="-78"/>
            </a:endParaRPr>
          </a:p>
          <a:p>
            <a:pPr algn="just" rtl="1" eaLnBrk="1" hangingPunct="1">
              <a:buFont typeface="Courier New" panose="02070309020205020404" pitchFamily="49" charset="0"/>
              <a:buChar char="o"/>
            </a:pPr>
            <a:r>
              <a:rPr lang="fa-IR" altLang="fa-IR" sz="2000" b="0" dirty="0" smtClean="0">
                <a:solidFill>
                  <a:srgbClr val="000000"/>
                </a:solidFill>
                <a:cs typeface="B Homa" panose="00000400000000000000" pitchFamily="2" charset="-78"/>
              </a:rPr>
              <a:t> </a:t>
            </a:r>
            <a:r>
              <a:rPr lang="fa-IR" altLang="fa-IR" sz="2000" b="0" dirty="0">
                <a:solidFill>
                  <a:srgbClr val="000000"/>
                </a:solidFill>
                <a:cs typeface="B Homa" panose="00000400000000000000" pitchFamily="2" charset="-78"/>
              </a:rPr>
              <a:t>که در آن</a:t>
            </a:r>
            <a:r>
              <a:rPr lang="en-US" altLang="fa-IR" sz="1800" b="0" dirty="0" err="1">
                <a:solidFill>
                  <a:srgbClr val="000000"/>
                </a:solidFill>
                <a:cs typeface="B Homa" panose="00000400000000000000" pitchFamily="2" charset="-78"/>
              </a:rPr>
              <a:t>Ea</a:t>
            </a:r>
            <a:r>
              <a:rPr lang="en-US" altLang="fa-IR" sz="1800" b="0" dirty="0">
                <a:solidFill>
                  <a:srgbClr val="000000"/>
                </a:solidFill>
                <a:cs typeface="B Homa" panose="00000400000000000000" pitchFamily="2" charset="-78"/>
              </a:rPr>
              <a:t> </a:t>
            </a:r>
            <a:r>
              <a:rPr lang="fa-IR" altLang="fa-IR" sz="1800" b="0" dirty="0">
                <a:solidFill>
                  <a:srgbClr val="000000"/>
                </a:solidFill>
                <a:cs typeface="B Homa" panose="00000400000000000000" pitchFamily="2" charset="-78"/>
              </a:rPr>
              <a:t> </a:t>
            </a:r>
            <a:r>
              <a:rPr lang="fa-IR" altLang="fa-IR" sz="2000" b="0" dirty="0">
                <a:solidFill>
                  <a:srgbClr val="000000"/>
                </a:solidFill>
                <a:cs typeface="B Homa" panose="00000400000000000000" pitchFamily="2" charset="-78"/>
              </a:rPr>
              <a:t>خطای مطلق است. همچنين خطای نسبی به صورت زير تعريف مي شود:</a:t>
            </a:r>
          </a:p>
        </p:txBody>
      </p:sp>
      <p:graphicFrame>
        <p:nvGraphicFramePr>
          <p:cNvPr id="6" name="Object 2"/>
          <p:cNvGraphicFramePr>
            <a:graphicFrameLocks noChangeAspect="1"/>
          </p:cNvGraphicFramePr>
          <p:nvPr>
            <p:extLst>
              <p:ext uri="{D42A27DB-BD31-4B8C-83A1-F6EECF244321}">
                <p14:modId xmlns:p14="http://schemas.microsoft.com/office/powerpoint/2010/main" val="3414914787"/>
              </p:ext>
            </p:extLst>
          </p:nvPr>
        </p:nvGraphicFramePr>
        <p:xfrm>
          <a:off x="1813742" y="1105603"/>
          <a:ext cx="5383212" cy="1319212"/>
        </p:xfrm>
        <a:graphic>
          <a:graphicData uri="http://schemas.openxmlformats.org/presentationml/2006/ole">
            <mc:AlternateContent xmlns:mc="http://schemas.openxmlformats.org/markup-compatibility/2006">
              <mc:Choice xmlns:v="urn:schemas-microsoft-com:vml" Requires="v">
                <p:oleObj spid="_x0000_s8335" name="Equation" r:id="rId3" imgW="3632040" imgH="888840" progId="Equation.3">
                  <p:embed/>
                </p:oleObj>
              </mc:Choice>
              <mc:Fallback>
                <p:oleObj name="Equation" r:id="rId3" imgW="3632040" imgH="88884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13742" y="1105603"/>
                        <a:ext cx="5383212" cy="1319212"/>
                      </a:xfrm>
                      <a:prstGeom prst="rect">
                        <a:avLst/>
                      </a:prstGeom>
                      <a:solidFill>
                        <a:schemeClr val="accent1"/>
                      </a:solidFill>
                    </p:spPr>
                  </p:pic>
                </p:oleObj>
              </mc:Fallback>
            </mc:AlternateContent>
          </a:graphicData>
        </a:graphic>
      </p:graphicFrame>
      <p:graphicFrame>
        <p:nvGraphicFramePr>
          <p:cNvPr id="7" name="Object 3"/>
          <p:cNvGraphicFramePr>
            <a:graphicFrameLocks noChangeAspect="1"/>
          </p:cNvGraphicFramePr>
          <p:nvPr>
            <p:extLst>
              <p:ext uri="{D42A27DB-BD31-4B8C-83A1-F6EECF244321}">
                <p14:modId xmlns:p14="http://schemas.microsoft.com/office/powerpoint/2010/main" val="2928557412"/>
              </p:ext>
            </p:extLst>
          </p:nvPr>
        </p:nvGraphicFramePr>
        <p:xfrm>
          <a:off x="2405063" y="2960938"/>
          <a:ext cx="4405312" cy="644525"/>
        </p:xfrm>
        <a:graphic>
          <a:graphicData uri="http://schemas.openxmlformats.org/presentationml/2006/ole">
            <mc:AlternateContent xmlns:mc="http://schemas.openxmlformats.org/markup-compatibility/2006">
              <mc:Choice xmlns:v="urn:schemas-microsoft-com:vml" Requires="v">
                <p:oleObj spid="_x0000_s8336" name="Equation" r:id="rId5" imgW="2946240" imgH="431640" progId="Equation.3">
                  <p:embed/>
                </p:oleObj>
              </mc:Choice>
              <mc:Fallback>
                <p:oleObj name="Equation" r:id="rId5" imgW="2946240" imgH="43164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05063" y="2960938"/>
                        <a:ext cx="4405312" cy="644525"/>
                      </a:xfrm>
                      <a:prstGeom prst="rect">
                        <a:avLst/>
                      </a:prstGeom>
                      <a:solidFill>
                        <a:schemeClr val="accent1"/>
                      </a:solidFill>
                    </p:spPr>
                  </p:pic>
                </p:oleObj>
              </mc:Fallback>
            </mc:AlternateContent>
          </a:graphicData>
        </a:graphic>
      </p:graphicFrame>
      <p:graphicFrame>
        <p:nvGraphicFramePr>
          <p:cNvPr id="8" name="Object 4"/>
          <p:cNvGraphicFramePr>
            <a:graphicFrameLocks noChangeAspect="1"/>
          </p:cNvGraphicFramePr>
          <p:nvPr>
            <p:extLst>
              <p:ext uri="{D42A27DB-BD31-4B8C-83A1-F6EECF244321}">
                <p14:modId xmlns:p14="http://schemas.microsoft.com/office/powerpoint/2010/main" val="810350483"/>
              </p:ext>
            </p:extLst>
          </p:nvPr>
        </p:nvGraphicFramePr>
        <p:xfrm>
          <a:off x="2999581" y="4405042"/>
          <a:ext cx="3216275" cy="595313"/>
        </p:xfrm>
        <a:graphic>
          <a:graphicData uri="http://schemas.openxmlformats.org/presentationml/2006/ole">
            <mc:AlternateContent xmlns:mc="http://schemas.openxmlformats.org/markup-compatibility/2006">
              <mc:Choice xmlns:v="urn:schemas-microsoft-com:vml" Requires="v">
                <p:oleObj spid="_x0000_s8337" name="Equation" r:id="rId7" imgW="2120760" imgH="393480" progId="Equation.3">
                  <p:embed/>
                </p:oleObj>
              </mc:Choice>
              <mc:Fallback>
                <p:oleObj name="Equation" r:id="rId7" imgW="2120760" imgH="39348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999581" y="4405042"/>
                        <a:ext cx="3216275" cy="595313"/>
                      </a:xfrm>
                      <a:prstGeom prst="rect">
                        <a:avLst/>
                      </a:prstGeom>
                      <a:solidFill>
                        <a:schemeClr val="accent1"/>
                      </a:solidFill>
                    </p:spPr>
                  </p:pic>
                </p:oleObj>
              </mc:Fallback>
            </mc:AlternateContent>
          </a:graphicData>
        </a:graphic>
      </p:graphicFrame>
      <p:sp>
        <p:nvSpPr>
          <p:cNvPr id="9" name="TextBox 8"/>
          <p:cNvSpPr txBox="1"/>
          <p:nvPr/>
        </p:nvSpPr>
        <p:spPr>
          <a:xfrm>
            <a:off x="442287" y="5153603"/>
            <a:ext cx="8516983" cy="1015663"/>
          </a:xfrm>
          <a:prstGeom prst="rect">
            <a:avLst/>
          </a:prstGeom>
          <a:noFill/>
        </p:spPr>
        <p:txBody>
          <a:bodyPr wrap="square" rtlCol="1">
            <a:spAutoFit/>
          </a:bodyPr>
          <a:lstStyle/>
          <a:p>
            <a:r>
              <a:rPr lang="fa-IR" sz="2000" dirty="0">
                <a:solidFill>
                  <a:srgbClr val="FF0000"/>
                </a:solidFill>
                <a:latin typeface="Arial" panose="020B0604020202020204" pitchFamily="34" charset="0"/>
                <a:cs typeface="B Homa" panose="00000400000000000000" pitchFamily="2" charset="-78"/>
              </a:rPr>
              <a:t>خطای مطلق: </a:t>
            </a:r>
            <a:r>
              <a:rPr lang="fa-IR" sz="2000" dirty="0">
                <a:solidFill>
                  <a:srgbClr val="000000"/>
                </a:solidFill>
                <a:latin typeface="Arial" panose="020B0604020202020204" pitchFamily="34" charset="0"/>
                <a:cs typeface="B Homa" panose="00000400000000000000" pitchFamily="2" charset="-78"/>
              </a:rPr>
              <a:t>حداکثر فاصله بین مقادیر اندازه گیری شده و مقدار واقعی</a:t>
            </a:r>
          </a:p>
          <a:p>
            <a:endParaRPr lang="fa-IR" sz="2000" dirty="0">
              <a:solidFill>
                <a:srgbClr val="000000"/>
              </a:solidFill>
              <a:latin typeface="Arial" panose="020B0604020202020204" pitchFamily="34" charset="0"/>
              <a:cs typeface="B Homa" panose="00000400000000000000" pitchFamily="2" charset="-78"/>
            </a:endParaRPr>
          </a:p>
          <a:p>
            <a:r>
              <a:rPr lang="fa-IR" sz="2000" dirty="0">
                <a:solidFill>
                  <a:srgbClr val="FF0000"/>
                </a:solidFill>
                <a:latin typeface="Arial" panose="020B0604020202020204" pitchFamily="34" charset="0"/>
                <a:cs typeface="B Homa" panose="00000400000000000000" pitchFamily="2" charset="-78"/>
              </a:rPr>
              <a:t>خطای نسبی: </a:t>
            </a:r>
            <a:r>
              <a:rPr lang="fa-IR" sz="2000" dirty="0">
                <a:solidFill>
                  <a:srgbClr val="000000"/>
                </a:solidFill>
                <a:latin typeface="Arial" panose="020B0604020202020204" pitchFamily="34" charset="0"/>
                <a:cs typeface="B Homa" panose="00000400000000000000" pitchFamily="2" charset="-78"/>
              </a:rPr>
              <a:t>برابر نسبت خطای مطلق در یک نقطه به مقدار واقعی آن نقطه</a:t>
            </a:r>
          </a:p>
        </p:txBody>
      </p:sp>
    </p:spTree>
    <p:extLst>
      <p:ext uri="{BB962C8B-B14F-4D97-AF65-F5344CB8AC3E}">
        <p14:creationId xmlns:p14="http://schemas.microsoft.com/office/powerpoint/2010/main" val="3974182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eme1">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A98B2931-4B1A-4E04-A970-AD06E667DBE5}" vid="{F1787081-922A-4A08-B68A-B82AE146A8D4}"/>
    </a:ext>
  </a:extLst>
</a:theme>
</file>

<file path=ppt/theme/theme2.xml><?xml version="1.0" encoding="utf-8"?>
<a:theme xmlns:a="http://schemas.openxmlformats.org/drawingml/2006/main" name="1_PF60">
  <a:themeElements>
    <a:clrScheme name="">
      <a:dk1>
        <a:srgbClr val="000066"/>
      </a:dk1>
      <a:lt1>
        <a:srgbClr val="FFFFFF"/>
      </a:lt1>
      <a:dk2>
        <a:srgbClr val="FFFFFF"/>
      </a:dk2>
      <a:lt2>
        <a:srgbClr val="808080"/>
      </a:lt2>
      <a:accent1>
        <a:srgbClr val="00CC99"/>
      </a:accent1>
      <a:accent2>
        <a:srgbClr val="3333CC"/>
      </a:accent2>
      <a:accent3>
        <a:srgbClr val="FFFFFF"/>
      </a:accent3>
      <a:accent4>
        <a:srgbClr val="000056"/>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fa-IR" sz="2400" b="0" i="0"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fa-IR" sz="2400" b="0" i="0"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Theme1">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84FA6A59-225A-4B61-AC15-AC38D5851326}" vid="{BF9AFE6D-0F9A-4A40-8286-6BF341A9067B}"/>
    </a:ext>
  </a:extLst>
</a:theme>
</file>

<file path=ppt/theme/theme4.xml><?xml version="1.0" encoding="utf-8"?>
<a:theme xmlns:a="http://schemas.openxmlformats.org/drawingml/2006/main" name="2_PF60">
  <a:themeElements>
    <a:clrScheme name="">
      <a:dk1>
        <a:srgbClr val="000066"/>
      </a:dk1>
      <a:lt1>
        <a:srgbClr val="FFFFFF"/>
      </a:lt1>
      <a:dk2>
        <a:srgbClr val="FFFFFF"/>
      </a:dk2>
      <a:lt2>
        <a:srgbClr val="808080"/>
      </a:lt2>
      <a:accent1>
        <a:srgbClr val="00CC99"/>
      </a:accent1>
      <a:accent2>
        <a:srgbClr val="3333CC"/>
      </a:accent2>
      <a:accent3>
        <a:srgbClr val="FFFFFF"/>
      </a:accent3>
      <a:accent4>
        <a:srgbClr val="000056"/>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fa-IR" sz="2400" b="0" i="0"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fa-IR" sz="2400" b="0" i="0"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Office Theme</Template>
  <TotalTime>12146</TotalTime>
  <Words>3880</Words>
  <Application>Microsoft Office PowerPoint</Application>
  <PresentationFormat>On-screen Show (4:3)</PresentationFormat>
  <Paragraphs>589</Paragraphs>
  <Slides>72</Slides>
  <Notes>0</Notes>
  <HiddenSlides>2</HiddenSlides>
  <MMClips>0</MMClips>
  <ScaleCrop>false</ScaleCrop>
  <HeadingPairs>
    <vt:vector size="8" baseType="variant">
      <vt:variant>
        <vt:lpstr>Fonts Used</vt:lpstr>
      </vt:variant>
      <vt:variant>
        <vt:i4>23</vt:i4>
      </vt:variant>
      <vt:variant>
        <vt:lpstr>Theme</vt:lpstr>
      </vt:variant>
      <vt:variant>
        <vt:i4>5</vt:i4>
      </vt:variant>
      <vt:variant>
        <vt:lpstr>Embedded OLE Servers</vt:lpstr>
      </vt:variant>
      <vt:variant>
        <vt:i4>2</vt:i4>
      </vt:variant>
      <vt:variant>
        <vt:lpstr>Slide Titles</vt:lpstr>
      </vt:variant>
      <vt:variant>
        <vt:i4>72</vt:i4>
      </vt:variant>
    </vt:vector>
  </HeadingPairs>
  <TitlesOfParts>
    <vt:vector size="102" baseType="lpstr">
      <vt:lpstr>Arial</vt:lpstr>
      <vt:lpstr>Arial Black</vt:lpstr>
      <vt:lpstr>B Badr</vt:lpstr>
      <vt:lpstr>B Elham</vt:lpstr>
      <vt:lpstr>B Homa</vt:lpstr>
      <vt:lpstr>B Lotus</vt:lpstr>
      <vt:lpstr>B Mitra</vt:lpstr>
      <vt:lpstr>B Nazanin</vt:lpstr>
      <vt:lpstr>B Tabassom</vt:lpstr>
      <vt:lpstr>B Zar</vt:lpstr>
      <vt:lpstr>Calibri</vt:lpstr>
      <vt:lpstr>Calibri Light</vt:lpstr>
      <vt:lpstr>Century Gothic</vt:lpstr>
      <vt:lpstr>Courier New</vt:lpstr>
      <vt:lpstr>IranNastaliq</vt:lpstr>
      <vt:lpstr>MS Mincho</vt:lpstr>
      <vt:lpstr>Perpetua</vt:lpstr>
      <vt:lpstr>Symbol</vt:lpstr>
      <vt:lpstr>Tahoma</vt:lpstr>
      <vt:lpstr>Times New Roman</vt:lpstr>
      <vt:lpstr>Verdana</vt:lpstr>
      <vt:lpstr>Wingdings</vt:lpstr>
      <vt:lpstr>Wingdings 3</vt:lpstr>
      <vt:lpstr>Theme1</vt:lpstr>
      <vt:lpstr>1_PF60</vt:lpstr>
      <vt:lpstr>1_Theme1</vt:lpstr>
      <vt:lpstr>2_PF60</vt:lpstr>
      <vt:lpstr>Wisp</vt:lpstr>
      <vt:lpstr>Equation</vt:lpstr>
      <vt:lpstr>Bitmap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Windows User</cp:lastModifiedBy>
  <cp:revision>92</cp:revision>
  <dcterms:created xsi:type="dcterms:W3CDTF">2016-09-14T21:05:26Z</dcterms:created>
  <dcterms:modified xsi:type="dcterms:W3CDTF">2019-02-19T12:03:09Z</dcterms:modified>
</cp:coreProperties>
</file>