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75"/>
  </p:notesMasterIdLst>
  <p:sldIdLst>
    <p:sldId id="325" r:id="rId2"/>
    <p:sldId id="345" r:id="rId3"/>
    <p:sldId id="326" r:id="rId4"/>
    <p:sldId id="327" r:id="rId5"/>
    <p:sldId id="328" r:id="rId6"/>
    <p:sldId id="329" r:id="rId7"/>
    <p:sldId id="330" r:id="rId8"/>
    <p:sldId id="331" r:id="rId9"/>
    <p:sldId id="332" r:id="rId10"/>
    <p:sldId id="333" r:id="rId11"/>
    <p:sldId id="334" r:id="rId12"/>
    <p:sldId id="335" r:id="rId13"/>
    <p:sldId id="336" r:id="rId14"/>
    <p:sldId id="337" r:id="rId15"/>
    <p:sldId id="338" r:id="rId16"/>
    <p:sldId id="339" r:id="rId17"/>
    <p:sldId id="340" r:id="rId18"/>
    <p:sldId id="341" r:id="rId19"/>
    <p:sldId id="342" r:id="rId20"/>
    <p:sldId id="343" r:id="rId21"/>
    <p:sldId id="346" r:id="rId22"/>
    <p:sldId id="694" r:id="rId23"/>
    <p:sldId id="695" r:id="rId24"/>
    <p:sldId id="347" r:id="rId25"/>
    <p:sldId id="348" r:id="rId26"/>
    <p:sldId id="349" r:id="rId27"/>
    <p:sldId id="350" r:id="rId28"/>
    <p:sldId id="351" r:id="rId29"/>
    <p:sldId id="696" r:id="rId30"/>
    <p:sldId id="352" r:id="rId31"/>
    <p:sldId id="353" r:id="rId32"/>
    <p:sldId id="354" r:id="rId33"/>
    <p:sldId id="355" r:id="rId34"/>
    <p:sldId id="356" r:id="rId35"/>
    <p:sldId id="357" r:id="rId36"/>
    <p:sldId id="358" r:id="rId37"/>
    <p:sldId id="359" r:id="rId38"/>
    <p:sldId id="360" r:id="rId39"/>
    <p:sldId id="361" r:id="rId40"/>
    <p:sldId id="362" r:id="rId41"/>
    <p:sldId id="363" r:id="rId42"/>
    <p:sldId id="364" r:id="rId43"/>
    <p:sldId id="365" r:id="rId44"/>
    <p:sldId id="366" r:id="rId45"/>
    <p:sldId id="367" r:id="rId46"/>
    <p:sldId id="698" r:id="rId47"/>
    <p:sldId id="699" r:id="rId48"/>
    <p:sldId id="368" r:id="rId49"/>
    <p:sldId id="369" r:id="rId50"/>
    <p:sldId id="370" r:id="rId51"/>
    <p:sldId id="371" r:id="rId52"/>
    <p:sldId id="372" r:id="rId53"/>
    <p:sldId id="373" r:id="rId54"/>
    <p:sldId id="374" r:id="rId55"/>
    <p:sldId id="700" r:id="rId56"/>
    <p:sldId id="375" r:id="rId57"/>
    <p:sldId id="376" r:id="rId58"/>
    <p:sldId id="377" r:id="rId59"/>
    <p:sldId id="378" r:id="rId60"/>
    <p:sldId id="379" r:id="rId61"/>
    <p:sldId id="380" r:id="rId62"/>
    <p:sldId id="381" r:id="rId63"/>
    <p:sldId id="382" r:id="rId64"/>
    <p:sldId id="383" r:id="rId65"/>
    <p:sldId id="701" r:id="rId66"/>
    <p:sldId id="702" r:id="rId67"/>
    <p:sldId id="384" r:id="rId68"/>
    <p:sldId id="385" r:id="rId69"/>
    <p:sldId id="386" r:id="rId70"/>
    <p:sldId id="387" r:id="rId71"/>
    <p:sldId id="388" r:id="rId72"/>
    <p:sldId id="392" r:id="rId73"/>
    <p:sldId id="389" r:id="rId7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620"/>
    <p:restoredTop sz="94660"/>
  </p:normalViewPr>
  <p:slideViewPr>
    <p:cSldViewPr>
      <p:cViewPr>
        <p:scale>
          <a:sx n="70" d="100"/>
          <a:sy n="70" d="100"/>
        </p:scale>
        <p:origin x="-1152" y="-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" d="100"/>
        <a:sy n="2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9094643-E9EC-4AE0-A12A-99482B0DD149}" type="datetimeFigureOut">
              <a:rPr lang="en-US" smtClean="0"/>
              <a:pPr/>
              <a:t>3/8/2020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512EA3C-A348-47FC-A74C-0342FCEAE9B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92340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Col: </a:t>
            </a:r>
            <a:r>
              <a:rPr lang="en-US" dirty="0" err="1" smtClean="0"/>
              <a:t>Scarabaeidae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512EA3C-A348-47FC-A74C-0342FCEAE9BB}" type="slidenum">
              <a:rPr lang="en-US" smtClean="0"/>
              <a:pPr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78907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72E962B-9598-42D3-BAE6-46E6B67D1A79}" type="datetime1">
              <a:rPr lang="en-US" smtClean="0"/>
              <a:pPr/>
              <a:t>3/8/2020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ADE85C64-12AC-4667-8BAB-3C68C24BF17A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E9AB1A-683A-40F0-9F06-8982911F77A5}" type="datetime1">
              <a:rPr lang="en-US" smtClean="0"/>
              <a:pPr/>
              <a:t>3/8/2020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4A95DB-65DA-4029-9614-0A20CFC89323}" type="datetime1">
              <a:rPr lang="en-US" smtClean="0"/>
              <a:pPr/>
              <a:t>3/8/2020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1933AA-908B-434A-8B95-1E2BB4D1CE0C}" type="datetime1">
              <a:rPr lang="en-US" smtClean="0"/>
              <a:pPr/>
              <a:t>3/8/2020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AF3CA-1D20-4FF6-BC1F-B0B771CFBA28}" type="datetime1">
              <a:rPr lang="en-US" smtClean="0"/>
              <a:pPr/>
              <a:t>3/8/2020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A4C664-EBFB-42A1-8793-7523EECF49FD}" type="datetime1">
              <a:rPr lang="en-US" smtClean="0"/>
              <a:pPr/>
              <a:t>3/8/2020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DCE883-C81F-4F5B-A1AA-CA7ECE19562D}" type="datetime1">
              <a:rPr lang="en-US" smtClean="0"/>
              <a:pPr/>
              <a:t>3/8/2020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15445A-502A-43ED-BC59-F43191913604}" type="datetime1">
              <a:rPr lang="en-US" smtClean="0"/>
              <a:pPr/>
              <a:t>3/8/2020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43A235-0855-411B-A9F8-1075756727B4}" type="datetime1">
              <a:rPr lang="en-US" smtClean="0"/>
              <a:pPr/>
              <a:t>3/8/2020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AAD868-A397-4572-9926-6F6454E92FE5}" type="datetime1">
              <a:rPr lang="en-US" smtClean="0"/>
              <a:pPr/>
              <a:t>3/8/2020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DE6B2B-A90D-4B14-94A5-897A9CA481B3}" type="datetime1">
              <a:rPr lang="en-US" smtClean="0"/>
              <a:pPr/>
              <a:t>3/8/2020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‹#›</a:t>
            </a:fld>
            <a:endParaRPr lang="en-US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4A01EA79-49B5-49DE-943F-19434FE8BA41}" type="datetime1">
              <a:rPr lang="en-US" smtClean="0"/>
              <a:pPr/>
              <a:t>3/8/2020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ADE85C64-12AC-4667-8BAB-3C68C24BF17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pn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2.png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l">
              <a:buNone/>
            </a:pPr>
            <a:endParaRPr lang="en-US" sz="3200" b="1" i="1" dirty="0" smtClean="0"/>
          </a:p>
          <a:p>
            <a:pPr marL="0" indent="0" algn="l">
              <a:buNone/>
            </a:pPr>
            <a:endParaRPr lang="en-US" sz="3200" b="1" i="1" dirty="0" smtClean="0"/>
          </a:p>
          <a:p>
            <a:pPr marL="0" indent="0" algn="l">
              <a:buNone/>
            </a:pPr>
            <a:r>
              <a:rPr lang="en-US" sz="3200" b="1" i="1" dirty="0"/>
              <a:t> </a:t>
            </a:r>
            <a:r>
              <a:rPr lang="en-US" sz="3200" b="1" i="1" dirty="0" smtClean="0"/>
              <a:t>            </a:t>
            </a:r>
            <a:r>
              <a:rPr lang="en-US" sz="3200" b="1" i="1" dirty="0" err="1" smtClean="0"/>
              <a:t>Eurygaster</a:t>
            </a:r>
            <a:r>
              <a:rPr lang="en-US" sz="3200" b="1" i="1" dirty="0" smtClean="0"/>
              <a:t> </a:t>
            </a:r>
            <a:r>
              <a:rPr lang="en-US" sz="3200" b="1" i="1" dirty="0" err="1" smtClean="0"/>
              <a:t>integriceps</a:t>
            </a:r>
            <a:endParaRPr lang="en-US" sz="3200" b="1" i="1" dirty="0" smtClean="0"/>
          </a:p>
          <a:p>
            <a:pPr marL="0" indent="0" algn="l">
              <a:buNone/>
            </a:pPr>
            <a:r>
              <a:rPr lang="en-US" sz="3200" b="1" dirty="0" smtClean="0"/>
              <a:t>            (</a:t>
            </a:r>
            <a:r>
              <a:rPr lang="en-US" sz="3200" b="1" dirty="0" err="1" smtClean="0"/>
              <a:t>Hemiptera</a:t>
            </a:r>
            <a:r>
              <a:rPr lang="en-US" sz="3200" b="1" dirty="0" smtClean="0"/>
              <a:t>: </a:t>
            </a:r>
            <a:r>
              <a:rPr lang="en-US" sz="3200" b="1" dirty="0" err="1"/>
              <a:t>S</a:t>
            </a:r>
            <a:r>
              <a:rPr lang="en-US" sz="3200" b="1" dirty="0" err="1" smtClean="0"/>
              <a:t>cutelleridae</a:t>
            </a:r>
            <a:r>
              <a:rPr lang="en-US" sz="3200" b="1" dirty="0" smtClean="0"/>
              <a:t>)</a:t>
            </a:r>
            <a:endParaRPr lang="en-US" sz="3200" b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85800" y="381000"/>
            <a:ext cx="7756263" cy="1054250"/>
          </a:xfrm>
        </p:spPr>
        <p:txBody>
          <a:bodyPr/>
          <a:lstStyle/>
          <a:p>
            <a:r>
              <a:rPr lang="fa-IR" sz="4000" dirty="0" smtClean="0">
                <a:cs typeface="B Nazanin" panose="00000400000000000000" pitchFamily="2" charset="-78"/>
              </a:rPr>
              <a:t>سن گندم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sz="4400" dirty="0" err="1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sunn</a:t>
            </a:r>
            <a:r>
              <a:rPr lang="en-US" sz="4400" dirty="0" smtClean="0">
                <a:solidFill>
                  <a:srgbClr val="FFC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pest</a:t>
            </a:r>
            <a:endParaRPr lang="en-US" sz="4400" dirty="0">
              <a:solidFill>
                <a:srgbClr val="FFC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6127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Users\ATIYEHSYSTEM\Pictures\511513_UJOu87Z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05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7964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99247" y="2248347"/>
            <a:ext cx="7745505" cy="4609653"/>
          </a:xfrm>
        </p:spPr>
        <p:txBody>
          <a:bodyPr>
            <a:normAutofit fontScale="92500" lnSpcReduction="10000"/>
          </a:bodyPr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اين گونه مهم ترين آفت </a:t>
            </a:r>
            <a:r>
              <a:rPr lang="fa-IR" dirty="0" smtClean="0">
                <a:cs typeface="B Nazanin" panose="00000400000000000000" pitchFamily="2" charset="-78"/>
              </a:rPr>
              <a:t>كشاورز</a:t>
            </a:r>
            <a:r>
              <a:rPr lang="fa-IR" dirty="0">
                <a:cs typeface="B Nazanin" panose="00000400000000000000" pitchFamily="2" charset="-78"/>
              </a:rPr>
              <a:t>ی</a:t>
            </a:r>
            <a:r>
              <a:rPr lang="fa-IR" dirty="0" smtClean="0">
                <a:cs typeface="B Nazanin" panose="00000400000000000000" pitchFamily="2" charset="-78"/>
              </a:rPr>
              <a:t> </a:t>
            </a:r>
            <a:r>
              <a:rPr lang="fa-IR" dirty="0">
                <a:cs typeface="B Nazanin" panose="00000400000000000000" pitchFamily="2" charset="-78"/>
              </a:rPr>
              <a:t>كشور ما به شمار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آيد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به جز مناطق خوزستان، </a:t>
            </a:r>
            <a:r>
              <a:rPr lang="fa-IR" dirty="0" smtClean="0">
                <a:cs typeface="B Nazanin" panose="00000400000000000000" pitchFamily="2" charset="-78"/>
              </a:rPr>
              <a:t>اراضی ساحلی </a:t>
            </a:r>
            <a:r>
              <a:rPr lang="fa-IR" dirty="0">
                <a:cs typeface="B Nazanin" panose="00000400000000000000" pitchFamily="2" charset="-78"/>
              </a:rPr>
              <a:t>خليج فارس، </a:t>
            </a:r>
            <a:r>
              <a:rPr lang="fa-IR" dirty="0" smtClean="0">
                <a:cs typeface="B Nazanin" panose="00000400000000000000" pitchFamily="2" charset="-78"/>
              </a:rPr>
              <a:t>دريای عمان، دريای </a:t>
            </a:r>
            <a:r>
              <a:rPr lang="fa-IR" dirty="0">
                <a:cs typeface="B Nazanin" panose="00000400000000000000" pitchFamily="2" charset="-78"/>
              </a:rPr>
              <a:t>خزر </a:t>
            </a:r>
            <a:r>
              <a:rPr lang="fa-IR" dirty="0" smtClean="0">
                <a:cs typeface="B Nazanin" panose="00000400000000000000" pitchFamily="2" charset="-78"/>
              </a:rPr>
              <a:t>و كويرهای مركزی </a:t>
            </a:r>
            <a:r>
              <a:rPr lang="fa-IR" dirty="0">
                <a:cs typeface="B Nazanin" panose="00000400000000000000" pitchFamily="2" charset="-78"/>
              </a:rPr>
              <a:t>فلات ايران، در ساير مناطق كشور وجود دارد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سن </a:t>
            </a:r>
            <a:r>
              <a:rPr lang="fa-IR" dirty="0">
                <a:cs typeface="B Nazanin" panose="00000400000000000000" pitchFamily="2" charset="-78"/>
              </a:rPr>
              <a:t>گندم هم به صورت </a:t>
            </a:r>
            <a:r>
              <a:rPr lang="fa-IR" dirty="0" smtClean="0">
                <a:cs typeface="B Nazanin" panose="00000400000000000000" pitchFamily="2" charset="-78"/>
              </a:rPr>
              <a:t>كمی </a:t>
            </a:r>
            <a:r>
              <a:rPr lang="fa-IR" b="1" dirty="0">
                <a:cs typeface="B Nazanin" panose="00000400000000000000" pitchFamily="2" charset="-78"/>
              </a:rPr>
              <a:t>(خسارت به برگ، خشك كردن جوانه </a:t>
            </a:r>
            <a:r>
              <a:rPr lang="fa-IR" b="1" dirty="0" smtClean="0">
                <a:cs typeface="B Nazanin" panose="00000400000000000000" pitchFamily="2" charset="-78"/>
              </a:rPr>
              <a:t>مركزی، سفيد </a:t>
            </a:r>
            <a:r>
              <a:rPr lang="fa-IR" b="1" dirty="0">
                <a:cs typeface="B Nazanin" panose="00000400000000000000" pitchFamily="2" charset="-78"/>
              </a:rPr>
              <a:t>كردن وخشك كردن سنبله ها و يا </a:t>
            </a:r>
            <a:r>
              <a:rPr lang="fa-IR" b="1" dirty="0" smtClean="0">
                <a:cs typeface="B Nazanin" panose="00000400000000000000" pitchFamily="2" charset="-78"/>
              </a:rPr>
              <a:t>قسمتی </a:t>
            </a:r>
            <a:r>
              <a:rPr lang="fa-IR" b="1" dirty="0">
                <a:cs typeface="B Nazanin" panose="00000400000000000000" pitchFamily="2" charset="-78"/>
              </a:rPr>
              <a:t>از آن ها توسط سن مادر)</a:t>
            </a:r>
            <a:r>
              <a:rPr lang="fa-IR" dirty="0">
                <a:cs typeface="B Nazanin" panose="00000400000000000000" pitchFamily="2" charset="-78"/>
              </a:rPr>
              <a:t> و هم </a:t>
            </a:r>
            <a:r>
              <a:rPr lang="fa-IR" dirty="0" smtClean="0">
                <a:cs typeface="B Nazanin" panose="00000400000000000000" pitchFamily="2" charset="-78"/>
              </a:rPr>
              <a:t>به صورت كيفی </a:t>
            </a:r>
            <a:r>
              <a:rPr lang="fa-IR" b="1" dirty="0">
                <a:cs typeface="B Nazanin" panose="00000400000000000000" pitchFamily="2" charset="-78"/>
              </a:rPr>
              <a:t>(سن </a:t>
            </a:r>
            <a:r>
              <a:rPr lang="fa-IR" b="1" dirty="0" smtClean="0">
                <a:cs typeface="B Nazanin" panose="00000400000000000000" pitchFamily="2" charset="-78"/>
              </a:rPr>
              <a:t>زدگی </a:t>
            </a:r>
            <a:r>
              <a:rPr lang="fa-IR" b="1" dirty="0">
                <a:cs typeface="B Nazanin" panose="00000400000000000000" pitchFamily="2" charset="-78"/>
              </a:rPr>
              <a:t>دانه ها توسط پوره ها و سن </a:t>
            </a:r>
            <a:r>
              <a:rPr lang="fa-IR" b="1" dirty="0" smtClean="0">
                <a:cs typeface="B Nazanin" panose="00000400000000000000" pitchFamily="2" charset="-78"/>
              </a:rPr>
              <a:t>های </a:t>
            </a:r>
            <a:r>
              <a:rPr lang="fa-IR" b="1" dirty="0">
                <a:cs typeface="B Nazanin" panose="00000400000000000000" pitchFamily="2" charset="-78"/>
              </a:rPr>
              <a:t>نسل جديد) </a:t>
            </a:r>
            <a:r>
              <a:rPr lang="fa-IR" dirty="0" smtClean="0">
                <a:cs typeface="B Nazanin" panose="00000400000000000000" pitchFamily="2" charset="-78"/>
              </a:rPr>
              <a:t>خسارت وارد می </a:t>
            </a:r>
            <a:r>
              <a:rPr lang="fa-IR" dirty="0">
                <a:cs typeface="B Nazanin" panose="00000400000000000000" pitchFamily="2" charset="-78"/>
              </a:rPr>
              <a:t>كند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طبق يك برآورد </a:t>
            </a:r>
            <a:r>
              <a:rPr lang="fa-IR" dirty="0" smtClean="0">
                <a:cs typeface="B Nazanin" panose="00000400000000000000" pitchFamily="2" charset="-78"/>
              </a:rPr>
              <a:t>نظری </a:t>
            </a:r>
            <a:r>
              <a:rPr lang="fa-IR" dirty="0">
                <a:cs typeface="B Nazanin" panose="00000400000000000000" pitchFamily="2" charset="-78"/>
              </a:rPr>
              <a:t>در 3 ميليون هكتار </a:t>
            </a:r>
            <a:r>
              <a:rPr lang="fa-IR" dirty="0" smtClean="0">
                <a:cs typeface="B Nazanin" panose="00000400000000000000" pitchFamily="2" charset="-78"/>
              </a:rPr>
              <a:t>اراضی </a:t>
            </a:r>
            <a:r>
              <a:rPr lang="fa-IR" dirty="0">
                <a:cs typeface="B Nazanin" panose="00000400000000000000" pitchFamily="2" charset="-78"/>
              </a:rPr>
              <a:t>آلوده كشور، در صورت </a:t>
            </a:r>
            <a:r>
              <a:rPr lang="fa-IR" dirty="0" smtClean="0">
                <a:cs typeface="B Nazanin" panose="00000400000000000000" pitchFamily="2" charset="-78"/>
              </a:rPr>
              <a:t>عدم مبارزه </a:t>
            </a:r>
            <a:r>
              <a:rPr lang="fa-IR" dirty="0">
                <a:cs typeface="B Nazanin" panose="00000400000000000000" pitchFamily="2" charset="-78"/>
              </a:rPr>
              <a:t>با سن گندم حدود 90 هزار تن خسارت </a:t>
            </a:r>
            <a:r>
              <a:rPr lang="fa-IR" dirty="0" smtClean="0">
                <a:cs typeface="B Nazanin" panose="00000400000000000000" pitchFamily="2" charset="-78"/>
              </a:rPr>
              <a:t>كمی </a:t>
            </a:r>
            <a:r>
              <a:rPr lang="fa-IR" dirty="0">
                <a:cs typeface="B Nazanin" panose="00000400000000000000" pitchFamily="2" charset="-78"/>
              </a:rPr>
              <a:t>و 900 هزار تن خسارت </a:t>
            </a:r>
            <a:r>
              <a:rPr lang="fa-IR" dirty="0" smtClean="0">
                <a:cs typeface="B Nazanin" panose="00000400000000000000" pitchFamily="2" charset="-78"/>
              </a:rPr>
              <a:t>كيفی ايجاد </a:t>
            </a:r>
            <a:r>
              <a:rPr lang="fa-IR" dirty="0">
                <a:cs typeface="B Nazanin" panose="00000400000000000000" pitchFamily="2" charset="-78"/>
              </a:rPr>
              <a:t>خواهد شد.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مناطق انتشار و ميزبان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8083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933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99247" y="2248347"/>
            <a:ext cx="7745505" cy="4609653"/>
          </a:xfrm>
        </p:spPr>
        <p:txBody>
          <a:bodyPr>
            <a:normAutofit/>
          </a:bodyPr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سن گندم سرتاسر تابستان، پائيز و زمستان </a:t>
            </a:r>
            <a:r>
              <a:rPr lang="fa-IR" b="1" dirty="0">
                <a:cs typeface="B Nazanin" panose="00000400000000000000" pitchFamily="2" charset="-78"/>
              </a:rPr>
              <a:t>( حدود 9 ماه از سال)</a:t>
            </a:r>
            <a:r>
              <a:rPr lang="fa-IR" dirty="0">
                <a:cs typeface="B Nazanin" panose="00000400000000000000" pitchFamily="2" charset="-78"/>
              </a:rPr>
              <a:t> را به شكل </a:t>
            </a:r>
            <a:r>
              <a:rPr lang="fa-IR" dirty="0" smtClean="0">
                <a:cs typeface="B Nazanin" panose="00000400000000000000" pitchFamily="2" charset="-78"/>
              </a:rPr>
              <a:t>حشره كامل </a:t>
            </a:r>
            <a:r>
              <a:rPr lang="fa-IR" dirty="0">
                <a:cs typeface="B Nazanin" panose="00000400000000000000" pitchFamily="2" charset="-78"/>
              </a:rPr>
              <a:t>در پناهگاه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تابستانه و زمستانه در ارتفاعات، زير بوته </a:t>
            </a:r>
            <a:r>
              <a:rPr lang="fa-IR" dirty="0" smtClean="0">
                <a:cs typeface="B Nazanin" panose="00000400000000000000" pitchFamily="2" charset="-78"/>
              </a:rPr>
              <a:t>های گون </a:t>
            </a:r>
            <a:r>
              <a:rPr lang="fa-IR" b="1" dirty="0" smtClean="0">
                <a:cs typeface="B Nazanin" panose="00000400000000000000" pitchFamily="2" charset="-78"/>
              </a:rPr>
              <a:t>(</a:t>
            </a:r>
            <a:r>
              <a:rPr lang="en-US" b="1" dirty="0" err="1" smtClean="0">
                <a:cs typeface="B Nazanin" panose="00000400000000000000" pitchFamily="2" charset="-78"/>
              </a:rPr>
              <a:t>Astragalus</a:t>
            </a:r>
            <a:r>
              <a:rPr lang="en-US" dirty="0" smtClean="0">
                <a:cs typeface="B Nazanin" panose="00000400000000000000" pitchFamily="2" charset="-78"/>
              </a:rPr>
              <a:t> </a:t>
            </a:r>
            <a:r>
              <a:rPr lang="en-US" b="1" dirty="0" smtClean="0">
                <a:cs typeface="B Nazanin" panose="00000400000000000000" pitchFamily="2" charset="-78"/>
              </a:rPr>
              <a:t>spp</a:t>
            </a:r>
            <a:r>
              <a:rPr lang="en-US" dirty="0" smtClean="0">
                <a:cs typeface="B Nazanin" panose="00000400000000000000" pitchFamily="2" charset="-78"/>
              </a:rPr>
              <a:t>. </a:t>
            </a:r>
            <a:r>
              <a:rPr lang="fa-IR" b="1" dirty="0" smtClean="0">
                <a:cs typeface="B Nazanin" panose="00000400000000000000" pitchFamily="2" charset="-78"/>
              </a:rPr>
              <a:t>)، </a:t>
            </a:r>
            <a:r>
              <a:rPr lang="fa-IR" dirty="0" smtClean="0">
                <a:cs typeface="B Nazanin" panose="00000400000000000000" pitchFamily="2" charset="-78"/>
              </a:rPr>
              <a:t> درمنه </a:t>
            </a:r>
            <a:r>
              <a:rPr lang="fa-IR" b="1" dirty="0" smtClean="0">
                <a:cs typeface="B Nazanin" panose="00000400000000000000" pitchFamily="2" charset="-78"/>
              </a:rPr>
              <a:t>(</a:t>
            </a:r>
            <a:r>
              <a:rPr lang="en-US" b="1" dirty="0" smtClean="0">
                <a:cs typeface="B Nazanin" panose="00000400000000000000" pitchFamily="2" charset="-78"/>
              </a:rPr>
              <a:t>Artemisia spp.</a:t>
            </a:r>
            <a:r>
              <a:rPr lang="en-US" dirty="0" smtClean="0">
                <a:cs typeface="B Nazanin" panose="00000400000000000000" pitchFamily="2" charset="-78"/>
              </a:rPr>
              <a:t> </a:t>
            </a:r>
            <a:r>
              <a:rPr lang="fa-IR" b="1" dirty="0" smtClean="0">
                <a:cs typeface="B Nazanin" panose="00000400000000000000" pitchFamily="2" charset="-78"/>
              </a:rPr>
              <a:t>)</a:t>
            </a:r>
            <a:r>
              <a:rPr lang="fa-IR" dirty="0" smtClean="0">
                <a:cs typeface="B Nazanin" panose="00000400000000000000" pitchFamily="2" charset="-78"/>
              </a:rPr>
              <a:t>، کلاه میر حسن </a:t>
            </a:r>
            <a:r>
              <a:rPr lang="en-US" b="1" dirty="0" smtClean="0">
                <a:cs typeface="B Nazanin" panose="00000400000000000000" pitchFamily="2" charset="-78"/>
              </a:rPr>
              <a:t>(</a:t>
            </a:r>
            <a:r>
              <a:rPr lang="en-US" b="1" dirty="0" err="1" smtClean="0">
                <a:cs typeface="B Nazanin" panose="00000400000000000000" pitchFamily="2" charset="-78"/>
              </a:rPr>
              <a:t>Acantholimon</a:t>
            </a:r>
            <a:r>
              <a:rPr lang="en-US" b="1" dirty="0" smtClean="0">
                <a:cs typeface="B Nazanin" panose="00000400000000000000" pitchFamily="2" charset="-78"/>
              </a:rPr>
              <a:t> spp. )</a:t>
            </a:r>
            <a:r>
              <a:rPr lang="fa-IR" b="1" dirty="0" smtClean="0">
                <a:cs typeface="B Nazanin" panose="00000400000000000000" pitchFamily="2" charset="-78"/>
              </a:rPr>
              <a:t>، </a:t>
            </a:r>
            <a:r>
              <a:rPr lang="fa-IR" dirty="0" smtClean="0">
                <a:cs typeface="B Nazanin" panose="00000400000000000000" pitchFamily="2" charset="-78"/>
              </a:rPr>
              <a:t>چوبك</a:t>
            </a:r>
            <a:r>
              <a:rPr lang="en-US" dirty="0" smtClean="0">
                <a:cs typeface="B Nazanin" panose="00000400000000000000" pitchFamily="2" charset="-78"/>
              </a:rPr>
              <a:t> </a:t>
            </a:r>
            <a:r>
              <a:rPr lang="en-US" b="1" dirty="0" smtClean="0">
                <a:cs typeface="B Nazanin" panose="00000400000000000000" pitchFamily="2" charset="-78"/>
              </a:rPr>
              <a:t>(</a:t>
            </a:r>
            <a:r>
              <a:rPr lang="en-US" b="1" dirty="0" err="1" smtClean="0">
                <a:cs typeface="B Nazanin" panose="00000400000000000000" pitchFamily="2" charset="-78"/>
              </a:rPr>
              <a:t>Acanthophillum</a:t>
            </a:r>
            <a:r>
              <a:rPr lang="en-US" b="1" dirty="0" smtClean="0">
                <a:cs typeface="B Nazanin" panose="00000400000000000000" pitchFamily="2" charset="-78"/>
              </a:rPr>
              <a:t> spp.)</a:t>
            </a:r>
            <a:r>
              <a:rPr lang="fa-IR" b="1" dirty="0" smtClean="0">
                <a:cs typeface="B Nazanin" panose="00000400000000000000" pitchFamily="2" charset="-78"/>
              </a:rPr>
              <a:t>، </a:t>
            </a:r>
            <a:r>
              <a:rPr lang="fa-IR" dirty="0" smtClean="0">
                <a:cs typeface="B Nazanin" panose="00000400000000000000" pitchFamily="2" charset="-78"/>
              </a:rPr>
              <a:t>و درجنگل های </a:t>
            </a:r>
            <a:r>
              <a:rPr lang="fa-IR" dirty="0">
                <a:cs typeface="B Nazanin" panose="00000400000000000000" pitchFamily="2" charset="-78"/>
              </a:rPr>
              <a:t>بلوط غرب كشور در زير برگ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ريزش كرده بلوط و </a:t>
            </a:r>
            <a:r>
              <a:rPr lang="fa-IR" dirty="0" smtClean="0">
                <a:cs typeface="B Nazanin" panose="00000400000000000000" pitchFamily="2" charset="-78"/>
              </a:rPr>
              <a:t>برخی </a:t>
            </a:r>
            <a:r>
              <a:rPr lang="fa-IR" dirty="0">
                <a:cs typeface="B Nazanin" panose="00000400000000000000" pitchFamily="2" charset="-78"/>
              </a:rPr>
              <a:t>ديگر </a:t>
            </a:r>
            <a:r>
              <a:rPr lang="fa-IR" dirty="0" smtClean="0">
                <a:cs typeface="B Nazanin" panose="00000400000000000000" pitchFamily="2" charset="-78"/>
              </a:rPr>
              <a:t>از درختان </a:t>
            </a:r>
            <a:r>
              <a:rPr lang="fa-IR" dirty="0">
                <a:cs typeface="B Nazanin" panose="00000400000000000000" pitchFamily="2" charset="-78"/>
              </a:rPr>
              <a:t>و درختچه ها به سر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برد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اين سن دياپوز داشته و در اوايل بهار به مزارع گندم و جو ريزش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كنند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يك نسل در سال دارد.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زيست </a:t>
            </a:r>
            <a:r>
              <a:rPr lang="fa-IR" dirty="0" smtClean="0">
                <a:cs typeface="B Nazanin" panose="00000400000000000000" pitchFamily="2" charset="-78"/>
              </a:rPr>
              <a:t>شناسی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2305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85800" y="2438400"/>
            <a:ext cx="7745505" cy="3877815"/>
          </a:xfrm>
        </p:spPr>
        <p:txBody>
          <a:bodyPr/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در بهار با گرم شدن هوا سن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مادر زمستان گذران به مزارع حمله </a:t>
            </a:r>
            <a:r>
              <a:rPr lang="fa-IR" dirty="0" smtClean="0">
                <a:cs typeface="B Nazanin" panose="00000400000000000000" pitchFamily="2" charset="-78"/>
              </a:rPr>
              <a:t>می كنند</a:t>
            </a:r>
            <a:r>
              <a:rPr lang="fa-IR" dirty="0">
                <a:cs typeface="B Nazanin" panose="00000400000000000000" pitchFamily="2" charset="-78"/>
              </a:rPr>
              <a:t>. </a:t>
            </a:r>
            <a:endParaRPr lang="fa-IR" dirty="0" smtClean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حشره ماده 200 – 150 تخم در دسته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كوچك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گذارد.</a:t>
            </a:r>
            <a:endParaRPr lang="fa-IR" dirty="0" smtClean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تخم </a:t>
            </a:r>
            <a:r>
              <a:rPr lang="fa-IR" dirty="0">
                <a:cs typeface="B Nazanin" panose="00000400000000000000" pitchFamily="2" charset="-78"/>
              </a:rPr>
              <a:t>ها پس از حدود دو هفته تفريخ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شوند. </a:t>
            </a:r>
            <a:endParaRPr lang="fa-IR" dirty="0" smtClean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پوره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سن يك تغذيه ندارند و از اواسط سن دو تغذيه شروع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شود.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زيست </a:t>
            </a:r>
            <a:r>
              <a:rPr lang="fa-IR" dirty="0" smtClean="0">
                <a:cs typeface="B Nazanin" panose="00000400000000000000" pitchFamily="2" charset="-78"/>
              </a:rPr>
              <a:t>شناسی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9100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99247" y="2248347"/>
            <a:ext cx="7745505" cy="4609653"/>
          </a:xfrm>
        </p:spPr>
        <p:txBody>
          <a:bodyPr/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دوره </a:t>
            </a:r>
            <a:r>
              <a:rPr lang="fa-IR" dirty="0" smtClean="0">
                <a:cs typeface="B Nazanin" panose="00000400000000000000" pitchFamily="2" charset="-78"/>
              </a:rPr>
              <a:t>پورگی </a:t>
            </a:r>
            <a:r>
              <a:rPr lang="fa-IR" dirty="0">
                <a:cs typeface="B Nazanin" panose="00000400000000000000" pitchFamily="2" charset="-78"/>
              </a:rPr>
              <a:t>پوره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سن سه و چهار و پنج هر كدام </a:t>
            </a:r>
            <a:r>
              <a:rPr lang="fa-IR" dirty="0" smtClean="0">
                <a:cs typeface="B Nazanin" panose="00000400000000000000" pitchFamily="2" charset="-78"/>
              </a:rPr>
              <a:t>حدود 15 – 10 روز است.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دوره مختلف </a:t>
            </a:r>
            <a:r>
              <a:rPr lang="fa-IR" dirty="0" smtClean="0">
                <a:cs typeface="B Nazanin" panose="00000400000000000000" pitchFamily="2" charset="-78"/>
              </a:rPr>
              <a:t>پورگی </a:t>
            </a:r>
            <a:r>
              <a:rPr lang="fa-IR" dirty="0">
                <a:cs typeface="B Nazanin" panose="00000400000000000000" pitchFamily="2" charset="-78"/>
              </a:rPr>
              <a:t>با رشد گياه </a:t>
            </a:r>
            <a:r>
              <a:rPr lang="fa-IR" dirty="0" smtClean="0">
                <a:cs typeface="B Nazanin" panose="00000400000000000000" pitchFamily="2" charset="-78"/>
              </a:rPr>
              <a:t>هماهنگی </a:t>
            </a:r>
            <a:r>
              <a:rPr lang="fa-IR" dirty="0">
                <a:cs typeface="B Nazanin" panose="00000400000000000000" pitchFamily="2" charset="-78"/>
              </a:rPr>
              <a:t>دارد و تغذيه اكثر سنين در هنگام </a:t>
            </a:r>
            <a:r>
              <a:rPr lang="fa-IR" dirty="0" smtClean="0">
                <a:cs typeface="B Nazanin" panose="00000400000000000000" pitchFamily="2" charset="-78"/>
              </a:rPr>
              <a:t>برداشت </a:t>
            </a:r>
            <a:r>
              <a:rPr lang="fa-IR" dirty="0">
                <a:cs typeface="B Nazanin" panose="00000400000000000000" pitchFamily="2" charset="-78"/>
              </a:rPr>
              <a:t>كامل است و سن با ذخيره </a:t>
            </a:r>
            <a:r>
              <a:rPr lang="fa-IR" dirty="0" smtClean="0">
                <a:cs typeface="B Nazanin" panose="00000400000000000000" pitchFamily="2" charset="-78"/>
              </a:rPr>
              <a:t>كافی </a:t>
            </a:r>
            <a:r>
              <a:rPr lang="fa-IR" dirty="0">
                <a:cs typeface="B Nazanin" panose="00000400000000000000" pitchFamily="2" charset="-78"/>
              </a:rPr>
              <a:t>به پناه گاه تابستانه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رود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در پاييز با شروع سرما سن ها به طرف ارتفاعات بالا حركت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كنند. </a:t>
            </a:r>
            <a:endParaRPr lang="fa-IR" dirty="0" smtClean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در سن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بالغ زمستان گذران پروتئين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ضد يخ توليد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شود.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زيست </a:t>
            </a:r>
            <a:r>
              <a:rPr lang="fa-IR" dirty="0" smtClean="0">
                <a:cs typeface="B Nazanin" panose="00000400000000000000" pitchFamily="2" charset="-78"/>
              </a:rPr>
              <a:t>شناسی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90117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شكل </a:t>
            </a:r>
            <a:r>
              <a:rPr lang="fa-IR" dirty="0" smtClean="0">
                <a:cs typeface="B Nazanin" panose="00000400000000000000" pitchFamily="2" charset="-78"/>
              </a:rPr>
              <a:t>شناسی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4617720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4617720"/>
          </a:xfrm>
        </p:spPr>
        <p:txBody>
          <a:bodyPr>
            <a:normAutofit fontScale="85000" lnSpcReduction="10000"/>
          </a:bodyPr>
          <a:lstStyle/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طول حشرات کامل 12.8 – 8 وعرض انها 8 – 5 میلیمتر.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شاخك 5 </a:t>
            </a:r>
            <a:r>
              <a:rPr lang="fa-IR" dirty="0" smtClean="0">
                <a:cs typeface="B Nazanin" panose="00000400000000000000" pitchFamily="2" charset="-78"/>
              </a:rPr>
              <a:t>بندی.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پنجه پا 3 </a:t>
            </a:r>
            <a:r>
              <a:rPr lang="fa-IR" dirty="0" smtClean="0">
                <a:cs typeface="B Nazanin" panose="00000400000000000000" pitchFamily="2" charset="-78"/>
              </a:rPr>
              <a:t>بندی.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اسكوتلوم تمام سطح شكم را </a:t>
            </a:r>
            <a:r>
              <a:rPr lang="fa-IR" dirty="0" smtClean="0">
                <a:cs typeface="B Nazanin" panose="00000400000000000000" pitchFamily="2" charset="-78"/>
              </a:rPr>
              <a:t>پوشانده است.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رنگ پوره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سن اول در ابتدا سبز و بعد </a:t>
            </a:r>
            <a:r>
              <a:rPr lang="fa-IR" dirty="0" smtClean="0">
                <a:cs typeface="B Nazanin" panose="00000400000000000000" pitchFamily="2" charset="-78"/>
              </a:rPr>
              <a:t>سياه رنگ. 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پوره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سنين </a:t>
            </a:r>
            <a:r>
              <a:rPr lang="fa-IR" dirty="0" smtClean="0">
                <a:cs typeface="B Nazanin" panose="00000400000000000000" pitchFamily="2" charset="-78"/>
              </a:rPr>
              <a:t>بعدی </a:t>
            </a:r>
            <a:r>
              <a:rPr lang="fa-IR" dirty="0">
                <a:cs typeface="B Nazanin" panose="00000400000000000000" pitchFamily="2" charset="-78"/>
              </a:rPr>
              <a:t>متمايل به قهوه </a:t>
            </a:r>
            <a:r>
              <a:rPr lang="fa-IR" dirty="0" smtClean="0">
                <a:cs typeface="B Nazanin" panose="00000400000000000000" pitchFamily="2" charset="-78"/>
              </a:rPr>
              <a:t>ای.</a:t>
            </a:r>
            <a:endParaRPr lang="en-US" dirty="0">
              <a:cs typeface="B Nazanin" panose="00000400000000000000" pitchFamily="2" charset="-78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209800"/>
            <a:ext cx="3810000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4038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8200" y="0"/>
            <a:ext cx="4523509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2618" y="1143000"/>
            <a:ext cx="2992517" cy="4495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9447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خسارت سن گندم </a:t>
            </a:r>
            <a:r>
              <a:rPr lang="fa-IR" dirty="0" smtClean="0">
                <a:cs typeface="B Nazanin" panose="00000400000000000000" pitchFamily="2" charset="-78"/>
              </a:rPr>
              <a:t>معمولی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4617720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fa-IR" dirty="0" smtClean="0"/>
          </a:p>
          <a:p>
            <a:pPr marL="0" indent="0">
              <a:buNone/>
            </a:pPr>
            <a:endParaRPr lang="fa-IR" dirty="0"/>
          </a:p>
          <a:p>
            <a:pPr marL="0" indent="0">
              <a:buNone/>
            </a:pPr>
            <a:endParaRPr lang="fa-IR" dirty="0" smtClean="0"/>
          </a:p>
          <a:p>
            <a:pPr marL="0" indent="0">
              <a:buNone/>
            </a:pPr>
            <a:endParaRPr lang="fa-IR" dirty="0"/>
          </a:p>
          <a:p>
            <a:pPr marL="0" indent="0">
              <a:buNone/>
            </a:pPr>
            <a:endParaRPr lang="fa-IR" dirty="0" smtClean="0"/>
          </a:p>
          <a:p>
            <a:pPr marL="0" indent="0" algn="r" rtl="1">
              <a:buNone/>
            </a:pPr>
            <a:r>
              <a:rPr lang="fa-IR" dirty="0" smtClean="0"/>
              <a:t>   </a:t>
            </a:r>
            <a:r>
              <a:rPr lang="fa-IR" dirty="0" smtClean="0">
                <a:cs typeface="B Nazanin" panose="00000400000000000000" pitchFamily="2" charset="-78"/>
              </a:rPr>
              <a:t>خسارت سن مادری روی بوته</a:t>
            </a:r>
          </a:p>
          <a:p>
            <a:pPr marL="0" indent="0" algn="r" rtl="1">
              <a:buNone/>
            </a:pPr>
            <a:endParaRPr lang="fa-IR" dirty="0"/>
          </a:p>
          <a:p>
            <a:pPr marL="0" indent="0" algn="r" rtl="1">
              <a:buNone/>
            </a:pPr>
            <a:endParaRPr lang="fa-IR" dirty="0" smtClean="0"/>
          </a:p>
          <a:p>
            <a:pPr marL="0" indent="0" algn="r" rtl="1">
              <a:buNone/>
            </a:pPr>
            <a:endParaRPr lang="fa-IR" dirty="0"/>
          </a:p>
          <a:p>
            <a:pPr marL="0" indent="0" algn="r" rtl="1">
              <a:buNone/>
            </a:pPr>
            <a:endParaRPr lang="fa-IR" dirty="0" smtClean="0"/>
          </a:p>
          <a:p>
            <a:pPr marL="0" indent="0" algn="r" rtl="1">
              <a:buNone/>
            </a:pPr>
            <a:endParaRPr lang="fa-IR" dirty="0" smtClean="0"/>
          </a:p>
          <a:p>
            <a:pPr marL="0" indent="0" algn="r" rtl="1">
              <a:buNone/>
            </a:pPr>
            <a:endParaRPr lang="fa-IR" dirty="0" smtClean="0"/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4617720"/>
          </a:xfrm>
        </p:spPr>
        <p:txBody>
          <a:bodyPr>
            <a:normAutofit fontScale="85000" lnSpcReduction="20000"/>
          </a:bodyPr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اين آفت اليگو فاژ بوده </a:t>
            </a:r>
            <a:r>
              <a:rPr lang="fa-IR" dirty="0" smtClean="0">
                <a:cs typeface="B Nazanin" panose="00000400000000000000" pitchFamily="2" charset="-78"/>
              </a:rPr>
              <a:t>ولی </a:t>
            </a:r>
            <a:r>
              <a:rPr lang="fa-IR" dirty="0">
                <a:cs typeface="B Nazanin" panose="00000400000000000000" pitchFamily="2" charset="-78"/>
              </a:rPr>
              <a:t>گندم </a:t>
            </a:r>
            <a:r>
              <a:rPr lang="fa-IR" dirty="0" smtClean="0">
                <a:cs typeface="B Nazanin" panose="00000400000000000000" pitchFamily="2" charset="-78"/>
              </a:rPr>
              <a:t> و جو </a:t>
            </a:r>
            <a:r>
              <a:rPr lang="fa-IR" dirty="0">
                <a:cs typeface="B Nazanin" panose="00000400000000000000" pitchFamily="2" charset="-78"/>
              </a:rPr>
              <a:t>را </a:t>
            </a:r>
            <a:r>
              <a:rPr lang="fa-IR" dirty="0" smtClean="0">
                <a:cs typeface="B Nazanin" panose="00000400000000000000" pitchFamily="2" charset="-78"/>
              </a:rPr>
              <a:t>ترجيح می </a:t>
            </a:r>
            <a:r>
              <a:rPr lang="fa-IR" dirty="0">
                <a:cs typeface="B Nazanin" panose="00000400000000000000" pitchFamily="2" charset="-78"/>
              </a:rPr>
              <a:t>دهد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خسارت سن مادر به صورت </a:t>
            </a:r>
            <a:r>
              <a:rPr lang="fa-IR" dirty="0" smtClean="0">
                <a:cs typeface="B Nazanin" panose="00000400000000000000" pitchFamily="2" charset="-78"/>
              </a:rPr>
              <a:t>كمی ولی خسارت </a:t>
            </a:r>
            <a:r>
              <a:rPr lang="fa-IR" dirty="0">
                <a:cs typeface="B Nazanin" panose="00000400000000000000" pitchFamily="2" charset="-78"/>
              </a:rPr>
              <a:t>پوره ها وحشرات كامل نسل جديد </a:t>
            </a:r>
            <a:r>
              <a:rPr lang="fa-IR" dirty="0" smtClean="0">
                <a:cs typeface="B Nazanin" panose="00000400000000000000" pitchFamily="2" charset="-78"/>
              </a:rPr>
              <a:t>كمی وكيفی می </a:t>
            </a:r>
            <a:r>
              <a:rPr lang="fa-IR" dirty="0">
                <a:cs typeface="B Nazanin" panose="00000400000000000000" pitchFamily="2" charset="-78"/>
              </a:rPr>
              <a:t>باشد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بيشترين ريزش سن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مادر در زمان پنجه </a:t>
            </a:r>
            <a:r>
              <a:rPr lang="fa-IR" dirty="0" smtClean="0">
                <a:cs typeface="B Nazanin" panose="00000400000000000000" pitchFamily="2" charset="-78"/>
              </a:rPr>
              <a:t>زنی </a:t>
            </a:r>
            <a:r>
              <a:rPr lang="fa-IR" dirty="0">
                <a:cs typeface="B Nazanin" panose="00000400000000000000" pitchFamily="2" charset="-78"/>
              </a:rPr>
              <a:t>گندم است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از جوانه </a:t>
            </a:r>
            <a:r>
              <a:rPr lang="fa-IR" dirty="0" smtClean="0">
                <a:cs typeface="B Nazanin" panose="00000400000000000000" pitchFamily="2" charset="-78"/>
              </a:rPr>
              <a:t>مركزی </a:t>
            </a:r>
            <a:r>
              <a:rPr lang="fa-IR" dirty="0">
                <a:cs typeface="B Nazanin" panose="00000400000000000000" pitchFamily="2" charset="-78"/>
              </a:rPr>
              <a:t>تغذيه كرده </a:t>
            </a:r>
            <a:r>
              <a:rPr lang="fa-IR" dirty="0" smtClean="0">
                <a:cs typeface="B Nazanin" panose="00000400000000000000" pitchFamily="2" charset="-78"/>
              </a:rPr>
              <a:t>و باعث زردی و پژمرگی </a:t>
            </a:r>
            <a:r>
              <a:rPr lang="fa-IR" dirty="0">
                <a:cs typeface="B Nazanin" panose="00000400000000000000" pitchFamily="2" charset="-78"/>
              </a:rPr>
              <a:t>گندم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شود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قادر است خرطوم خود را در هر نقطه </a:t>
            </a:r>
            <a:r>
              <a:rPr lang="fa-IR" dirty="0" smtClean="0">
                <a:cs typeface="B Nazanin" panose="00000400000000000000" pitchFamily="2" charset="-78"/>
              </a:rPr>
              <a:t>ای از </a:t>
            </a:r>
            <a:r>
              <a:rPr lang="fa-IR" dirty="0">
                <a:cs typeface="B Nazanin" panose="00000400000000000000" pitchFamily="2" charset="-78"/>
              </a:rPr>
              <a:t>بوته گندم خارج از خاك فرو كند.</a:t>
            </a:r>
            <a:endParaRPr lang="en-US" dirty="0">
              <a:cs typeface="B Nazanin" panose="00000400000000000000" pitchFamily="2" charset="-78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2209800"/>
            <a:ext cx="3853016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5029200"/>
            <a:ext cx="3853016" cy="1685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Up Arrow 4"/>
          <p:cNvSpPr/>
          <p:nvPr/>
        </p:nvSpPr>
        <p:spPr>
          <a:xfrm>
            <a:off x="924652" y="4495800"/>
            <a:ext cx="356616" cy="381000"/>
          </a:xfrm>
          <a:prstGeom prst="upArrow">
            <a:avLst>
              <a:gd name="adj1" fmla="val 50000"/>
              <a:gd name="adj2" fmla="val 8272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87008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خسارت سن گندم </a:t>
            </a:r>
            <a:r>
              <a:rPr lang="fa-IR" dirty="0" smtClean="0">
                <a:cs typeface="B Nazanin" panose="00000400000000000000" pitchFamily="2" charset="-78"/>
              </a:rPr>
              <a:t>معمولی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4617720"/>
          </a:xfrm>
        </p:spPr>
        <p:txBody>
          <a:bodyPr/>
          <a:lstStyle/>
          <a:p>
            <a:pPr marL="0" indent="0">
              <a:buNone/>
            </a:pPr>
            <a:endParaRPr lang="fa-IR" dirty="0" smtClean="0"/>
          </a:p>
          <a:p>
            <a:pPr marL="0" indent="0">
              <a:buNone/>
            </a:pPr>
            <a:endParaRPr lang="fa-IR" dirty="0"/>
          </a:p>
          <a:p>
            <a:pPr marL="0" indent="0">
              <a:buNone/>
            </a:pPr>
            <a:endParaRPr lang="fa-IR" dirty="0" smtClean="0"/>
          </a:p>
          <a:p>
            <a:pPr marL="0" indent="0">
              <a:buNone/>
            </a:pPr>
            <a:endParaRPr lang="fa-IR" dirty="0"/>
          </a:p>
          <a:p>
            <a:pPr marL="0" indent="0" algn="r" rtl="1">
              <a:buNone/>
            </a:pPr>
            <a:r>
              <a:rPr lang="fa-IR" dirty="0" smtClean="0"/>
              <a:t>     </a:t>
            </a:r>
            <a:r>
              <a:rPr lang="fa-IR" dirty="0" smtClean="0">
                <a:cs typeface="B Nazanin" panose="00000400000000000000" pitchFamily="2" charset="-78"/>
              </a:rPr>
              <a:t>خسارت سن گندم روی سنبله</a:t>
            </a:r>
          </a:p>
          <a:p>
            <a:pPr marL="0" indent="0" algn="r" rtl="1">
              <a:buNone/>
            </a:pPr>
            <a:endParaRPr lang="fa-IR" dirty="0"/>
          </a:p>
          <a:p>
            <a:pPr marL="0" indent="0" algn="r" rtl="1">
              <a:buNone/>
            </a:pPr>
            <a:endParaRPr lang="fa-IR" dirty="0" smtClean="0"/>
          </a:p>
          <a:p>
            <a:pPr marL="0" indent="0" algn="r" rtl="1">
              <a:buNone/>
            </a:pPr>
            <a:endParaRPr lang="fa-IR" dirty="0"/>
          </a:p>
          <a:p>
            <a:pPr marL="0" indent="0" algn="r" rtl="1">
              <a:buNone/>
            </a:pPr>
            <a:endParaRPr lang="fa-IR" dirty="0" smtClean="0"/>
          </a:p>
          <a:p>
            <a:pPr marL="0" indent="0" algn="r" rtl="1">
              <a:buNone/>
            </a:pPr>
            <a:r>
              <a:rPr lang="fa-IR" dirty="0" smtClean="0"/>
              <a:t>     </a:t>
            </a:r>
            <a:r>
              <a:rPr lang="fa-IR" dirty="0" smtClean="0">
                <a:cs typeface="B Nazanin" panose="00000400000000000000" pitchFamily="2" charset="-78"/>
              </a:rPr>
              <a:t>خسارت سن گندم روی دانه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Content Placeholder 3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4617720"/>
          </a:xfrm>
        </p:spPr>
        <p:txBody>
          <a:bodyPr>
            <a:normAutofit fontScale="92500" lnSpcReduction="20000"/>
          </a:bodyPr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تغذيه از </a:t>
            </a:r>
            <a:r>
              <a:rPr lang="fa-IR" dirty="0" smtClean="0">
                <a:cs typeface="B Nazanin" panose="00000400000000000000" pitchFamily="2" charset="-78"/>
              </a:rPr>
              <a:t>روی </a:t>
            </a:r>
            <a:r>
              <a:rPr lang="fa-IR" dirty="0">
                <a:cs typeface="B Nazanin" panose="00000400000000000000" pitchFamily="2" charset="-78"/>
              </a:rPr>
              <a:t>خوشه باعث سفيد شدن </a:t>
            </a:r>
            <a:r>
              <a:rPr lang="fa-IR" dirty="0" smtClean="0">
                <a:cs typeface="B Nazanin" panose="00000400000000000000" pitchFamily="2" charset="-78"/>
              </a:rPr>
              <a:t>خوشه </a:t>
            </a:r>
            <a:r>
              <a:rPr lang="fa-IR" dirty="0">
                <a:cs typeface="B Nazanin" panose="00000400000000000000" pitchFamily="2" charset="-78"/>
              </a:rPr>
              <a:t>از محل نيش </a:t>
            </a:r>
            <a:r>
              <a:rPr lang="fa-IR" dirty="0" smtClean="0">
                <a:cs typeface="B Nazanin" panose="00000400000000000000" pitchFamily="2" charset="-78"/>
              </a:rPr>
              <a:t>تا انتهای ساقه می </a:t>
            </a:r>
            <a:r>
              <a:rPr lang="fa-IR" dirty="0">
                <a:cs typeface="B Nazanin" panose="00000400000000000000" pitchFamily="2" charset="-78"/>
              </a:rPr>
              <a:t>شود.</a:t>
            </a:r>
          </a:p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حمله </a:t>
            </a:r>
            <a:r>
              <a:rPr lang="fa-IR" dirty="0">
                <a:cs typeface="B Nazanin" panose="00000400000000000000" pitchFamily="2" charset="-78"/>
              </a:rPr>
              <a:t>به دانه توسط پوره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سن </a:t>
            </a:r>
            <a:r>
              <a:rPr lang="fa-IR" dirty="0" smtClean="0">
                <a:cs typeface="B Nazanin" panose="00000400000000000000" pitchFamily="2" charset="-78"/>
              </a:rPr>
              <a:t>5،4،3 وحشره </a:t>
            </a:r>
            <a:r>
              <a:rPr lang="fa-IR" dirty="0">
                <a:cs typeface="B Nazanin" panose="00000400000000000000" pitchFamily="2" charset="-78"/>
              </a:rPr>
              <a:t>كامل نسل جديد </a:t>
            </a:r>
            <a:r>
              <a:rPr lang="fa-IR" dirty="0" smtClean="0">
                <a:cs typeface="B Nazanin" panose="00000400000000000000" pitchFamily="2" charset="-78"/>
              </a:rPr>
              <a:t>صورت می </a:t>
            </a:r>
            <a:r>
              <a:rPr lang="fa-IR" dirty="0">
                <a:cs typeface="B Nazanin" panose="00000400000000000000" pitchFamily="2" charset="-78"/>
              </a:rPr>
              <a:t>گيرد.</a:t>
            </a: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هر چه آفت به سنين آخر نزديك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شود بر ميزان خسارت به دانه </a:t>
            </a:r>
            <a:r>
              <a:rPr lang="fa-IR" dirty="0" smtClean="0">
                <a:cs typeface="B Nazanin" panose="00000400000000000000" pitchFamily="2" charset="-78"/>
              </a:rPr>
              <a:t>افزوده می </a:t>
            </a:r>
            <a:r>
              <a:rPr lang="fa-IR" dirty="0">
                <a:cs typeface="B Nazanin" panose="00000400000000000000" pitchFamily="2" charset="-78"/>
              </a:rPr>
              <a:t>شود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b="1" dirty="0">
                <a:solidFill>
                  <a:srgbClr val="FF0000"/>
                </a:solidFill>
                <a:cs typeface="B Nazanin" panose="00000400000000000000" pitchFamily="2" charset="-78"/>
              </a:rPr>
              <a:t>علائم </a:t>
            </a:r>
            <a:r>
              <a:rPr lang="fa-IR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ظاهری خسارت :</a:t>
            </a: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خشك وسفيد شدن خوشه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تازه از </a:t>
            </a:r>
            <a:r>
              <a:rPr lang="fa-IR" dirty="0" smtClean="0">
                <a:cs typeface="B Nazanin" panose="00000400000000000000" pitchFamily="2" charset="-78"/>
              </a:rPr>
              <a:t>غلاف </a:t>
            </a:r>
            <a:r>
              <a:rPr lang="fa-IR" dirty="0">
                <a:cs typeface="B Nazanin" panose="00000400000000000000" pitchFamily="2" charset="-78"/>
              </a:rPr>
              <a:t>خارج </a:t>
            </a:r>
            <a:r>
              <a:rPr lang="fa-IR" dirty="0" smtClean="0">
                <a:cs typeface="B Nazanin" panose="00000400000000000000" pitchFamily="2" charset="-78"/>
              </a:rPr>
              <a:t>شده.</a:t>
            </a: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كاهش ارزش </a:t>
            </a:r>
            <a:r>
              <a:rPr lang="fa-IR" dirty="0" smtClean="0">
                <a:cs typeface="B Nazanin" panose="00000400000000000000" pitchFamily="2" charset="-78"/>
              </a:rPr>
              <a:t>نانوائی گندم.</a:t>
            </a:r>
            <a:endParaRPr lang="fa-IR" dirty="0">
              <a:cs typeface="B Nazanin" panose="00000400000000000000" pitchFamily="2" charset="-78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0" y="2209800"/>
            <a:ext cx="3581400" cy="179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290" y="4419600"/>
            <a:ext cx="3609109" cy="1743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3750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1" y="0"/>
            <a:ext cx="46482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495098" cy="3581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54" y="3581400"/>
            <a:ext cx="4481244" cy="32612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8778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مهم ترين عامل افزايش جمعيت و طغيان سن گندم در سال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اخير، </a:t>
            </a:r>
            <a:r>
              <a:rPr lang="fa-IR" dirty="0" smtClean="0">
                <a:cs typeface="B Nazanin" panose="00000400000000000000" pitchFamily="2" charset="-78"/>
              </a:rPr>
              <a:t>تخريب مراتع </a:t>
            </a:r>
            <a:r>
              <a:rPr lang="fa-IR" b="1" dirty="0" smtClean="0">
                <a:cs typeface="B Nazanin" panose="00000400000000000000" pitchFamily="2" charset="-78"/>
              </a:rPr>
              <a:t>(خصوصا در </a:t>
            </a:r>
            <a:r>
              <a:rPr lang="fa-IR" b="1" dirty="0">
                <a:cs typeface="B Nazanin" panose="00000400000000000000" pitchFamily="2" charset="-78"/>
              </a:rPr>
              <a:t>ديم </a:t>
            </a:r>
            <a:r>
              <a:rPr lang="fa-IR" b="1" dirty="0" smtClean="0">
                <a:cs typeface="B Nazanin" panose="00000400000000000000" pitchFamily="2" charset="-78"/>
              </a:rPr>
              <a:t>زارهای </a:t>
            </a:r>
            <a:r>
              <a:rPr lang="fa-IR" b="1" dirty="0">
                <a:cs typeface="B Nazanin" panose="00000400000000000000" pitchFamily="2" charset="-78"/>
              </a:rPr>
              <a:t>كشور) </a:t>
            </a:r>
            <a:r>
              <a:rPr lang="fa-IR" dirty="0">
                <a:cs typeface="B Nazanin" panose="00000400000000000000" pitchFamily="2" charset="-78"/>
              </a:rPr>
              <a:t>و كشت گندم و جو در مراتع تخريب </a:t>
            </a:r>
            <a:r>
              <a:rPr lang="fa-IR" dirty="0" smtClean="0">
                <a:cs typeface="B Nazanin" panose="00000400000000000000" pitchFamily="2" charset="-78"/>
              </a:rPr>
              <a:t>شده </a:t>
            </a:r>
            <a:r>
              <a:rPr lang="fa-IR" dirty="0">
                <a:cs typeface="B Nazanin" panose="00000400000000000000" pitchFamily="2" charset="-78"/>
              </a:rPr>
              <a:t>بوده است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اين كار در افزايش وزن، افزايش ميزان تخم </a:t>
            </a:r>
            <a:r>
              <a:rPr lang="fa-IR" dirty="0" smtClean="0">
                <a:cs typeface="B Nazanin" panose="00000400000000000000" pitchFamily="2" charset="-78"/>
              </a:rPr>
              <a:t>ريزی </a:t>
            </a:r>
            <a:r>
              <a:rPr lang="fa-IR" dirty="0">
                <a:cs typeface="B Nazanin" panose="00000400000000000000" pitchFamily="2" charset="-78"/>
              </a:rPr>
              <a:t>و تبديل سن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ساكن </a:t>
            </a:r>
            <a:r>
              <a:rPr lang="fa-IR" dirty="0" smtClean="0">
                <a:cs typeface="B Nazanin" panose="00000400000000000000" pitchFamily="2" charset="-78"/>
              </a:rPr>
              <a:t>مراتع </a:t>
            </a:r>
            <a:r>
              <a:rPr lang="fa-IR" dirty="0">
                <a:cs typeface="B Nazanin" panose="00000400000000000000" pitchFamily="2" charset="-78"/>
              </a:rPr>
              <a:t>به سن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مهاجر، موثر بوده است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جلوگيری </a:t>
            </a:r>
            <a:r>
              <a:rPr lang="fa-IR" dirty="0">
                <a:cs typeface="B Nazanin" panose="00000400000000000000" pitchFamily="2" charset="-78"/>
              </a:rPr>
              <a:t>از كشت گندم و جو در مراتع تخريب </a:t>
            </a:r>
            <a:r>
              <a:rPr lang="fa-IR" dirty="0" smtClean="0">
                <a:cs typeface="B Nazanin" panose="00000400000000000000" pitchFamily="2" charset="-78"/>
              </a:rPr>
              <a:t>شده.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مديريت </a:t>
            </a:r>
            <a:r>
              <a:rPr lang="fa-IR" dirty="0" smtClean="0">
                <a:cs typeface="B Nazanin" panose="00000400000000000000" pitchFamily="2" charset="-78"/>
              </a:rPr>
              <a:t>تلفيقی </a:t>
            </a:r>
            <a:r>
              <a:rPr lang="fa-IR" dirty="0">
                <a:cs typeface="B Nazanin" panose="00000400000000000000" pitchFamily="2" charset="-78"/>
              </a:rPr>
              <a:t>سن گندم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640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85800" y="2590800"/>
            <a:ext cx="7745505" cy="3877815"/>
          </a:xfrm>
        </p:spPr>
        <p:txBody>
          <a:bodyPr/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اختصاص دادن </a:t>
            </a:r>
            <a:r>
              <a:rPr lang="fa-IR" dirty="0" smtClean="0">
                <a:cs typeface="B Nazanin" panose="00000400000000000000" pitchFamily="2" charset="-78"/>
              </a:rPr>
              <a:t>اراضی </a:t>
            </a:r>
            <a:r>
              <a:rPr lang="fa-IR" dirty="0">
                <a:cs typeface="B Nazanin" panose="00000400000000000000" pitchFamily="2" charset="-78"/>
              </a:rPr>
              <a:t>ديم كم بازده به كشت گياهان مناسب ديگر، در كاهش </a:t>
            </a:r>
            <a:r>
              <a:rPr lang="fa-IR" dirty="0" smtClean="0">
                <a:cs typeface="B Nazanin" panose="00000400000000000000" pitchFamily="2" charset="-78"/>
              </a:rPr>
              <a:t>جمعيت </a:t>
            </a:r>
            <a:r>
              <a:rPr lang="fa-IR" dirty="0">
                <a:cs typeface="B Nazanin" panose="00000400000000000000" pitchFamily="2" charset="-78"/>
              </a:rPr>
              <a:t>اين آفت بسيار موثر است و لازم است به عنوان يك راهكار </a:t>
            </a:r>
            <a:r>
              <a:rPr lang="fa-IR" dirty="0" smtClean="0">
                <a:cs typeface="B Nazanin" panose="00000400000000000000" pitchFamily="2" charset="-78"/>
              </a:rPr>
              <a:t>اساسی، برنامه ريزی های </a:t>
            </a:r>
            <a:r>
              <a:rPr lang="fa-IR" dirty="0">
                <a:cs typeface="B Nazanin" panose="00000400000000000000" pitchFamily="2" charset="-78"/>
              </a:rPr>
              <a:t>لازم در اين خصوص صورت گيرد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سن گندم دشمنان </a:t>
            </a:r>
            <a:r>
              <a:rPr lang="fa-IR" dirty="0" smtClean="0">
                <a:cs typeface="B Nazanin" panose="00000400000000000000" pitchFamily="2" charset="-78"/>
              </a:rPr>
              <a:t>طبيعی فراوانی </a:t>
            </a:r>
            <a:r>
              <a:rPr lang="fa-IR" dirty="0">
                <a:cs typeface="B Nazanin" panose="00000400000000000000" pitchFamily="2" charset="-78"/>
              </a:rPr>
              <a:t>دارد و در بين آنها </a:t>
            </a:r>
            <a:r>
              <a:rPr lang="fa-IR" dirty="0" smtClean="0">
                <a:cs typeface="B Nazanin" panose="00000400000000000000" pitchFamily="2" charset="-78"/>
              </a:rPr>
              <a:t>زنبورهای </a:t>
            </a:r>
            <a:r>
              <a:rPr lang="fa-IR" dirty="0">
                <a:cs typeface="B Nazanin" panose="00000400000000000000" pitchFamily="2" charset="-78"/>
              </a:rPr>
              <a:t>پارازيتوئيد تخم </a:t>
            </a:r>
            <a:r>
              <a:rPr lang="fa-IR" dirty="0" smtClean="0">
                <a:cs typeface="B Nazanin" panose="00000400000000000000" pitchFamily="2" charset="-78"/>
              </a:rPr>
              <a:t>و </a:t>
            </a:r>
            <a:r>
              <a:rPr lang="fa-IR" dirty="0">
                <a:cs typeface="B Nazanin" panose="00000400000000000000" pitchFamily="2" charset="-78"/>
              </a:rPr>
              <a:t>مگس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پارازيتوئيد سن گندم از نظر كاهش جمعيت اين آفت از </a:t>
            </a:r>
            <a:r>
              <a:rPr lang="fa-IR" dirty="0" smtClean="0">
                <a:cs typeface="B Nazanin" panose="00000400000000000000" pitchFamily="2" charset="-78"/>
              </a:rPr>
              <a:t>اهميت بيشتری </a:t>
            </a:r>
            <a:r>
              <a:rPr lang="fa-IR" dirty="0">
                <a:cs typeface="B Nazanin" panose="00000400000000000000" pitchFamily="2" charset="-78"/>
              </a:rPr>
              <a:t>برخوردارند</a:t>
            </a:r>
            <a:r>
              <a:rPr lang="fa-IR" dirty="0"/>
              <a:t>.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مديريت </a:t>
            </a:r>
            <a:r>
              <a:rPr lang="fa-IR" dirty="0" smtClean="0">
                <a:cs typeface="B Nazanin" panose="00000400000000000000" pitchFamily="2" charset="-78"/>
              </a:rPr>
              <a:t>تلفيقی </a:t>
            </a:r>
            <a:r>
              <a:rPr lang="fa-IR" dirty="0">
                <a:cs typeface="B Nazanin" panose="00000400000000000000" pitchFamily="2" charset="-78"/>
              </a:rPr>
              <a:t>سن گندم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8049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99247" y="2248347"/>
            <a:ext cx="7745505" cy="4609653"/>
          </a:xfrm>
        </p:spPr>
        <p:txBody>
          <a:bodyPr>
            <a:normAutofit fontScale="92500" lnSpcReduction="10000"/>
          </a:bodyPr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مهم ترين گونه </a:t>
            </a:r>
            <a:r>
              <a:rPr lang="fa-IR" dirty="0" smtClean="0">
                <a:cs typeface="B Nazanin" panose="00000400000000000000" pitchFamily="2" charset="-78"/>
              </a:rPr>
              <a:t>های زنبورهای </a:t>
            </a:r>
            <a:r>
              <a:rPr lang="fa-IR" dirty="0">
                <a:cs typeface="B Nazanin" panose="00000400000000000000" pitchFamily="2" charset="-78"/>
              </a:rPr>
              <a:t>پارازيتوئيد تخم سن گندم به </a:t>
            </a:r>
            <a:r>
              <a:rPr lang="fa-IR" dirty="0" smtClean="0">
                <a:cs typeface="B Nazanin" panose="00000400000000000000" pitchFamily="2" charset="-78"/>
              </a:rPr>
              <a:t>خانواده </a:t>
            </a:r>
            <a:r>
              <a:rPr lang="en-US" b="1" i="1" dirty="0" err="1" smtClean="0">
                <a:cs typeface="B Nazanin" panose="00000400000000000000" pitchFamily="2" charset="-78"/>
              </a:rPr>
              <a:t>Scelionidae</a:t>
            </a:r>
            <a:r>
              <a:rPr lang="fa-IR" dirty="0" smtClean="0">
                <a:cs typeface="B Nazanin" panose="00000400000000000000" pitchFamily="2" charset="-78"/>
              </a:rPr>
              <a:t> و جنس </a:t>
            </a:r>
            <a:r>
              <a:rPr lang="en-US" b="1" i="1" dirty="0" err="1" smtClean="0">
                <a:cs typeface="B Nazanin" panose="00000400000000000000" pitchFamily="2" charset="-78"/>
              </a:rPr>
              <a:t>Trissolcus</a:t>
            </a:r>
            <a:r>
              <a:rPr lang="fa-IR" dirty="0" smtClean="0">
                <a:cs typeface="B Nazanin" panose="00000400000000000000" pitchFamily="2" charset="-78"/>
              </a:rPr>
              <a:t> تعلق دارند.</a:t>
            </a:r>
          </a:p>
          <a:p>
            <a:pPr algn="r" rtl="1"/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مهم ترين گونه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آن به شرح </a:t>
            </a:r>
            <a:r>
              <a:rPr lang="fa-IR" dirty="0" smtClean="0">
                <a:cs typeface="B Nazanin" panose="00000400000000000000" pitchFamily="2" charset="-78"/>
              </a:rPr>
              <a:t>زيرمی باشند:</a:t>
            </a:r>
          </a:p>
          <a:p>
            <a:pPr algn="r" rtl="1">
              <a:buFont typeface="Arial" charset="0"/>
              <a:buChar char="•"/>
            </a:pPr>
            <a:r>
              <a:rPr lang="en-US" i="1" dirty="0" err="1" smtClean="0">
                <a:cs typeface="B Nazanin" panose="00000400000000000000" pitchFamily="2" charset="-78"/>
              </a:rPr>
              <a:t>Trissolcus</a:t>
            </a:r>
            <a:r>
              <a:rPr lang="en-US" i="1" dirty="0" smtClean="0">
                <a:cs typeface="B Nazanin" panose="00000400000000000000" pitchFamily="2" charset="-78"/>
              </a:rPr>
              <a:t> </a:t>
            </a:r>
            <a:r>
              <a:rPr lang="en-US" i="1" dirty="0" err="1">
                <a:cs typeface="B Nazanin" panose="00000400000000000000" pitchFamily="2" charset="-78"/>
              </a:rPr>
              <a:t>grandis</a:t>
            </a:r>
            <a:r>
              <a:rPr lang="en-US" i="1" dirty="0">
                <a:cs typeface="B Nazanin" panose="00000400000000000000" pitchFamily="2" charset="-78"/>
              </a:rPr>
              <a:t> </a:t>
            </a:r>
            <a:r>
              <a:rPr lang="en-US" dirty="0" smtClean="0">
                <a:cs typeface="B Nazanin" panose="00000400000000000000" pitchFamily="2" charset="-78"/>
              </a:rPr>
              <a:t>Thomson</a:t>
            </a:r>
            <a:endParaRPr lang="fa-IR" dirty="0" smtClean="0">
              <a:cs typeface="B Nazanin" panose="00000400000000000000" pitchFamily="2" charset="-78"/>
            </a:endParaRPr>
          </a:p>
          <a:p>
            <a:pPr algn="r" rtl="1">
              <a:buFont typeface="Arial" charset="0"/>
              <a:buChar char="•"/>
            </a:pPr>
            <a:r>
              <a:rPr lang="en-US" i="1" dirty="0" err="1">
                <a:cs typeface="B Nazanin" panose="00000400000000000000" pitchFamily="2" charset="-78"/>
              </a:rPr>
              <a:t>Trissolcus</a:t>
            </a:r>
            <a:r>
              <a:rPr lang="en-US" i="1" dirty="0">
                <a:cs typeface="B Nazanin" panose="00000400000000000000" pitchFamily="2" charset="-78"/>
              </a:rPr>
              <a:t> </a:t>
            </a:r>
            <a:r>
              <a:rPr lang="en-US" i="1" dirty="0" err="1">
                <a:cs typeface="B Nazanin" panose="00000400000000000000" pitchFamily="2" charset="-78"/>
              </a:rPr>
              <a:t>semistriatus</a:t>
            </a:r>
            <a:r>
              <a:rPr lang="en-US" i="1" dirty="0">
                <a:cs typeface="B Nazanin" panose="00000400000000000000" pitchFamily="2" charset="-78"/>
              </a:rPr>
              <a:t> </a:t>
            </a:r>
            <a:r>
              <a:rPr lang="en-US" dirty="0" err="1" smtClean="0">
                <a:cs typeface="B Nazanin" panose="00000400000000000000" pitchFamily="2" charset="-78"/>
              </a:rPr>
              <a:t>Nees</a:t>
            </a:r>
            <a:endParaRPr lang="fa-IR" dirty="0" smtClean="0">
              <a:cs typeface="B Nazanin" panose="00000400000000000000" pitchFamily="2" charset="-78"/>
            </a:endParaRPr>
          </a:p>
          <a:p>
            <a:pPr algn="r" rtl="1">
              <a:buFont typeface="Arial" charset="0"/>
              <a:buChar char="•"/>
            </a:pPr>
            <a:r>
              <a:rPr lang="en-US" i="1" dirty="0" err="1">
                <a:cs typeface="B Nazanin" panose="00000400000000000000" pitchFamily="2" charset="-78"/>
              </a:rPr>
              <a:t>Trissolcus</a:t>
            </a:r>
            <a:r>
              <a:rPr lang="en-US" i="1" dirty="0">
                <a:cs typeface="B Nazanin" panose="00000400000000000000" pitchFamily="2" charset="-78"/>
              </a:rPr>
              <a:t> </a:t>
            </a:r>
            <a:r>
              <a:rPr lang="en-US" i="1" dirty="0" err="1">
                <a:cs typeface="B Nazanin" panose="00000400000000000000" pitchFamily="2" charset="-78"/>
              </a:rPr>
              <a:t>vassilievi</a:t>
            </a:r>
            <a:r>
              <a:rPr lang="en-US" i="1" dirty="0">
                <a:cs typeface="B Nazanin" panose="00000400000000000000" pitchFamily="2" charset="-78"/>
              </a:rPr>
              <a:t> </a:t>
            </a:r>
            <a:r>
              <a:rPr lang="en-US" dirty="0" err="1" smtClean="0">
                <a:cs typeface="B Nazanin" panose="00000400000000000000" pitchFamily="2" charset="-78"/>
              </a:rPr>
              <a:t>Mayr</a:t>
            </a:r>
            <a:endParaRPr lang="fa-IR" dirty="0" smtClean="0">
              <a:cs typeface="B Nazanin" panose="00000400000000000000" pitchFamily="2" charset="-78"/>
            </a:endParaRPr>
          </a:p>
          <a:p>
            <a:pPr algn="r" rtl="1">
              <a:buFont typeface="Arial" charset="0"/>
              <a:buChar char="•"/>
            </a:pPr>
            <a:r>
              <a:rPr lang="en-US" i="1" dirty="0" err="1">
                <a:cs typeface="B Nazanin" panose="00000400000000000000" pitchFamily="2" charset="-78"/>
              </a:rPr>
              <a:t>Trissolcus</a:t>
            </a:r>
            <a:r>
              <a:rPr lang="en-US" i="1" dirty="0">
                <a:cs typeface="B Nazanin" panose="00000400000000000000" pitchFamily="2" charset="-78"/>
              </a:rPr>
              <a:t> </a:t>
            </a:r>
            <a:r>
              <a:rPr lang="en-US" i="1" dirty="0" err="1">
                <a:cs typeface="B Nazanin" panose="00000400000000000000" pitchFamily="2" charset="-78"/>
              </a:rPr>
              <a:t>rufiventris</a:t>
            </a:r>
            <a:r>
              <a:rPr lang="en-US" i="1" dirty="0">
                <a:cs typeface="B Nazanin" panose="00000400000000000000" pitchFamily="2" charset="-78"/>
              </a:rPr>
              <a:t> </a:t>
            </a:r>
            <a:r>
              <a:rPr lang="en-US" dirty="0" err="1" smtClean="0">
                <a:cs typeface="B Nazanin" panose="00000400000000000000" pitchFamily="2" charset="-78"/>
              </a:rPr>
              <a:t>Mayr</a:t>
            </a:r>
            <a:endParaRPr lang="fa-IR" dirty="0" smtClean="0">
              <a:cs typeface="B Nazanin" panose="00000400000000000000" pitchFamily="2" charset="-78"/>
            </a:endParaRPr>
          </a:p>
          <a:p>
            <a:pPr algn="r" rtl="1">
              <a:buFont typeface="Arial" charset="0"/>
              <a:buChar char="•"/>
            </a:pPr>
            <a:r>
              <a:rPr lang="en-US" i="1" dirty="0" err="1">
                <a:cs typeface="B Nazanin" panose="00000400000000000000" pitchFamily="2" charset="-78"/>
              </a:rPr>
              <a:t>Trissolcus</a:t>
            </a:r>
            <a:r>
              <a:rPr lang="en-US" i="1" dirty="0">
                <a:cs typeface="B Nazanin" panose="00000400000000000000" pitchFamily="2" charset="-78"/>
              </a:rPr>
              <a:t> </a:t>
            </a:r>
            <a:r>
              <a:rPr lang="en-US" i="1" dirty="0" err="1">
                <a:cs typeface="B Nazanin" panose="00000400000000000000" pitchFamily="2" charset="-78"/>
              </a:rPr>
              <a:t>basalis</a:t>
            </a:r>
            <a:r>
              <a:rPr lang="en-US" i="1" dirty="0">
                <a:cs typeface="B Nazanin" panose="00000400000000000000" pitchFamily="2" charset="-78"/>
              </a:rPr>
              <a:t> </a:t>
            </a:r>
            <a:r>
              <a:rPr lang="en-US" dirty="0" smtClean="0">
                <a:cs typeface="B Nazanin" panose="00000400000000000000" pitchFamily="2" charset="-78"/>
              </a:rPr>
              <a:t>Wollaston</a:t>
            </a:r>
            <a:endParaRPr lang="fa-IR" dirty="0" smtClean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در بين گونه </a:t>
            </a:r>
            <a:r>
              <a:rPr lang="fa-IR" dirty="0" smtClean="0">
                <a:cs typeface="B Nazanin" panose="00000400000000000000" pitchFamily="2" charset="-78"/>
              </a:rPr>
              <a:t>های فوق  </a:t>
            </a:r>
            <a:r>
              <a:rPr lang="en-US" i="1" dirty="0" smtClean="0">
                <a:cs typeface="B Nazanin" panose="00000400000000000000" pitchFamily="2" charset="-78"/>
              </a:rPr>
              <a:t>T</a:t>
            </a:r>
            <a:r>
              <a:rPr lang="en-US" i="1" dirty="0">
                <a:cs typeface="B Nazanin" panose="00000400000000000000" pitchFamily="2" charset="-78"/>
              </a:rPr>
              <a:t>. </a:t>
            </a:r>
            <a:r>
              <a:rPr lang="en-US" i="1" dirty="0" err="1" smtClean="0">
                <a:cs typeface="B Nazanin" panose="00000400000000000000" pitchFamily="2" charset="-78"/>
              </a:rPr>
              <a:t>Grandis</a:t>
            </a:r>
            <a:r>
              <a:rPr lang="fa-IR" i="1" dirty="0">
                <a:cs typeface="B Nazanin" panose="00000400000000000000" pitchFamily="2" charset="-78"/>
              </a:rPr>
              <a:t> </a:t>
            </a:r>
            <a:r>
              <a:rPr lang="fa-IR" i="1" dirty="0" smtClean="0"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گونه </a:t>
            </a:r>
            <a:r>
              <a:rPr lang="fa-IR" dirty="0">
                <a:cs typeface="B Nazanin" panose="00000400000000000000" pitchFamily="2" charset="-78"/>
              </a:rPr>
              <a:t>غالب اين زنبورها در اكثر</a:t>
            </a:r>
            <a:r>
              <a:rPr lang="fa-IR" i="1" dirty="0">
                <a:cs typeface="B Nazanin" panose="00000400000000000000" pitchFamily="2" charset="-78"/>
              </a:rPr>
              <a:t> </a:t>
            </a:r>
            <a:r>
              <a:rPr lang="fa-IR" dirty="0">
                <a:cs typeface="B Nazanin" panose="00000400000000000000" pitchFamily="2" charset="-78"/>
              </a:rPr>
              <a:t>مناطق </a:t>
            </a:r>
            <a:r>
              <a:rPr lang="fa-IR" dirty="0" smtClean="0">
                <a:cs typeface="B Nazanin" panose="00000400000000000000" pitchFamily="2" charset="-78"/>
              </a:rPr>
              <a:t>كشور می باشند.</a:t>
            </a:r>
          </a:p>
          <a:p>
            <a:pPr marL="0" indent="0" algn="r" rtl="1">
              <a:buNone/>
            </a:pPr>
            <a:endParaRPr lang="fa-IR" dirty="0" smtClean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پارازيتوييدها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8408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دسته دوم دشمنان </a:t>
            </a:r>
            <a:r>
              <a:rPr lang="fa-IR" dirty="0" smtClean="0">
                <a:cs typeface="B Nazanin" panose="00000400000000000000" pitchFamily="2" charset="-78"/>
              </a:rPr>
              <a:t>طبيعی </a:t>
            </a:r>
            <a:r>
              <a:rPr lang="fa-IR" dirty="0">
                <a:cs typeface="B Nazanin" panose="00000400000000000000" pitchFamily="2" charset="-78"/>
              </a:rPr>
              <a:t>سن گندم كه از اهميت </a:t>
            </a:r>
            <a:r>
              <a:rPr lang="fa-IR" dirty="0" smtClean="0">
                <a:cs typeface="B Nazanin" panose="00000400000000000000" pitchFamily="2" charset="-78"/>
              </a:rPr>
              <a:t>زيادی </a:t>
            </a:r>
            <a:r>
              <a:rPr lang="fa-IR" dirty="0">
                <a:cs typeface="B Nazanin" panose="00000400000000000000" pitchFamily="2" charset="-78"/>
              </a:rPr>
              <a:t>برخوردارند، مگس های </a:t>
            </a:r>
            <a:r>
              <a:rPr lang="fa-IR" dirty="0" smtClean="0">
                <a:cs typeface="B Nazanin" panose="00000400000000000000" pitchFamily="2" charset="-78"/>
              </a:rPr>
              <a:t>پارازيتوئيد </a:t>
            </a:r>
            <a:r>
              <a:rPr lang="fa-IR" dirty="0">
                <a:cs typeface="B Nazanin" panose="00000400000000000000" pitchFamily="2" charset="-78"/>
              </a:rPr>
              <a:t>سن گندم هستند كه به </a:t>
            </a:r>
            <a:r>
              <a:rPr lang="fa-IR" dirty="0" smtClean="0">
                <a:cs typeface="B Nazanin" panose="00000400000000000000" pitchFamily="2" charset="-78"/>
              </a:rPr>
              <a:t>خانواده </a:t>
            </a:r>
            <a:r>
              <a:rPr lang="en-US" i="1" dirty="0" err="1" smtClean="0">
                <a:cs typeface="B Nazanin" panose="00000400000000000000" pitchFamily="2" charset="-78"/>
              </a:rPr>
              <a:t>Tachinidae</a:t>
            </a:r>
            <a:r>
              <a:rPr lang="fa-IR" dirty="0" smtClean="0">
                <a:cs typeface="B Nazanin" panose="00000400000000000000" pitchFamily="2" charset="-78"/>
              </a:rPr>
              <a:t> تعلق دارند.</a:t>
            </a:r>
          </a:p>
          <a:p>
            <a:pPr algn="r" rtl="1"/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اين مگس ها پوره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سنين 4 و 5 و سن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بالغ را پارازيته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كنند.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پارازيتوييدها</a:t>
            </a:r>
            <a:endParaRPr lang="en-US" dirty="0">
              <a:cs typeface="B Nazanin" panose="00000400000000000000" pitchFamily="2" charset="-78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4400" y="3960652"/>
            <a:ext cx="4038601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" y="3960652"/>
            <a:ext cx="3886200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1196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99247" y="2248347"/>
            <a:ext cx="7745505" cy="4609653"/>
          </a:xfrm>
        </p:spPr>
        <p:txBody>
          <a:bodyPr>
            <a:normAutofit/>
          </a:bodyPr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چند جدايه از قارچ </a:t>
            </a:r>
            <a:r>
              <a:rPr lang="fa-IR" dirty="0" smtClean="0">
                <a:cs typeface="B Nazanin" panose="00000400000000000000" pitchFamily="2" charset="-78"/>
              </a:rPr>
              <a:t>بيماری زای </a:t>
            </a:r>
            <a:r>
              <a:rPr lang="en-US" i="1" dirty="0" err="1">
                <a:cs typeface="B Nazanin" panose="00000400000000000000" pitchFamily="2" charset="-78"/>
              </a:rPr>
              <a:t>Beauveria</a:t>
            </a:r>
            <a:r>
              <a:rPr lang="en-US" i="1" dirty="0">
                <a:cs typeface="B Nazanin" panose="00000400000000000000" pitchFamily="2" charset="-78"/>
              </a:rPr>
              <a:t> </a:t>
            </a:r>
            <a:r>
              <a:rPr lang="en-US" i="1" dirty="0" err="1" smtClean="0">
                <a:cs typeface="B Nazanin" panose="00000400000000000000" pitchFamily="2" charset="-78"/>
              </a:rPr>
              <a:t>bassiana</a:t>
            </a:r>
            <a:r>
              <a:rPr lang="fa-IR" i="1" dirty="0" smtClean="0">
                <a:cs typeface="B Nazanin" panose="00000400000000000000" pitchFamily="2" charset="-78"/>
              </a:rPr>
              <a:t> </a:t>
            </a:r>
            <a:r>
              <a:rPr lang="fa-IR" dirty="0">
                <a:cs typeface="B Nazanin" panose="00000400000000000000" pitchFamily="2" charset="-78"/>
              </a:rPr>
              <a:t>از سن گندم جداسازی شده و </a:t>
            </a:r>
            <a:r>
              <a:rPr lang="fa-IR" dirty="0" smtClean="0">
                <a:cs typeface="B Nazanin" panose="00000400000000000000" pitchFamily="2" charset="-78"/>
              </a:rPr>
              <a:t>بررسی هايی </a:t>
            </a:r>
            <a:r>
              <a:rPr lang="fa-IR" dirty="0">
                <a:cs typeface="B Nazanin" panose="00000400000000000000" pitchFamily="2" charset="-78"/>
              </a:rPr>
              <a:t>در رابطه با حساسيت مراحل مختلف </a:t>
            </a:r>
            <a:r>
              <a:rPr lang="fa-IR" dirty="0" smtClean="0">
                <a:cs typeface="B Nazanin" panose="00000400000000000000" pitchFamily="2" charset="-78"/>
              </a:rPr>
              <a:t>رشدی </a:t>
            </a:r>
            <a:r>
              <a:rPr lang="fa-IR" dirty="0">
                <a:cs typeface="B Nazanin" panose="00000400000000000000" pitchFamily="2" charset="-78"/>
              </a:rPr>
              <a:t>سن گندم در برابر اين قارچ صورت گرفته است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در </a:t>
            </a:r>
            <a:r>
              <a:rPr lang="fa-IR" dirty="0" smtClean="0">
                <a:cs typeface="B Nazanin" panose="00000400000000000000" pitchFamily="2" charset="-78"/>
              </a:rPr>
              <a:t>بسياری </a:t>
            </a:r>
            <a:r>
              <a:rPr lang="fa-IR" dirty="0">
                <a:cs typeface="B Nazanin" panose="00000400000000000000" pitchFamily="2" charset="-78"/>
              </a:rPr>
              <a:t>از نوشته ها، كشت جو به </a:t>
            </a:r>
            <a:r>
              <a:rPr lang="fa-IR" dirty="0" smtClean="0">
                <a:cs typeface="B Nazanin" panose="00000400000000000000" pitchFamily="2" charset="-78"/>
              </a:rPr>
              <a:t>جای </a:t>
            </a:r>
            <a:r>
              <a:rPr lang="fa-IR" dirty="0">
                <a:cs typeface="B Nazanin" panose="00000400000000000000" pitchFamily="2" charset="-78"/>
              </a:rPr>
              <a:t>گندم توصيه شده است. </a:t>
            </a:r>
            <a:endParaRPr lang="fa-IR" dirty="0" smtClean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endParaRPr lang="fa-IR" i="1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كشت زود هنگام </a:t>
            </a:r>
            <a:r>
              <a:rPr lang="fa-IR" dirty="0" smtClean="0">
                <a:cs typeface="B Nazanin" panose="00000400000000000000" pitchFamily="2" charset="-78"/>
              </a:rPr>
              <a:t>گندم.</a:t>
            </a:r>
          </a:p>
          <a:p>
            <a:pPr marL="0" indent="0" algn="r" rtl="1">
              <a:buNone/>
            </a:pPr>
            <a:endParaRPr lang="fa-IR" i="1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استفاده از ارقام زودرس گندم، به عنوان </a:t>
            </a:r>
            <a:r>
              <a:rPr lang="fa-IR" dirty="0" smtClean="0">
                <a:cs typeface="B Nazanin" panose="00000400000000000000" pitchFamily="2" charset="-78"/>
              </a:rPr>
              <a:t>يكی </a:t>
            </a:r>
            <a:r>
              <a:rPr lang="fa-IR" dirty="0">
                <a:cs typeface="B Nazanin" panose="00000400000000000000" pitchFamily="2" charset="-78"/>
              </a:rPr>
              <a:t>از روش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موثر در كاهش جمعيت و </a:t>
            </a:r>
            <a:r>
              <a:rPr lang="fa-IR" dirty="0" smtClean="0">
                <a:cs typeface="B Nazanin" panose="00000400000000000000" pitchFamily="2" charset="-78"/>
              </a:rPr>
              <a:t>خسارت </a:t>
            </a:r>
            <a:r>
              <a:rPr lang="fa-IR" dirty="0">
                <a:cs typeface="B Nazanin" panose="00000400000000000000" pitchFamily="2" charset="-78"/>
              </a:rPr>
              <a:t>سن گندم توصيه شده است.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ساير روش ها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9297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99247" y="2248347"/>
            <a:ext cx="7745505" cy="4609653"/>
          </a:xfrm>
        </p:spPr>
        <p:txBody>
          <a:bodyPr>
            <a:normAutofit/>
          </a:bodyPr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استفاده از سموم </a:t>
            </a:r>
            <a:r>
              <a:rPr lang="fa-IR" dirty="0" smtClean="0">
                <a:cs typeface="B Nazanin" panose="00000400000000000000" pitchFamily="2" charset="-78"/>
              </a:rPr>
              <a:t>شيميايی </a:t>
            </a:r>
            <a:r>
              <a:rPr lang="fa-IR" dirty="0">
                <a:cs typeface="B Nazanin" panose="00000400000000000000" pitchFamily="2" charset="-78"/>
              </a:rPr>
              <a:t>در حال حاضر به عنوان موثرترين روش كنترل سن گندم در </a:t>
            </a:r>
            <a:r>
              <a:rPr lang="fa-IR" dirty="0" smtClean="0">
                <a:cs typeface="B Nazanin" panose="00000400000000000000" pitchFamily="2" charset="-78"/>
              </a:rPr>
              <a:t>ايران </a:t>
            </a:r>
            <a:r>
              <a:rPr lang="fa-IR" dirty="0">
                <a:cs typeface="B Nazanin" panose="00000400000000000000" pitchFamily="2" charset="-78"/>
              </a:rPr>
              <a:t>و ديگر </a:t>
            </a:r>
            <a:r>
              <a:rPr lang="fa-IR" dirty="0" smtClean="0">
                <a:cs typeface="B Nazanin" panose="00000400000000000000" pitchFamily="2" charset="-78"/>
              </a:rPr>
              <a:t>كشورهای </a:t>
            </a:r>
            <a:r>
              <a:rPr lang="fa-IR" dirty="0">
                <a:cs typeface="B Nazanin" panose="00000400000000000000" pitchFamily="2" charset="-78"/>
              </a:rPr>
              <a:t>سن خيز دنيا عموميت دارد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استفاده از سموم حشره كش فسفره يا </a:t>
            </a:r>
            <a:r>
              <a:rPr lang="fa-IR" dirty="0" smtClean="0">
                <a:cs typeface="B Nazanin" panose="00000400000000000000" pitchFamily="2" charset="-78"/>
              </a:rPr>
              <a:t>پيرتروئيد.</a:t>
            </a: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خودداری </a:t>
            </a:r>
            <a:r>
              <a:rPr lang="fa-IR" dirty="0">
                <a:cs typeface="B Nazanin" panose="00000400000000000000" pitchFamily="2" charset="-78"/>
              </a:rPr>
              <a:t>از سم </a:t>
            </a:r>
            <a:r>
              <a:rPr lang="fa-IR" dirty="0" smtClean="0">
                <a:cs typeface="B Nazanin" panose="00000400000000000000" pitchFamily="2" charset="-78"/>
              </a:rPr>
              <a:t>پاشی </a:t>
            </a:r>
            <a:r>
              <a:rPr lang="fa-IR" dirty="0">
                <a:cs typeface="B Nazanin" panose="00000400000000000000" pitchFamily="2" charset="-78"/>
              </a:rPr>
              <a:t>عليه سن مادر ومبارزه </a:t>
            </a:r>
            <a:r>
              <a:rPr lang="fa-IR" dirty="0" smtClean="0">
                <a:cs typeface="B Nazanin" panose="00000400000000000000" pitchFamily="2" charset="-78"/>
              </a:rPr>
              <a:t>شيميائی </a:t>
            </a:r>
            <a:r>
              <a:rPr lang="fa-IR" dirty="0">
                <a:cs typeface="B Nazanin" panose="00000400000000000000" pitchFamily="2" charset="-78"/>
              </a:rPr>
              <a:t>عليه پوره </a:t>
            </a:r>
            <a:r>
              <a:rPr lang="fa-IR" dirty="0" smtClean="0">
                <a:cs typeface="B Nazanin" panose="00000400000000000000" pitchFamily="2" charset="-78"/>
              </a:rPr>
              <a:t>ها.</a:t>
            </a: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بهتر است مبارزه عليه پوره سن 2 انجام شود. </a:t>
            </a: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با مشاهده اولين پوره سن چهارم عمليات مبارزه شروع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شود زيرا در اين هنگام فرم </a:t>
            </a:r>
            <a:r>
              <a:rPr lang="fa-IR" dirty="0" smtClean="0">
                <a:cs typeface="B Nazanin" panose="00000400000000000000" pitchFamily="2" charset="-78"/>
              </a:rPr>
              <a:t>غالب </a:t>
            </a:r>
            <a:r>
              <a:rPr lang="fa-IR" dirty="0">
                <a:cs typeface="B Nazanin" panose="00000400000000000000" pitchFamily="2" charset="-78"/>
              </a:rPr>
              <a:t>جمعيت آفت پوره سن دوم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باشد.</a:t>
            </a: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مبارزه با سن مادر در </a:t>
            </a:r>
            <a:r>
              <a:rPr lang="fa-IR" dirty="0" smtClean="0">
                <a:cs typeface="B Nazanin" panose="00000400000000000000" pitchFamily="2" charset="-78"/>
              </a:rPr>
              <a:t>مواردی </a:t>
            </a:r>
            <a:r>
              <a:rPr lang="fa-IR" dirty="0">
                <a:cs typeface="B Nazanin" panose="00000400000000000000" pitchFamily="2" charset="-78"/>
              </a:rPr>
              <a:t>به علت </a:t>
            </a:r>
            <a:r>
              <a:rPr lang="fa-IR" dirty="0" smtClean="0">
                <a:cs typeface="B Nazanin" panose="00000400000000000000" pitchFamily="2" charset="-78"/>
              </a:rPr>
              <a:t>كمی آلودگی </a:t>
            </a:r>
            <a:r>
              <a:rPr lang="fa-IR" dirty="0">
                <a:cs typeface="B Nazanin" panose="00000400000000000000" pitchFamily="2" charset="-78"/>
              </a:rPr>
              <a:t>يا </a:t>
            </a:r>
            <a:r>
              <a:rPr lang="fa-IR" dirty="0" smtClean="0">
                <a:cs typeface="B Nazanin" panose="00000400000000000000" pitchFamily="2" charset="-78"/>
              </a:rPr>
              <a:t>تدريجی </a:t>
            </a:r>
            <a:r>
              <a:rPr lang="fa-IR" dirty="0">
                <a:cs typeface="B Nazanin" panose="00000400000000000000" pitchFamily="2" charset="-78"/>
              </a:rPr>
              <a:t>بودن مهاجرت از كوه </a:t>
            </a:r>
            <a:r>
              <a:rPr lang="fa-IR" dirty="0" smtClean="0">
                <a:cs typeface="B Nazanin" panose="00000400000000000000" pitchFamily="2" charset="-78"/>
              </a:rPr>
              <a:t>به </a:t>
            </a:r>
            <a:r>
              <a:rPr lang="fa-IR" dirty="0">
                <a:cs typeface="B Nazanin" panose="00000400000000000000" pitchFamily="2" charset="-78"/>
              </a:rPr>
              <a:t>ط</a:t>
            </a:r>
            <a:r>
              <a:rPr lang="fa-IR" dirty="0" smtClean="0">
                <a:cs typeface="B Nazanin" panose="00000400000000000000" pitchFamily="2" charset="-78"/>
              </a:rPr>
              <a:t>رف </a:t>
            </a:r>
            <a:r>
              <a:rPr lang="fa-IR" dirty="0">
                <a:cs typeface="B Nazanin" panose="00000400000000000000" pitchFamily="2" charset="-78"/>
              </a:rPr>
              <a:t>مزارع امكان پذير </a:t>
            </a:r>
            <a:r>
              <a:rPr lang="fa-IR" dirty="0" smtClean="0">
                <a:cs typeface="B Nazanin" panose="00000400000000000000" pitchFamily="2" charset="-78"/>
              </a:rPr>
              <a:t>نمی </a:t>
            </a:r>
            <a:r>
              <a:rPr lang="fa-IR" dirty="0">
                <a:cs typeface="B Nazanin" panose="00000400000000000000" pitchFamily="2" charset="-78"/>
              </a:rPr>
              <a:t>باشد.</a:t>
            </a: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ازانجام عمليات مبارزه </a:t>
            </a:r>
            <a:r>
              <a:rPr lang="fa-IR" dirty="0" smtClean="0">
                <a:cs typeface="B Nazanin" panose="00000400000000000000" pitchFamily="2" charset="-78"/>
              </a:rPr>
              <a:t>شيميائی </a:t>
            </a:r>
            <a:r>
              <a:rPr lang="fa-IR" dirty="0">
                <a:cs typeface="B Nazanin" panose="00000400000000000000" pitchFamily="2" charset="-78"/>
              </a:rPr>
              <a:t>در سطوح </a:t>
            </a:r>
            <a:r>
              <a:rPr lang="fa-IR" dirty="0" smtClean="0">
                <a:cs typeface="B Nazanin" panose="00000400000000000000" pitchFamily="2" charset="-78"/>
              </a:rPr>
              <a:t>وسيعی </a:t>
            </a:r>
            <a:r>
              <a:rPr lang="fa-IR" dirty="0">
                <a:cs typeface="B Nazanin" panose="00000400000000000000" pitchFamily="2" charset="-78"/>
              </a:rPr>
              <a:t>از مزارع غلات، </a:t>
            </a:r>
            <a:r>
              <a:rPr lang="fa-IR" dirty="0" smtClean="0">
                <a:cs typeface="B Nazanin" panose="00000400000000000000" pitchFamily="2" charset="-78"/>
              </a:rPr>
              <a:t>نواحی </a:t>
            </a:r>
            <a:r>
              <a:rPr lang="fa-IR" dirty="0">
                <a:cs typeface="B Nazanin" panose="00000400000000000000" pitchFamily="2" charset="-78"/>
              </a:rPr>
              <a:t>دشت ودور </a:t>
            </a:r>
            <a:r>
              <a:rPr lang="fa-IR" dirty="0" smtClean="0">
                <a:cs typeface="B Nazanin" panose="00000400000000000000" pitchFamily="2" charset="-78"/>
              </a:rPr>
              <a:t>از پناهگاههای </a:t>
            </a:r>
            <a:r>
              <a:rPr lang="fa-IR" dirty="0">
                <a:cs typeface="B Nazanin" panose="00000400000000000000" pitchFamily="2" charset="-78"/>
              </a:rPr>
              <a:t>زمستانه خود </a:t>
            </a:r>
            <a:r>
              <a:rPr lang="fa-IR" dirty="0" smtClean="0">
                <a:cs typeface="B Nazanin" panose="00000400000000000000" pitchFamily="2" charset="-78"/>
              </a:rPr>
              <a:t>داری </a:t>
            </a:r>
            <a:r>
              <a:rPr lang="fa-IR" dirty="0">
                <a:cs typeface="B Nazanin" panose="00000400000000000000" pitchFamily="2" charset="-78"/>
              </a:rPr>
              <a:t>كرد.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كنترل </a:t>
            </a:r>
            <a:r>
              <a:rPr lang="fa-IR" dirty="0" smtClean="0">
                <a:cs typeface="B Nazanin" panose="00000400000000000000" pitchFamily="2" charset="-78"/>
              </a:rPr>
              <a:t>شيميايی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1228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سمومی </a:t>
            </a:r>
            <a:r>
              <a:rPr lang="fa-IR" dirty="0">
                <a:cs typeface="B Nazanin" panose="00000400000000000000" pitchFamily="2" charset="-78"/>
              </a:rPr>
              <a:t>كه پس از برآورد دقيق جمعيت آفت و تشخيص ضرورت مبارزه </a:t>
            </a:r>
            <a:r>
              <a:rPr lang="fa-IR" dirty="0" smtClean="0">
                <a:cs typeface="B Nazanin" panose="00000400000000000000" pitchFamily="2" charset="-78"/>
              </a:rPr>
              <a:t>توصيه می </a:t>
            </a:r>
            <a:r>
              <a:rPr lang="fa-IR" dirty="0">
                <a:cs typeface="B Nazanin" panose="00000400000000000000" pitchFamily="2" charset="-78"/>
              </a:rPr>
              <a:t>گردد عبارتند از</a:t>
            </a:r>
            <a:r>
              <a:rPr lang="fa-IR" dirty="0" smtClean="0">
                <a:cs typeface="B Nazanin" panose="00000400000000000000" pitchFamily="2" charset="-78"/>
              </a:rPr>
              <a:t>:</a:t>
            </a:r>
          </a:p>
          <a:p>
            <a:pPr algn="r" rtl="1">
              <a:buFont typeface="Arial" charset="0"/>
              <a:buChar char="•"/>
            </a:pPr>
            <a:r>
              <a:rPr lang="fa-IR" dirty="0" smtClean="0">
                <a:cs typeface="B Nazanin" panose="00000400000000000000" pitchFamily="2" charset="-78"/>
              </a:rPr>
              <a:t>فنيتروتيون  </a:t>
            </a:r>
            <a:r>
              <a:rPr lang="en-US" dirty="0" smtClean="0">
                <a:solidFill>
                  <a:srgbClr val="C00000"/>
                </a:solidFill>
                <a:cs typeface="B Nazanin" panose="00000400000000000000" pitchFamily="2" charset="-78"/>
              </a:rPr>
              <a:t>EC 50%</a:t>
            </a:r>
            <a:r>
              <a:rPr lang="fa-IR" dirty="0" smtClean="0">
                <a:solidFill>
                  <a:srgbClr val="C00000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(1 لیتر در هکتار).</a:t>
            </a:r>
          </a:p>
          <a:p>
            <a:pPr algn="r" rtl="1">
              <a:buFont typeface="Arial" charset="0"/>
              <a:buChar char="•"/>
            </a:pPr>
            <a:r>
              <a:rPr lang="fa-IR" dirty="0" smtClean="0">
                <a:cs typeface="B Nazanin" panose="00000400000000000000" pitchFamily="2" charset="-78"/>
              </a:rPr>
              <a:t>فنتيون  </a:t>
            </a:r>
            <a:r>
              <a:rPr lang="en-US" dirty="0" smtClean="0">
                <a:solidFill>
                  <a:srgbClr val="C00000"/>
                </a:solidFill>
                <a:cs typeface="B Nazanin" panose="00000400000000000000" pitchFamily="2" charset="-78"/>
              </a:rPr>
              <a:t>EC 50%</a:t>
            </a:r>
            <a:r>
              <a:rPr lang="fa-IR" dirty="0" smtClean="0">
                <a:solidFill>
                  <a:srgbClr val="C00000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(1 لیتر در هکتار).</a:t>
            </a:r>
          </a:p>
          <a:p>
            <a:pPr algn="r" rtl="1">
              <a:buFont typeface="Arial" charset="0"/>
              <a:buChar char="•"/>
            </a:pPr>
            <a:r>
              <a:rPr lang="fa-IR" dirty="0" smtClean="0">
                <a:cs typeface="B Nazanin" panose="00000400000000000000" pitchFamily="2" charset="-78"/>
              </a:rPr>
              <a:t>تری كلرفون </a:t>
            </a: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en-US" dirty="0" smtClean="0">
                <a:solidFill>
                  <a:srgbClr val="C00000"/>
                </a:solidFill>
                <a:cs typeface="B Nazanin" panose="00000400000000000000" pitchFamily="2" charset="-78"/>
              </a:rPr>
              <a:t>SP 80%</a:t>
            </a:r>
            <a:r>
              <a:rPr lang="fa-IR" dirty="0" smtClean="0">
                <a:solidFill>
                  <a:srgbClr val="C00000"/>
                </a:solidFill>
                <a:cs typeface="B Nazanin" panose="00000400000000000000" pitchFamily="2" charset="-78"/>
              </a:rPr>
              <a:t>  </a:t>
            </a:r>
            <a:r>
              <a:rPr lang="fa-IR" dirty="0" smtClean="0">
                <a:cs typeface="B Nazanin" panose="00000400000000000000" pitchFamily="2" charset="-78"/>
              </a:rPr>
              <a:t>(2/1 کیلو در هکتار).</a:t>
            </a:r>
          </a:p>
          <a:p>
            <a:pPr algn="r" rtl="1">
              <a:buFont typeface="Arial" charset="0"/>
              <a:buChar char="•"/>
            </a:pPr>
            <a:r>
              <a:rPr lang="fa-IR" dirty="0" smtClean="0">
                <a:cs typeface="B Nazanin" panose="00000400000000000000" pitchFamily="2" charset="-78"/>
              </a:rPr>
              <a:t>دلتامترين  </a:t>
            </a:r>
            <a:r>
              <a:rPr lang="en-US" dirty="0" smtClean="0">
                <a:solidFill>
                  <a:srgbClr val="C00000"/>
                </a:solidFill>
                <a:cs typeface="B Nazanin" panose="00000400000000000000" pitchFamily="2" charset="-78"/>
              </a:rPr>
              <a:t>EC  2.5%</a:t>
            </a:r>
            <a:r>
              <a:rPr lang="fa-IR" dirty="0" smtClean="0">
                <a:solidFill>
                  <a:srgbClr val="C00000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(300 میلی لیتر در هکتار)،  می باشد.</a:t>
            </a:r>
            <a:endParaRPr lang="fa-IR" dirty="0">
              <a:solidFill>
                <a:srgbClr val="C00000"/>
              </a:solidFill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در بين سموم فوق فنيتروتيون غير </a:t>
            </a:r>
            <a:r>
              <a:rPr lang="fa-IR" dirty="0" smtClean="0">
                <a:cs typeface="B Nazanin" panose="00000400000000000000" pitchFamily="2" charset="-78"/>
              </a:rPr>
              <a:t>انتخابی </a:t>
            </a:r>
            <a:r>
              <a:rPr lang="fa-IR" dirty="0">
                <a:cs typeface="B Nazanin" panose="00000400000000000000" pitchFamily="2" charset="-78"/>
              </a:rPr>
              <a:t>عمل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كند و </a:t>
            </a:r>
            <a:r>
              <a:rPr lang="fa-IR" dirty="0" smtClean="0">
                <a:cs typeface="B Nazanin" panose="00000400000000000000" pitchFamily="2" charset="-78"/>
              </a:rPr>
              <a:t>انتخابی </a:t>
            </a:r>
            <a:r>
              <a:rPr lang="fa-IR" dirty="0">
                <a:cs typeface="B Nazanin" panose="00000400000000000000" pitchFamily="2" charset="-78"/>
              </a:rPr>
              <a:t>ترين حشره كش </a:t>
            </a:r>
            <a:r>
              <a:rPr lang="fa-IR" dirty="0" smtClean="0">
                <a:cs typeface="B Nazanin" panose="00000400000000000000" pitchFamily="2" charset="-78"/>
              </a:rPr>
              <a:t>برای </a:t>
            </a:r>
            <a:r>
              <a:rPr lang="fa-IR" dirty="0">
                <a:cs typeface="B Nazanin" panose="00000400000000000000" pitchFamily="2" charset="-78"/>
              </a:rPr>
              <a:t>كنترل سن مادر و پوره ها </a:t>
            </a:r>
            <a:r>
              <a:rPr lang="fa-IR" dirty="0" smtClean="0">
                <a:cs typeface="B Nazanin" panose="00000400000000000000" pitchFamily="2" charset="-78"/>
              </a:rPr>
              <a:t>تری </a:t>
            </a:r>
            <a:r>
              <a:rPr lang="fa-IR" dirty="0">
                <a:cs typeface="B Nazanin" panose="00000400000000000000" pitchFamily="2" charset="-78"/>
              </a:rPr>
              <a:t>كلرفن است.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كنترل </a:t>
            </a:r>
            <a:r>
              <a:rPr lang="fa-IR" dirty="0" smtClean="0">
                <a:cs typeface="B Nazanin" panose="00000400000000000000" pitchFamily="2" charset="-78"/>
              </a:rPr>
              <a:t>شيميايی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7582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32441853"/>
              </p:ext>
            </p:extLst>
          </p:nvPr>
        </p:nvGraphicFramePr>
        <p:xfrm>
          <a:off x="698500" y="2247900"/>
          <a:ext cx="7747000" cy="30099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36750"/>
                <a:gridCol w="1936750"/>
                <a:gridCol w="1936750"/>
                <a:gridCol w="1936750"/>
              </a:tblGrid>
              <a:tr h="1003300">
                <a:tc>
                  <a:txBody>
                    <a:bodyPr/>
                    <a:lstStyle/>
                    <a:p>
                      <a:pPr algn="r" rtl="1"/>
                      <a:r>
                        <a:rPr lang="fa-IR" sz="2400" dirty="0" smtClean="0"/>
                        <a:t>تعداد پوره،</a:t>
                      </a:r>
                      <a:r>
                        <a:rPr lang="fa-IR" sz="2400" baseline="0" dirty="0" smtClean="0"/>
                        <a:t> در متر مربع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sz="2400" dirty="0" smtClean="0"/>
                        <a:t>تعداد</a:t>
                      </a:r>
                      <a:r>
                        <a:rPr lang="fa-IR" sz="2400" baseline="0" dirty="0" smtClean="0"/>
                        <a:t> سن مادر، در متر مربع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endParaRPr lang="fa-IR" dirty="0" smtClean="0"/>
                    </a:p>
                    <a:p>
                      <a:pPr algn="r" rtl="1"/>
                      <a:r>
                        <a:rPr lang="fa-IR" sz="2400" dirty="0" smtClean="0"/>
                        <a:t>عملکرد</a:t>
                      </a:r>
                      <a:endParaRPr lang="en-US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rtl="1"/>
                      <a:endParaRPr lang="fa-IR" dirty="0" smtClean="0"/>
                    </a:p>
                    <a:p>
                      <a:pPr algn="r" rtl="1"/>
                      <a:r>
                        <a:rPr lang="fa-IR" sz="2400" dirty="0" smtClean="0"/>
                        <a:t>نوع</a:t>
                      </a:r>
                      <a:r>
                        <a:rPr lang="fa-IR" sz="2400" baseline="0" dirty="0" smtClean="0"/>
                        <a:t> کشت</a:t>
                      </a:r>
                      <a:endParaRPr lang="en-US" sz="2400" dirty="0"/>
                    </a:p>
                  </a:txBody>
                  <a:tcPr/>
                </a:tc>
              </a:tr>
              <a:tr h="501650">
                <a:tc>
                  <a:txBody>
                    <a:bodyPr/>
                    <a:lstStyle/>
                    <a:p>
                      <a:pPr algn="r" rtl="1"/>
                      <a:r>
                        <a:rPr lang="fa-IR" sz="2400" baseline="0" dirty="0" smtClean="0"/>
                        <a:t>       4 – 3 </a:t>
                      </a:r>
                      <a:endParaRPr lang="en-US" sz="24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               </a:t>
                      </a:r>
                      <a:r>
                        <a:rPr lang="fa-IR" sz="2400" dirty="0" smtClean="0"/>
                        <a:t>1</a:t>
                      </a:r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sz="2400" dirty="0" smtClean="0"/>
                        <a:t>کمتر از 2 تن</a:t>
                      </a:r>
                      <a:endParaRPr lang="en-US" sz="24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 rtl="1"/>
                      <a:endParaRPr lang="fa-IR" dirty="0" smtClean="0"/>
                    </a:p>
                    <a:p>
                      <a:pPr algn="r" rtl="1"/>
                      <a:r>
                        <a:rPr lang="fa-IR" sz="2400" dirty="0" smtClean="0"/>
                        <a:t>دیم</a:t>
                      </a:r>
                      <a:endParaRPr lang="en-US" sz="2400" dirty="0"/>
                    </a:p>
                  </a:txBody>
                  <a:tcPr/>
                </a:tc>
              </a:tr>
              <a:tr h="501650">
                <a:tc>
                  <a:txBody>
                    <a:bodyPr/>
                    <a:lstStyle/>
                    <a:p>
                      <a:pPr algn="r" rtl="1"/>
                      <a:r>
                        <a:rPr lang="fa-IR" sz="2400" dirty="0" smtClean="0"/>
                        <a:t>   </a:t>
                      </a:r>
                      <a:r>
                        <a:rPr lang="fa-IR" sz="2400" baseline="0" dirty="0" smtClean="0"/>
                        <a:t> </a:t>
                      </a:r>
                      <a:r>
                        <a:rPr lang="fa-IR" sz="2400" dirty="0" smtClean="0"/>
                        <a:t>   5 – 4 </a:t>
                      </a:r>
                      <a:endParaRPr lang="en-US" sz="24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    </a:t>
                      </a:r>
                      <a:r>
                        <a:rPr lang="fa-IR" baseline="0" dirty="0" smtClean="0"/>
                        <a:t>         </a:t>
                      </a:r>
                      <a:r>
                        <a:rPr lang="fa-IR" dirty="0" smtClean="0"/>
                        <a:t>  </a:t>
                      </a:r>
                      <a:r>
                        <a:rPr lang="fa-IR" sz="2400" dirty="0" smtClean="0"/>
                        <a:t>3</a:t>
                      </a:r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sz="2400" dirty="0" smtClean="0"/>
                        <a:t>بیشتر از 2 تن</a:t>
                      </a:r>
                      <a:endParaRPr lang="en-US" sz="24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01650">
                <a:tc>
                  <a:txBody>
                    <a:bodyPr/>
                    <a:lstStyle/>
                    <a:p>
                      <a:pPr algn="r" rtl="1"/>
                      <a:r>
                        <a:rPr lang="fa-IR" sz="2400" baseline="0" dirty="0" smtClean="0"/>
                        <a:t>       4 – 5 </a:t>
                      </a:r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dirty="0" smtClean="0"/>
                        <a:t>               </a:t>
                      </a:r>
                      <a:r>
                        <a:rPr lang="fa-IR" sz="2400" dirty="0" smtClean="0"/>
                        <a:t>3</a:t>
                      </a:r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sz="2400" dirty="0" smtClean="0"/>
                        <a:t>کمتر از 3 تن</a:t>
                      </a:r>
                      <a:endParaRPr lang="en-US" sz="2400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r" rtl="1"/>
                      <a:endParaRPr lang="fa-IR" dirty="0" smtClean="0"/>
                    </a:p>
                    <a:p>
                      <a:pPr algn="r" rtl="1"/>
                      <a:r>
                        <a:rPr lang="fa-IR" sz="2400" dirty="0" smtClean="0"/>
                        <a:t>ابی</a:t>
                      </a:r>
                      <a:endParaRPr lang="en-US" sz="2400" dirty="0"/>
                    </a:p>
                  </a:txBody>
                  <a:tcPr/>
                </a:tc>
              </a:tr>
              <a:tr h="501650">
                <a:tc>
                  <a:txBody>
                    <a:bodyPr/>
                    <a:lstStyle/>
                    <a:p>
                      <a:pPr algn="r" rtl="1"/>
                      <a:r>
                        <a:rPr lang="fa-IR" sz="2400" baseline="0" dirty="0" smtClean="0"/>
                        <a:t>       7 - 6</a:t>
                      </a:r>
                      <a:r>
                        <a:rPr lang="fa-IR" sz="2400" dirty="0" smtClean="0"/>
                        <a:t> </a:t>
                      </a:r>
                      <a:r>
                        <a:rPr lang="fa-IR" sz="2400" baseline="0" dirty="0" smtClean="0"/>
                        <a:t> </a:t>
                      </a:r>
                      <a:endParaRPr lang="en-US" sz="2400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sz="2400" dirty="0" smtClean="0"/>
                        <a:t>        5 – 4 </a:t>
                      </a:r>
                      <a:endParaRPr lang="en-US" sz="24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r" rtl="1"/>
                      <a:r>
                        <a:rPr lang="fa-IR" sz="2400" dirty="0" smtClean="0"/>
                        <a:t>بیشتر از 3 تن</a:t>
                      </a:r>
                      <a:endParaRPr lang="en-US" sz="2400" dirty="0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685800" y="228600"/>
            <a:ext cx="7756263" cy="1054250"/>
          </a:xfrm>
        </p:spPr>
        <p:txBody>
          <a:bodyPr/>
          <a:lstStyle/>
          <a:p>
            <a:r>
              <a:rPr lang="fa-IR" sz="4400" dirty="0">
                <a:cs typeface="B Nazanin" panose="00000400000000000000" pitchFamily="2" charset="-78"/>
              </a:rPr>
              <a:t>آستانه زيان </a:t>
            </a:r>
            <a:r>
              <a:rPr lang="fa-IR" sz="4400" dirty="0" smtClean="0">
                <a:cs typeface="B Nazanin" panose="00000400000000000000" pitchFamily="2" charset="-78"/>
              </a:rPr>
              <a:t>اقتصادی </a:t>
            </a:r>
            <a:r>
              <a:rPr lang="fa-IR" sz="4400" dirty="0">
                <a:cs typeface="B Nazanin" panose="00000400000000000000" pitchFamily="2" charset="-78"/>
              </a:rPr>
              <a:t>يا نرم مبارزه با</a:t>
            </a:r>
            <a:r>
              <a:rPr lang="fa-IR" sz="4400" dirty="0"/>
              <a:t> </a:t>
            </a:r>
            <a:r>
              <a:rPr lang="fa-IR" dirty="0">
                <a:cs typeface="B Nazanin" panose="00000400000000000000" pitchFamily="2" charset="-78"/>
              </a:rPr>
              <a:t>سن </a:t>
            </a:r>
            <a:r>
              <a:rPr lang="fa-IR" sz="4400" dirty="0">
                <a:cs typeface="B Nazanin" panose="00000400000000000000" pitchFamily="2" charset="-78"/>
              </a:rPr>
              <a:t>گندم در شرايط ديم و </a:t>
            </a:r>
            <a:r>
              <a:rPr lang="fa-IR" sz="4400" dirty="0" smtClean="0">
                <a:cs typeface="B Nazanin" panose="00000400000000000000" pitchFamily="2" charset="-78"/>
              </a:rPr>
              <a:t>آبی</a:t>
            </a:r>
            <a:endParaRPr lang="en-US" sz="4400" dirty="0">
              <a:cs typeface="B Nazanin" panose="00000400000000000000" pitchFamily="2" charset="-78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6073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i="1" dirty="0" smtClean="0"/>
              <a:t>                                    </a:t>
            </a:r>
          </a:p>
          <a:p>
            <a:endParaRPr lang="en-US" i="1" dirty="0"/>
          </a:p>
          <a:p>
            <a:endParaRPr lang="en-US" i="1" dirty="0" smtClean="0"/>
          </a:p>
          <a:p>
            <a:pPr marL="0" indent="0" algn="l">
              <a:buNone/>
            </a:pPr>
            <a:r>
              <a:rPr lang="en-US" i="1" dirty="0"/>
              <a:t> </a:t>
            </a:r>
            <a:r>
              <a:rPr lang="en-US" i="1" dirty="0" smtClean="0"/>
              <a:t>                                        </a:t>
            </a:r>
            <a:r>
              <a:rPr lang="en-US" b="1" i="1" dirty="0" err="1" smtClean="0"/>
              <a:t>Aelia</a:t>
            </a:r>
            <a:r>
              <a:rPr lang="en-US" b="1" i="1" dirty="0" smtClean="0"/>
              <a:t> </a:t>
            </a:r>
            <a:r>
              <a:rPr lang="en-US" b="1" i="1" dirty="0"/>
              <a:t>spp.</a:t>
            </a:r>
          </a:p>
          <a:p>
            <a:pPr marL="0" indent="0" algn="l">
              <a:buNone/>
            </a:pPr>
            <a:r>
              <a:rPr lang="en-US" b="1" i="1" dirty="0" smtClean="0"/>
              <a:t>                          </a:t>
            </a:r>
            <a:r>
              <a:rPr lang="en-US" b="1" dirty="0" smtClean="0"/>
              <a:t>(</a:t>
            </a:r>
            <a:r>
              <a:rPr lang="en-US" b="1" dirty="0" err="1"/>
              <a:t>Hemiptera</a:t>
            </a:r>
            <a:r>
              <a:rPr lang="en-US" b="1" dirty="0"/>
              <a:t>: </a:t>
            </a:r>
            <a:r>
              <a:rPr lang="en-US" b="1" dirty="0" err="1"/>
              <a:t>Pentatomidae</a:t>
            </a:r>
            <a:r>
              <a:rPr lang="en-US" b="1" dirty="0"/>
              <a:t>)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سن آئليا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0475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ublic\Pictures\Sample Pictures\New folder\3504361179_2b44ae1859_z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9083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Public\Pictures\Sample Pictures\New folder\35-350x3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613"/>
            <a:ext cx="9144000" cy="6860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18463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گونه های </a:t>
            </a:r>
            <a:r>
              <a:rPr lang="fa-IR" dirty="0" smtClean="0">
                <a:cs typeface="B Nazanin" panose="00000400000000000000" pitchFamily="2" charset="-78"/>
              </a:rPr>
              <a:t>جنس </a:t>
            </a:r>
            <a:r>
              <a:rPr lang="en-US" b="1" i="1" dirty="0" err="1" smtClean="0">
                <a:cs typeface="B Nazanin" panose="00000400000000000000" pitchFamily="2" charset="-78"/>
              </a:rPr>
              <a:t>Aelia</a:t>
            </a:r>
            <a:r>
              <a:rPr lang="fa-IR" dirty="0" smtClean="0">
                <a:cs typeface="B Nazanin" panose="00000400000000000000" pitchFamily="2" charset="-78"/>
              </a:rPr>
              <a:t> </a:t>
            </a:r>
            <a:r>
              <a:rPr lang="fa-IR" dirty="0">
                <a:cs typeface="B Nazanin" panose="00000400000000000000" pitchFamily="2" charset="-78"/>
              </a:rPr>
              <a:t>در قالب گروه به نام </a:t>
            </a:r>
            <a:r>
              <a:rPr lang="fa-IR" dirty="0" smtClean="0">
                <a:cs typeface="B Nazanin" panose="00000400000000000000" pitchFamily="2" charset="-78"/>
              </a:rPr>
              <a:t>های:</a:t>
            </a:r>
          </a:p>
          <a:p>
            <a:pPr algn="r" rtl="1">
              <a:buFont typeface="Arial" charset="0"/>
              <a:buChar char="•"/>
            </a:pPr>
            <a:r>
              <a:rPr lang="en-US" b="1" i="1" dirty="0" err="1" smtClean="0"/>
              <a:t>Virgata</a:t>
            </a:r>
            <a:endParaRPr lang="fa-IR" b="1" i="1" dirty="0" smtClean="0"/>
          </a:p>
          <a:p>
            <a:pPr algn="r" rtl="1">
              <a:buFont typeface="Arial" charset="0"/>
              <a:buChar char="•"/>
            </a:pPr>
            <a:r>
              <a:rPr lang="en-US" b="1" i="1" dirty="0" err="1" smtClean="0"/>
              <a:t>Rostrata</a:t>
            </a:r>
            <a:endParaRPr lang="fa-IR" b="1" i="1" dirty="0" smtClean="0"/>
          </a:p>
          <a:p>
            <a:pPr algn="r" rtl="1">
              <a:buFont typeface="Arial" charset="0"/>
              <a:buChar char="•"/>
            </a:pPr>
            <a:r>
              <a:rPr lang="en-US" b="1" i="1" dirty="0" err="1" smtClean="0"/>
              <a:t>Acuminata</a:t>
            </a:r>
            <a:endParaRPr lang="fa-IR" b="1" i="1" dirty="0" smtClean="0"/>
          </a:p>
          <a:p>
            <a:pPr algn="r" rtl="1">
              <a:buFont typeface="Arial" charset="0"/>
              <a:buChar char="•"/>
            </a:pPr>
            <a:r>
              <a:rPr lang="en-US" b="1" i="1" dirty="0" err="1" smtClean="0"/>
              <a:t>Frigida</a:t>
            </a:r>
            <a:endParaRPr lang="fa-IR" b="1" i="1" dirty="0" smtClean="0"/>
          </a:p>
          <a:p>
            <a:pPr marL="0" indent="0" algn="r" rtl="1">
              <a:buNone/>
            </a:pPr>
            <a:r>
              <a:rPr lang="fa-IR" b="1" i="1" dirty="0"/>
              <a:t> </a:t>
            </a:r>
            <a:r>
              <a:rPr lang="fa-IR" dirty="0">
                <a:cs typeface="B Nazanin" panose="00000400000000000000" pitchFamily="2" charset="-78"/>
              </a:rPr>
              <a:t>و گونه </a:t>
            </a:r>
            <a:r>
              <a:rPr lang="fa-IR" dirty="0" smtClean="0">
                <a:cs typeface="B Nazanin" panose="00000400000000000000" pitchFamily="2" charset="-78"/>
              </a:rPr>
              <a:t>های ايرانی </a:t>
            </a:r>
            <a:r>
              <a:rPr lang="en-US" b="1" i="1" dirty="0" err="1" smtClean="0">
                <a:cs typeface="B Nazanin" panose="00000400000000000000" pitchFamily="2" charset="-78"/>
              </a:rPr>
              <a:t>Aelia</a:t>
            </a:r>
            <a:r>
              <a:rPr lang="fa-IR" b="1" i="1" dirty="0">
                <a:cs typeface="B Nazanin" panose="00000400000000000000" pitchFamily="2" charset="-78"/>
              </a:rPr>
              <a:t> </a:t>
            </a:r>
            <a:r>
              <a:rPr lang="fa-IR" dirty="0">
                <a:cs typeface="B Nazanin" panose="00000400000000000000" pitchFamily="2" charset="-78"/>
              </a:rPr>
              <a:t>در سه </a:t>
            </a:r>
            <a:r>
              <a:rPr lang="fa-IR" dirty="0" smtClean="0">
                <a:cs typeface="B Nazanin" panose="00000400000000000000" pitchFamily="2" charset="-78"/>
              </a:rPr>
              <a:t>گروه </a:t>
            </a:r>
            <a:r>
              <a:rPr lang="en-US" b="1" i="1" dirty="0" err="1" smtClean="0">
                <a:cs typeface="B Nazanin" panose="00000400000000000000" pitchFamily="2" charset="-78"/>
              </a:rPr>
              <a:t>rostrata</a:t>
            </a:r>
            <a:r>
              <a:rPr lang="fa-IR" dirty="0" smtClean="0">
                <a:cs typeface="B Nazanin" panose="00000400000000000000" pitchFamily="2" charset="-78"/>
              </a:rPr>
              <a:t> شامل:</a:t>
            </a:r>
          </a:p>
          <a:p>
            <a:pPr algn="r" rtl="1">
              <a:buFont typeface="Arial" charset="0"/>
              <a:buChar char="•"/>
            </a:pPr>
            <a:r>
              <a:rPr lang="en-US" b="1" i="1" dirty="0" err="1" smtClean="0"/>
              <a:t>Aelia</a:t>
            </a:r>
            <a:r>
              <a:rPr lang="en-US" b="1" i="1" dirty="0" smtClean="0"/>
              <a:t> </a:t>
            </a:r>
            <a:r>
              <a:rPr lang="en-US" b="1" i="1" dirty="0" err="1" smtClean="0"/>
              <a:t>rostrata</a:t>
            </a:r>
            <a:endParaRPr lang="fa-IR" b="1" i="1" dirty="0" smtClean="0"/>
          </a:p>
          <a:p>
            <a:pPr algn="r" rtl="1">
              <a:buFont typeface="Arial" charset="0"/>
              <a:buChar char="•"/>
            </a:pPr>
            <a:r>
              <a:rPr lang="en-US" b="1" i="1" dirty="0" err="1"/>
              <a:t>Aelia</a:t>
            </a:r>
            <a:r>
              <a:rPr lang="en-US" b="1" i="1" dirty="0"/>
              <a:t> </a:t>
            </a:r>
            <a:r>
              <a:rPr lang="en-US" b="1" i="1" dirty="0" err="1" smtClean="0"/>
              <a:t>furcula</a:t>
            </a:r>
            <a:endParaRPr lang="fa-IR" b="1" i="1" dirty="0" smtClean="0"/>
          </a:p>
          <a:p>
            <a:pPr algn="r" rtl="1">
              <a:buFont typeface="Arial" charset="0"/>
              <a:buChar char="•"/>
            </a:pPr>
            <a:r>
              <a:rPr lang="en-US" b="1" i="1" dirty="0" err="1"/>
              <a:t>Aelia</a:t>
            </a:r>
            <a:r>
              <a:rPr lang="en-US" b="1" i="1" dirty="0"/>
              <a:t> </a:t>
            </a:r>
            <a:r>
              <a:rPr lang="en-US" b="1" i="1" dirty="0" err="1"/>
              <a:t>melanta</a:t>
            </a:r>
            <a:endParaRPr lang="en-US" b="1" i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سن آئليا</a:t>
            </a:r>
            <a:endParaRPr lang="en-US" dirty="0">
              <a:cs typeface="B Nazanin" panose="00000400000000000000" pitchFamily="2" charset="-78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981200"/>
            <a:ext cx="2528685" cy="434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8517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99247" y="2248347"/>
            <a:ext cx="7745505" cy="4609653"/>
          </a:xfrm>
        </p:spPr>
        <p:txBody>
          <a:bodyPr>
            <a:normAutofit lnSpcReduction="10000"/>
          </a:bodyPr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در بين گونه </a:t>
            </a:r>
            <a:r>
              <a:rPr lang="fa-IR" dirty="0" smtClean="0">
                <a:cs typeface="B Nazanin" panose="00000400000000000000" pitchFamily="2" charset="-78"/>
              </a:rPr>
              <a:t>های جنس </a:t>
            </a:r>
            <a:r>
              <a:rPr lang="en-US" b="1" i="1" dirty="0" err="1" smtClean="0">
                <a:cs typeface="B Nazanin" panose="00000400000000000000" pitchFamily="2" charset="-78"/>
              </a:rPr>
              <a:t>Aelia</a:t>
            </a:r>
            <a:r>
              <a:rPr lang="fa-IR" b="1" i="1" dirty="0">
                <a:cs typeface="B Nazanin" panose="00000400000000000000" pitchFamily="2" charset="-78"/>
              </a:rPr>
              <a:t> </a:t>
            </a:r>
            <a:r>
              <a:rPr lang="fa-IR" dirty="0">
                <a:cs typeface="B Nazanin" panose="00000400000000000000" pitchFamily="2" charset="-78"/>
              </a:rPr>
              <a:t>اهميت </a:t>
            </a:r>
            <a:r>
              <a:rPr lang="fa-IR" dirty="0" smtClean="0">
                <a:cs typeface="B Nazanin" panose="00000400000000000000" pitchFamily="2" charset="-78"/>
              </a:rPr>
              <a:t>اقتصادی </a:t>
            </a:r>
            <a:r>
              <a:rPr lang="en-US" b="1" i="1" dirty="0" err="1">
                <a:cs typeface="B Nazanin" panose="00000400000000000000" pitchFamily="2" charset="-78"/>
              </a:rPr>
              <a:t>Aelia</a:t>
            </a:r>
            <a:r>
              <a:rPr lang="en-US" b="1" i="1" dirty="0">
                <a:cs typeface="B Nazanin" panose="00000400000000000000" pitchFamily="2" charset="-78"/>
              </a:rPr>
              <a:t> </a:t>
            </a:r>
            <a:r>
              <a:rPr lang="en-US" b="1" i="1" dirty="0" err="1" smtClean="0">
                <a:cs typeface="B Nazanin" panose="00000400000000000000" pitchFamily="2" charset="-78"/>
              </a:rPr>
              <a:t>furcula</a:t>
            </a:r>
            <a:r>
              <a:rPr lang="fa-IR" b="1" i="1" dirty="0" smtClean="0">
                <a:cs typeface="B Nazanin" panose="00000400000000000000" pitchFamily="2" charset="-78"/>
              </a:rPr>
              <a:t> </a:t>
            </a:r>
            <a:r>
              <a:rPr lang="fa-IR" dirty="0">
                <a:cs typeface="B Nazanin" panose="00000400000000000000" pitchFamily="2" charset="-78"/>
              </a:rPr>
              <a:t>بيشتر است</a:t>
            </a:r>
            <a:r>
              <a:rPr lang="fa-IR" dirty="0" smtClean="0">
                <a:cs typeface="B Nazanin" panose="00000400000000000000" pitchFamily="2" charset="-78"/>
              </a:rPr>
              <a:t>. 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اين گونه در اكثر </a:t>
            </a:r>
            <a:r>
              <a:rPr lang="fa-IR" dirty="0" smtClean="0">
                <a:cs typeface="B Nazanin" panose="00000400000000000000" pitchFamily="2" charset="-78"/>
              </a:rPr>
              <a:t>نقاطی </a:t>
            </a:r>
            <a:r>
              <a:rPr lang="fa-IR" dirty="0">
                <a:cs typeface="B Nazanin" panose="00000400000000000000" pitchFamily="2" charset="-78"/>
              </a:rPr>
              <a:t>كه سن گندم فعاليت دارد يافت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شود، اما تراكم آن در </a:t>
            </a:r>
            <a:r>
              <a:rPr lang="fa-IR" dirty="0" smtClean="0">
                <a:cs typeface="B Nazanin" panose="00000400000000000000" pitchFamily="2" charset="-78"/>
              </a:rPr>
              <a:t>استان های </a:t>
            </a:r>
            <a:r>
              <a:rPr lang="fa-IR" dirty="0">
                <a:cs typeface="B Nazanin" panose="00000400000000000000" pitchFamily="2" charset="-78"/>
              </a:rPr>
              <a:t>غرب كشور (كرمانشاه، كردستان و همدان) و استان </a:t>
            </a:r>
            <a:r>
              <a:rPr lang="fa-IR" dirty="0" smtClean="0">
                <a:cs typeface="B Nazanin" panose="00000400000000000000" pitchFamily="2" charset="-78"/>
              </a:rPr>
              <a:t>مركزی </a:t>
            </a:r>
            <a:r>
              <a:rPr lang="fa-IR" dirty="0">
                <a:cs typeface="B Nazanin" panose="00000400000000000000" pitchFamily="2" charset="-78"/>
              </a:rPr>
              <a:t>بيشتر است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اين سن بر </a:t>
            </a:r>
            <a:r>
              <a:rPr lang="fa-IR" dirty="0" smtClean="0">
                <a:cs typeface="B Nazanin" panose="00000400000000000000" pitchFamily="2" charset="-78"/>
              </a:rPr>
              <a:t>روی </a:t>
            </a:r>
            <a:r>
              <a:rPr lang="fa-IR" dirty="0">
                <a:cs typeface="B Nazanin" panose="00000400000000000000" pitchFamily="2" charset="-78"/>
              </a:rPr>
              <a:t>گندم ، جو، يولاف و چاودار خسارت زا است و در زيستگاه </a:t>
            </a:r>
            <a:r>
              <a:rPr lang="fa-IR" dirty="0" smtClean="0">
                <a:cs typeface="B Nazanin" panose="00000400000000000000" pitchFamily="2" charset="-78"/>
              </a:rPr>
              <a:t>های طبيعی </a:t>
            </a:r>
            <a:r>
              <a:rPr lang="fa-IR" dirty="0">
                <a:cs typeface="B Nazanin" panose="00000400000000000000" pitchFamily="2" charset="-78"/>
              </a:rPr>
              <a:t>خود در ارتفاعات از گياهان خانواده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مختلف نيز تغذيه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كند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زمستان </a:t>
            </a:r>
            <a:r>
              <a:rPr lang="fa-IR" dirty="0" smtClean="0">
                <a:cs typeface="B Nazanin" panose="00000400000000000000" pitchFamily="2" charset="-78"/>
              </a:rPr>
              <a:t>گذرانی </a:t>
            </a:r>
            <a:r>
              <a:rPr lang="fa-IR" dirty="0">
                <a:cs typeface="B Nazanin" panose="00000400000000000000" pitchFamily="2" charset="-78"/>
              </a:rPr>
              <a:t>اين سن به صورت حشره كامل است و در بهار به گندم </a:t>
            </a:r>
            <a:r>
              <a:rPr lang="fa-IR" dirty="0" smtClean="0">
                <a:cs typeface="B Nazanin" panose="00000400000000000000" pitchFamily="2" charset="-78"/>
              </a:rPr>
              <a:t>زارهای </a:t>
            </a:r>
            <a:r>
              <a:rPr lang="fa-IR" dirty="0">
                <a:cs typeface="B Nazanin" panose="00000400000000000000" pitchFamily="2" charset="-78"/>
              </a:rPr>
              <a:t>ديم </a:t>
            </a:r>
            <a:r>
              <a:rPr lang="fa-IR" dirty="0" smtClean="0">
                <a:cs typeface="B Nazanin" panose="00000400000000000000" pitchFamily="2" charset="-78"/>
              </a:rPr>
              <a:t>و آبی </a:t>
            </a:r>
            <a:r>
              <a:rPr lang="fa-IR" dirty="0">
                <a:cs typeface="B Nazanin" panose="00000400000000000000" pitchFamily="2" charset="-78"/>
              </a:rPr>
              <a:t>مجاور پناهگاه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زمستانه ريزش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كند.</a:t>
            </a:r>
            <a:endParaRPr lang="en-US" b="1" i="1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err="1">
                <a:latin typeface="Times New Roman"/>
              </a:rPr>
              <a:t>Aelia</a:t>
            </a:r>
            <a:r>
              <a:rPr lang="en-US" i="1" dirty="0">
                <a:latin typeface="Times New Roman"/>
              </a:rPr>
              <a:t> </a:t>
            </a:r>
            <a:r>
              <a:rPr lang="en-US" i="1" dirty="0" err="1">
                <a:latin typeface="Times New Roman"/>
              </a:rPr>
              <a:t>furcula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8092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99247" y="2248347"/>
            <a:ext cx="7745505" cy="4609653"/>
          </a:xfrm>
        </p:spPr>
        <p:txBody>
          <a:bodyPr>
            <a:normAutofit/>
          </a:bodyPr>
          <a:lstStyle/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تمايلی </a:t>
            </a:r>
            <a:r>
              <a:rPr lang="fa-IR" dirty="0">
                <a:cs typeface="B Nazanin" panose="00000400000000000000" pitchFamily="2" charset="-78"/>
              </a:rPr>
              <a:t>به مهاجرت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دور دست ندارد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سن </a:t>
            </a:r>
            <a:r>
              <a:rPr lang="fa-IR" dirty="0">
                <a:cs typeface="B Nazanin" panose="00000400000000000000" pitchFamily="2" charset="-78"/>
              </a:rPr>
              <a:t>آئليا مراحل </a:t>
            </a:r>
            <a:r>
              <a:rPr lang="fa-IR" dirty="0" smtClean="0">
                <a:cs typeface="B Nazanin" panose="00000400000000000000" pitchFamily="2" charset="-78"/>
              </a:rPr>
              <a:t>تكاملی </a:t>
            </a:r>
            <a:r>
              <a:rPr lang="fa-IR" dirty="0">
                <a:cs typeface="B Nazanin" panose="00000400000000000000" pitchFamily="2" charset="-78"/>
              </a:rPr>
              <a:t>خود را به مدت </a:t>
            </a:r>
            <a:r>
              <a:rPr lang="fa-IR" dirty="0" smtClean="0">
                <a:cs typeface="B Nazanin" panose="00000400000000000000" pitchFamily="2" charset="-78"/>
              </a:rPr>
              <a:t>5 - 8 </a:t>
            </a:r>
            <a:r>
              <a:rPr lang="fa-IR" dirty="0">
                <a:cs typeface="B Nazanin" panose="00000400000000000000" pitchFamily="2" charset="-78"/>
              </a:rPr>
              <a:t>روز ديرتر از سن گندم آغاز كرده </a:t>
            </a:r>
            <a:r>
              <a:rPr lang="fa-IR" dirty="0" smtClean="0">
                <a:cs typeface="B Nazanin" panose="00000400000000000000" pitchFamily="2" charset="-78"/>
              </a:rPr>
              <a:t>وبه </a:t>
            </a:r>
            <a:r>
              <a:rPr lang="fa-IR" dirty="0">
                <a:cs typeface="B Nazanin" panose="00000400000000000000" pitchFamily="2" charset="-78"/>
              </a:rPr>
              <a:t>پايان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رساند و بر خلاف سن گندم دياپوز </a:t>
            </a:r>
            <a:r>
              <a:rPr lang="fa-IR" dirty="0" smtClean="0">
                <a:cs typeface="B Nazanin" panose="00000400000000000000" pitchFamily="2" charset="-78"/>
              </a:rPr>
              <a:t>اجباری </a:t>
            </a:r>
            <a:r>
              <a:rPr lang="fa-IR" dirty="0">
                <a:cs typeface="B Nazanin" panose="00000400000000000000" pitchFamily="2" charset="-78"/>
              </a:rPr>
              <a:t>ندارد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20 درصد از جمعيت حشرات كامل نسل اول آن، نسل </a:t>
            </a:r>
            <a:r>
              <a:rPr lang="fa-IR" dirty="0" smtClean="0">
                <a:cs typeface="B Nazanin" panose="00000400000000000000" pitchFamily="2" charset="-78"/>
              </a:rPr>
              <a:t>دومی </a:t>
            </a:r>
            <a:r>
              <a:rPr lang="fa-IR" dirty="0">
                <a:cs typeface="B Nazanin" panose="00000400000000000000" pitchFamily="2" charset="-78"/>
              </a:rPr>
              <a:t>را آغاز </a:t>
            </a:r>
            <a:r>
              <a:rPr lang="fa-IR" dirty="0" smtClean="0">
                <a:cs typeface="B Nazanin" panose="00000400000000000000" pitchFamily="2" charset="-78"/>
              </a:rPr>
              <a:t>می كنند </a:t>
            </a:r>
            <a:r>
              <a:rPr lang="fa-IR" dirty="0">
                <a:cs typeface="B Nazanin" panose="00000400000000000000" pitchFamily="2" charset="-78"/>
              </a:rPr>
              <a:t>كه </a:t>
            </a:r>
            <a:r>
              <a:rPr lang="fa-IR" dirty="0" smtClean="0">
                <a:cs typeface="B Nazanin" panose="00000400000000000000" pitchFamily="2" charset="-78"/>
              </a:rPr>
              <a:t>به </a:t>
            </a:r>
            <a:r>
              <a:rPr lang="fa-IR" dirty="0">
                <a:cs typeface="B Nazanin" panose="00000400000000000000" pitchFamily="2" charset="-78"/>
              </a:rPr>
              <a:t>دليل در دسترس نبودن غذا و مناسب نبودن شرايط </a:t>
            </a:r>
            <a:r>
              <a:rPr lang="fa-IR" dirty="0" smtClean="0">
                <a:cs typeface="B Nazanin" panose="00000400000000000000" pitchFamily="2" charset="-78"/>
              </a:rPr>
              <a:t>جوی، </a:t>
            </a:r>
            <a:r>
              <a:rPr lang="fa-IR" dirty="0">
                <a:cs typeface="B Nazanin" panose="00000400000000000000" pitchFamily="2" charset="-78"/>
              </a:rPr>
              <a:t>پوره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آن در </a:t>
            </a:r>
            <a:r>
              <a:rPr lang="fa-IR" dirty="0" smtClean="0">
                <a:cs typeface="B Nazanin" panose="00000400000000000000" pitchFamily="2" charset="-78"/>
              </a:rPr>
              <a:t>نسل دوم </a:t>
            </a:r>
            <a:r>
              <a:rPr lang="fa-IR" dirty="0">
                <a:cs typeface="B Nazanin" panose="00000400000000000000" pitchFamily="2" charset="-78"/>
              </a:rPr>
              <a:t>با تلفات </a:t>
            </a:r>
            <a:r>
              <a:rPr lang="fa-IR" dirty="0" smtClean="0">
                <a:cs typeface="B Nazanin" panose="00000400000000000000" pitchFamily="2" charset="-78"/>
              </a:rPr>
              <a:t>شديدی </a:t>
            </a:r>
            <a:r>
              <a:rPr lang="fa-IR" dirty="0">
                <a:cs typeface="B Nazanin" panose="00000400000000000000" pitchFamily="2" charset="-78"/>
              </a:rPr>
              <a:t>مواجه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شوند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در </a:t>
            </a:r>
            <a:r>
              <a:rPr lang="fa-IR" dirty="0" smtClean="0">
                <a:cs typeface="B Nazanin" panose="00000400000000000000" pitchFamily="2" charset="-78"/>
              </a:rPr>
              <a:t>برخی </a:t>
            </a:r>
            <a:r>
              <a:rPr lang="fa-IR" dirty="0">
                <a:cs typeface="B Nazanin" panose="00000400000000000000" pitchFamily="2" charset="-78"/>
              </a:rPr>
              <a:t>از زيستگاه </a:t>
            </a:r>
            <a:r>
              <a:rPr lang="fa-IR" dirty="0" smtClean="0">
                <a:cs typeface="B Nazanin" panose="00000400000000000000" pitchFamily="2" charset="-78"/>
              </a:rPr>
              <a:t>های طبيعی، </a:t>
            </a:r>
            <a:r>
              <a:rPr lang="fa-IR" dirty="0">
                <a:cs typeface="B Nazanin" panose="00000400000000000000" pitchFamily="2" charset="-78"/>
              </a:rPr>
              <a:t>اين سن نسل دوم خود را كامل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كند.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err="1">
                <a:latin typeface="Times New Roman"/>
              </a:rPr>
              <a:t>Aelia</a:t>
            </a:r>
            <a:r>
              <a:rPr lang="en-US" i="1" dirty="0">
                <a:latin typeface="Times New Roman"/>
              </a:rPr>
              <a:t> </a:t>
            </a:r>
            <a:r>
              <a:rPr lang="en-US" i="1" dirty="0" err="1">
                <a:latin typeface="Times New Roman"/>
              </a:rPr>
              <a:t>furcula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4257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شكل </a:t>
            </a:r>
            <a:r>
              <a:rPr lang="fa-IR" dirty="0" smtClean="0">
                <a:cs typeface="B Nazanin" panose="00000400000000000000" pitchFamily="2" charset="-78"/>
              </a:rPr>
              <a:t>شناسی: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>
              <a:buFont typeface="Arial" charset="0"/>
              <a:buChar char="•"/>
            </a:pPr>
            <a:r>
              <a:rPr lang="fa-IR" dirty="0" smtClean="0">
                <a:cs typeface="B Nazanin" panose="00000400000000000000" pitchFamily="2" charset="-78"/>
              </a:rPr>
              <a:t>طول </a:t>
            </a:r>
            <a:r>
              <a:rPr lang="fa-IR" dirty="0">
                <a:cs typeface="B Nazanin" panose="00000400000000000000" pitchFamily="2" charset="-78"/>
              </a:rPr>
              <a:t>بدن 8 تا 10 </a:t>
            </a:r>
            <a:r>
              <a:rPr lang="fa-IR" dirty="0" smtClean="0">
                <a:cs typeface="B Nazanin" panose="00000400000000000000" pitchFamily="2" charset="-78"/>
              </a:rPr>
              <a:t>ميليمتر.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>
              <a:buFont typeface="Arial" charset="0"/>
              <a:buChar char="•"/>
            </a:pPr>
            <a:r>
              <a:rPr lang="fa-IR" dirty="0" smtClean="0">
                <a:cs typeface="B Nazanin" panose="00000400000000000000" pitchFamily="2" charset="-78"/>
              </a:rPr>
              <a:t>عرض </a:t>
            </a:r>
            <a:r>
              <a:rPr lang="fa-IR" dirty="0">
                <a:cs typeface="B Nazanin" panose="00000400000000000000" pitchFamily="2" charset="-78"/>
              </a:rPr>
              <a:t>بدن در عريض ترين قسمت بدن حشره 3.8 تا 5 </a:t>
            </a:r>
            <a:r>
              <a:rPr lang="fa-IR" dirty="0" smtClean="0">
                <a:cs typeface="B Nazanin" panose="00000400000000000000" pitchFamily="2" charset="-78"/>
              </a:rPr>
              <a:t>ميليمتر.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>
              <a:buFont typeface="Arial" charset="0"/>
              <a:buChar char="•"/>
            </a:pPr>
            <a:r>
              <a:rPr lang="fa-IR" dirty="0" smtClean="0">
                <a:cs typeface="B Nazanin" panose="00000400000000000000" pitchFamily="2" charset="-78"/>
              </a:rPr>
              <a:t>سطح شكمی </a:t>
            </a:r>
            <a:r>
              <a:rPr lang="fa-IR" dirty="0">
                <a:cs typeface="B Nazanin" panose="00000400000000000000" pitchFamily="2" charset="-78"/>
              </a:rPr>
              <a:t>به رنگ روشن ويا </a:t>
            </a:r>
            <a:r>
              <a:rPr lang="fa-IR" dirty="0" smtClean="0">
                <a:cs typeface="B Nazanin" panose="00000400000000000000" pitchFamily="2" charset="-78"/>
              </a:rPr>
              <a:t>نوارهايی </a:t>
            </a:r>
            <a:r>
              <a:rPr lang="fa-IR" dirty="0">
                <a:cs typeface="B Nazanin" panose="00000400000000000000" pitchFamily="2" charset="-78"/>
              </a:rPr>
              <a:t>از نقاط </a:t>
            </a:r>
            <a:r>
              <a:rPr lang="fa-IR" dirty="0" smtClean="0">
                <a:cs typeface="B Nazanin" panose="00000400000000000000" pitchFamily="2" charset="-78"/>
              </a:rPr>
              <a:t>تيره.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>
              <a:buFont typeface="Arial" charset="0"/>
              <a:buChar char="•"/>
            </a:pPr>
            <a:r>
              <a:rPr lang="fa-IR" dirty="0" smtClean="0">
                <a:cs typeface="B Nazanin" panose="00000400000000000000" pitchFamily="2" charset="-78"/>
              </a:rPr>
              <a:t>كريوم </a:t>
            </a:r>
            <a:r>
              <a:rPr lang="fa-IR" dirty="0">
                <a:cs typeface="B Nazanin" panose="00000400000000000000" pitchFamily="2" charset="-78"/>
              </a:rPr>
              <a:t>كاملا </a:t>
            </a:r>
            <a:r>
              <a:rPr lang="fa-IR" dirty="0" smtClean="0">
                <a:cs typeface="B Nazanin" panose="00000400000000000000" pitchFamily="2" charset="-78"/>
              </a:rPr>
              <a:t>روشن. </a:t>
            </a:r>
          </a:p>
          <a:p>
            <a:pPr marL="0" indent="0" algn="r" rtl="1"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i="1" dirty="0" err="1"/>
              <a:t>Aelia</a:t>
            </a:r>
            <a:r>
              <a:rPr lang="en-US" i="1" dirty="0"/>
              <a:t> </a:t>
            </a:r>
            <a:r>
              <a:rPr lang="en-US" i="1" dirty="0" err="1"/>
              <a:t>furcula</a:t>
            </a:r>
            <a:r>
              <a:rPr lang="en-US" i="1" dirty="0"/>
              <a:t> </a:t>
            </a:r>
            <a:r>
              <a:rPr lang="en-US" dirty="0" err="1" smtClean="0"/>
              <a:t>Fieb</a:t>
            </a:r>
            <a:r>
              <a:rPr lang="fa-IR" dirty="0" smtClean="0"/>
              <a:t> </a:t>
            </a:r>
            <a:r>
              <a:rPr lang="fa-IR" dirty="0" smtClean="0">
                <a:cs typeface="B Nazanin" panose="00000400000000000000" pitchFamily="2" charset="-78"/>
              </a:rPr>
              <a:t>سن 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8976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r" rtl="1"/>
            <a:r>
              <a:rPr lang="fa-IR" dirty="0" smtClean="0">
                <a:cs typeface="B Nazanin" panose="00000400000000000000" pitchFamily="2" charset="-78"/>
              </a:rPr>
              <a:t>مگس </a:t>
            </a:r>
            <a:r>
              <a:rPr lang="en-US" b="1" i="1" dirty="0" err="1">
                <a:cs typeface="B Nazanin" panose="00000400000000000000" pitchFamily="2" charset="-78"/>
              </a:rPr>
              <a:t>Elomyia</a:t>
            </a:r>
            <a:r>
              <a:rPr lang="en-US" b="1" i="1" dirty="0">
                <a:cs typeface="B Nazanin" panose="00000400000000000000" pitchFamily="2" charset="-78"/>
              </a:rPr>
              <a:t> </a:t>
            </a:r>
            <a:r>
              <a:rPr lang="en-US" b="1" i="1" dirty="0" err="1">
                <a:cs typeface="B Nazanin" panose="00000400000000000000" pitchFamily="2" charset="-78"/>
              </a:rPr>
              <a:t>Lateris</a:t>
            </a:r>
            <a:r>
              <a:rPr lang="en-US" b="1" i="1" dirty="0" smtClean="0">
                <a:cs typeface="B Nazanin" panose="00000400000000000000" pitchFamily="2" charset="-78"/>
              </a:rPr>
              <a:t> </a:t>
            </a:r>
            <a:r>
              <a:rPr lang="fa-IR" b="1" i="1" dirty="0" smtClean="0">
                <a:cs typeface="B Nazanin" panose="00000400000000000000" pitchFamily="2" charset="-78"/>
              </a:rPr>
              <a:t> </a:t>
            </a:r>
          </a:p>
          <a:p>
            <a:pPr marL="0" indent="0" algn="r" rtl="1">
              <a:buNone/>
            </a:pPr>
            <a:endParaRPr lang="fa-IR" b="1" i="1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زنبور </a:t>
            </a:r>
            <a:r>
              <a:rPr lang="en-US" b="1" i="1" dirty="0" err="1">
                <a:cs typeface="B Nazanin" panose="00000400000000000000" pitchFamily="2" charset="-78"/>
              </a:rPr>
              <a:t>Trissolcus</a:t>
            </a:r>
            <a:r>
              <a:rPr lang="en-US" b="1" i="1" dirty="0">
                <a:cs typeface="B Nazanin" panose="00000400000000000000" pitchFamily="2" charset="-78"/>
              </a:rPr>
              <a:t> </a:t>
            </a:r>
            <a:r>
              <a:rPr lang="en-US" b="1" i="1" dirty="0" err="1" smtClean="0">
                <a:cs typeface="B Nazanin" panose="00000400000000000000" pitchFamily="2" charset="-78"/>
              </a:rPr>
              <a:t>grandis</a:t>
            </a:r>
            <a:r>
              <a:rPr lang="fa-IR" b="1" i="1" dirty="0" smtClean="0">
                <a:cs typeface="B Nazanin" panose="00000400000000000000" pitchFamily="2" charset="-78"/>
              </a:rPr>
              <a:t> </a:t>
            </a:r>
            <a:r>
              <a:rPr lang="fa-IR" dirty="0">
                <a:cs typeface="B Nazanin" panose="00000400000000000000" pitchFamily="2" charset="-78"/>
              </a:rPr>
              <a:t>از </a:t>
            </a:r>
            <a:r>
              <a:rPr lang="fa-IR" dirty="0" smtClean="0">
                <a:cs typeface="B Nazanin" panose="00000400000000000000" pitchFamily="2" charset="-78"/>
              </a:rPr>
              <a:t>خانواده </a:t>
            </a:r>
            <a:r>
              <a:rPr lang="en-US" b="1" i="1" dirty="0" err="1" smtClean="0">
                <a:cs typeface="B Nazanin" panose="00000400000000000000" pitchFamily="2" charset="-78"/>
              </a:rPr>
              <a:t>Scelionidae</a:t>
            </a:r>
            <a:endParaRPr lang="fa-IR" b="1" i="1" dirty="0" smtClean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endParaRPr lang="fa-IR" b="1" i="1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زنبور </a:t>
            </a:r>
            <a:r>
              <a:rPr lang="en-US" b="1" i="1" dirty="0" err="1" smtClean="0">
                <a:cs typeface="B Nazanin" panose="00000400000000000000" pitchFamily="2" charset="-78"/>
              </a:rPr>
              <a:t>Ooencytus</a:t>
            </a:r>
            <a:r>
              <a:rPr lang="fa-IR" b="1" i="1" dirty="0" smtClean="0">
                <a:cs typeface="B Nazanin" panose="00000400000000000000" pitchFamily="2" charset="-78"/>
              </a:rPr>
              <a:t> </a:t>
            </a:r>
            <a:r>
              <a:rPr lang="fa-IR" dirty="0">
                <a:cs typeface="B Nazanin" panose="00000400000000000000" pitchFamily="2" charset="-78"/>
              </a:rPr>
              <a:t>از </a:t>
            </a:r>
            <a:r>
              <a:rPr lang="fa-IR" dirty="0" smtClean="0">
                <a:cs typeface="B Nazanin" panose="00000400000000000000" pitchFamily="2" charset="-78"/>
              </a:rPr>
              <a:t>خانواده </a:t>
            </a:r>
            <a:r>
              <a:rPr lang="en-US" b="1" i="1" dirty="0" err="1" smtClean="0">
                <a:cs typeface="B Nazanin" panose="00000400000000000000" pitchFamily="2" charset="-78"/>
              </a:rPr>
              <a:t>Encyrtidae</a:t>
            </a:r>
            <a:endParaRPr lang="fa-IR" b="1" i="1" dirty="0" smtClean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endParaRPr lang="fa-IR" b="1" i="1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 smtClean="0">
                <a:cs typeface="B Nazanin" panose="00000400000000000000" pitchFamily="2" charset="-78"/>
              </a:rPr>
              <a:t>لاروهای </a:t>
            </a:r>
            <a:r>
              <a:rPr lang="en-US" b="1" i="1" dirty="0" err="1" smtClean="0">
                <a:cs typeface="B Nazanin" panose="00000400000000000000" pitchFamily="2" charset="-78"/>
              </a:rPr>
              <a:t>Chrysopa</a:t>
            </a:r>
            <a:endParaRPr lang="fa-IR" b="1" i="1" dirty="0" smtClean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endParaRPr lang="fa-IR" b="1" i="1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 smtClean="0">
                <a:cs typeface="B Nazanin" panose="00000400000000000000" pitchFamily="2" charset="-78"/>
              </a:rPr>
              <a:t>قارچهايی مانند </a:t>
            </a:r>
            <a:r>
              <a:rPr lang="en-US" b="1" i="1" dirty="0" err="1"/>
              <a:t>Beauveria</a:t>
            </a:r>
            <a:r>
              <a:rPr lang="en-US" b="1" i="1" dirty="0"/>
              <a:t> </a:t>
            </a:r>
            <a:r>
              <a:rPr lang="en-US" b="1" i="1" dirty="0" err="1"/>
              <a:t>bassiana</a:t>
            </a:r>
            <a:endParaRPr lang="en-US" b="1" i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دشمنان </a:t>
            </a:r>
            <a:r>
              <a:rPr lang="fa-IR" dirty="0" smtClean="0">
                <a:cs typeface="B Nazanin" panose="00000400000000000000" pitchFamily="2" charset="-78"/>
              </a:rPr>
              <a:t>طبيعی </a:t>
            </a:r>
            <a:r>
              <a:rPr lang="fa-IR" dirty="0">
                <a:cs typeface="B Nazanin" panose="00000400000000000000" pitchFamily="2" charset="-78"/>
              </a:rPr>
              <a:t>سن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آئليا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7295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Public\Pictures\Sample Pictures\New folder\_dsc014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" y="382587"/>
            <a:ext cx="8233650" cy="61706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5347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060" y="25021"/>
            <a:ext cx="2954740" cy="23528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1"/>
          <p:cNvSpPr/>
          <p:nvPr/>
        </p:nvSpPr>
        <p:spPr>
          <a:xfrm>
            <a:off x="1472672" y="2325132"/>
            <a:ext cx="14991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/>
              <a:t>لارو </a:t>
            </a:r>
            <a:r>
              <a:rPr lang="fa-IR" dirty="0" smtClean="0"/>
              <a:t>بالتوری </a:t>
            </a:r>
            <a:r>
              <a:rPr lang="fa-IR" dirty="0"/>
              <a:t>سبز</a:t>
            </a:r>
            <a:endParaRPr lang="en-US" dirty="0"/>
          </a:p>
        </p:txBody>
      </p:sp>
      <p:sp>
        <p:nvSpPr>
          <p:cNvPr id="3" name="Rectangle 2"/>
          <p:cNvSpPr/>
          <p:nvPr/>
        </p:nvSpPr>
        <p:spPr>
          <a:xfrm>
            <a:off x="6825" y="2325132"/>
            <a:ext cx="138752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b="1" i="1" dirty="0" err="1"/>
              <a:t>Chrysopa</a:t>
            </a:r>
            <a:r>
              <a:rPr lang="en-US" b="1" i="1" dirty="0"/>
              <a:t> </a:t>
            </a:r>
            <a:r>
              <a:rPr lang="en-US" b="1" i="1" dirty="0" err="1"/>
              <a:t>carnea</a:t>
            </a:r>
            <a:endParaRPr lang="en-US" b="1" i="1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9000" y="0"/>
            <a:ext cx="2362200" cy="23251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3542339" y="2401332"/>
            <a:ext cx="21996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err="1"/>
              <a:t>Beauveria</a:t>
            </a:r>
            <a:r>
              <a:rPr lang="en-US" b="1" i="1" dirty="0"/>
              <a:t> </a:t>
            </a:r>
            <a:r>
              <a:rPr lang="en-US" b="1" i="1" dirty="0" err="1"/>
              <a:t>bassiana</a:t>
            </a:r>
            <a:endParaRPr lang="en-US" b="1" i="1" dirty="0"/>
          </a:p>
        </p:txBody>
      </p:sp>
      <p:sp>
        <p:nvSpPr>
          <p:cNvPr id="5" name="Rectangle 4"/>
          <p:cNvSpPr/>
          <p:nvPr/>
        </p:nvSpPr>
        <p:spPr>
          <a:xfrm>
            <a:off x="4006409" y="2786797"/>
            <a:ext cx="12073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/>
              <a:t>روی </a:t>
            </a:r>
            <a:r>
              <a:rPr lang="fa-IR" dirty="0"/>
              <a:t>سن گندم</a:t>
            </a:r>
            <a:endParaRPr lang="en-US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5511" y="0"/>
            <a:ext cx="2928489" cy="23251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ectangle 5"/>
          <p:cNvSpPr/>
          <p:nvPr/>
        </p:nvSpPr>
        <p:spPr>
          <a:xfrm>
            <a:off x="6404406" y="2377870"/>
            <a:ext cx="267252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err="1"/>
              <a:t>Beauveria</a:t>
            </a:r>
            <a:r>
              <a:rPr lang="en-US" b="1" i="1" dirty="0"/>
              <a:t> </a:t>
            </a:r>
            <a:r>
              <a:rPr lang="en-US" b="1" i="1" dirty="0" err="1" smtClean="0"/>
              <a:t>bassiana</a:t>
            </a:r>
            <a:r>
              <a:rPr lang="fa-IR" b="1" i="1" dirty="0" smtClean="0"/>
              <a:t> </a:t>
            </a:r>
            <a:r>
              <a:rPr lang="en-US" b="1" i="1" dirty="0" smtClean="0"/>
              <a:t> </a:t>
            </a:r>
            <a:r>
              <a:rPr lang="fa-IR" dirty="0"/>
              <a:t>قارچ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7104918" y="2747202"/>
            <a:ext cx="120738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/>
              <a:t>روی </a:t>
            </a:r>
            <a:r>
              <a:rPr lang="fa-IR" dirty="0"/>
              <a:t>سن گندم</a:t>
            </a:r>
            <a:endParaRPr lang="en-US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3199" y="3156129"/>
            <a:ext cx="4033837" cy="30211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5655755" y="6288670"/>
            <a:ext cx="110479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a-IR" dirty="0" smtClean="0"/>
              <a:t>بالتوری </a:t>
            </a:r>
            <a:r>
              <a:rPr lang="fa-IR" dirty="0"/>
              <a:t>سبز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2971800" y="6284837"/>
            <a:ext cx="221727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i="1" dirty="0" err="1" smtClean="0"/>
              <a:t>Chrysoperla</a:t>
            </a:r>
            <a:r>
              <a:rPr lang="en-US" b="1" i="1" dirty="0" smtClean="0"/>
              <a:t> </a:t>
            </a:r>
            <a:r>
              <a:rPr lang="en-US" b="1" i="1" dirty="0" err="1"/>
              <a:t>carnea</a:t>
            </a:r>
            <a:endParaRPr lang="en-US" b="1" i="1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9051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99247" y="2248347"/>
            <a:ext cx="7745505" cy="4609653"/>
          </a:xfrm>
        </p:spPr>
        <p:txBody>
          <a:bodyPr>
            <a:normAutofit lnSpcReduction="10000"/>
          </a:bodyPr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كاهش جمعيت دشمنان </a:t>
            </a:r>
            <a:r>
              <a:rPr lang="fa-IR" dirty="0" smtClean="0">
                <a:cs typeface="B Nazanin" panose="00000400000000000000" pitchFamily="2" charset="-78"/>
              </a:rPr>
              <a:t>طبيعی </a:t>
            </a:r>
            <a:r>
              <a:rPr lang="fa-IR" dirty="0">
                <a:cs typeface="B Nazanin" panose="00000400000000000000" pitchFamily="2" charset="-78"/>
              </a:rPr>
              <a:t>سن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آئليا و تخريب مراتع و زيستگاه </a:t>
            </a:r>
            <a:r>
              <a:rPr lang="fa-IR" dirty="0" smtClean="0">
                <a:cs typeface="B Nazanin" panose="00000400000000000000" pitchFamily="2" charset="-78"/>
              </a:rPr>
              <a:t>های طبيعی آنها </a:t>
            </a:r>
            <a:r>
              <a:rPr lang="fa-IR" dirty="0">
                <a:cs typeface="B Nazanin" panose="00000400000000000000" pitchFamily="2" charset="-78"/>
              </a:rPr>
              <a:t>را از عوامل </a:t>
            </a:r>
            <a:r>
              <a:rPr lang="fa-IR" dirty="0" smtClean="0">
                <a:cs typeface="B Nazanin" panose="00000400000000000000" pitchFamily="2" charset="-78"/>
              </a:rPr>
              <a:t>كليدی </a:t>
            </a:r>
            <a:r>
              <a:rPr lang="fa-IR" dirty="0">
                <a:cs typeface="B Nazanin" panose="00000400000000000000" pitchFamily="2" charset="-78"/>
              </a:rPr>
              <a:t>افزايش جمعيت سن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آئليا است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بسياری </a:t>
            </a:r>
            <a:r>
              <a:rPr lang="fa-IR" dirty="0">
                <a:cs typeface="B Nazanin" panose="00000400000000000000" pitchFamily="2" charset="-78"/>
              </a:rPr>
              <a:t>از زنبور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پارازيتوئيد تخم سن گندم </a:t>
            </a:r>
            <a:r>
              <a:rPr lang="fa-IR" dirty="0" smtClean="0">
                <a:cs typeface="B Nazanin" panose="00000400000000000000" pitchFamily="2" charset="-78"/>
              </a:rPr>
              <a:t>خصوصا </a:t>
            </a:r>
            <a:r>
              <a:rPr lang="en-US" b="1" i="1" dirty="0" err="1">
                <a:cs typeface="B Nazanin" panose="00000400000000000000" pitchFamily="2" charset="-78"/>
              </a:rPr>
              <a:t>Trissolcus</a:t>
            </a:r>
            <a:r>
              <a:rPr lang="en-US" i="1" dirty="0">
                <a:cs typeface="B Nazanin" panose="00000400000000000000" pitchFamily="2" charset="-78"/>
              </a:rPr>
              <a:t> </a:t>
            </a:r>
            <a:r>
              <a:rPr lang="en-US" b="1" i="1" dirty="0" err="1" smtClean="0">
                <a:cs typeface="B Nazanin" panose="00000400000000000000" pitchFamily="2" charset="-78"/>
              </a:rPr>
              <a:t>grandis</a:t>
            </a:r>
            <a:r>
              <a:rPr lang="fa-IR" b="1" i="1" dirty="0" smtClean="0">
                <a:cs typeface="B Nazanin" panose="00000400000000000000" pitchFamily="2" charset="-78"/>
              </a:rPr>
              <a:t> </a:t>
            </a:r>
            <a:r>
              <a:rPr lang="fa-IR" dirty="0">
                <a:cs typeface="B Nazanin" panose="00000400000000000000" pitchFamily="2" charset="-78"/>
              </a:rPr>
              <a:t>تخم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اين سن ها را پارازيته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كنند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مگس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پارازيتوئيد سن گندم نيز </a:t>
            </a:r>
            <a:r>
              <a:rPr lang="fa-IR" dirty="0" smtClean="0">
                <a:cs typeface="B Nazanin" panose="00000400000000000000" pitchFamily="2" charset="-78"/>
              </a:rPr>
              <a:t>روی </a:t>
            </a:r>
            <a:r>
              <a:rPr lang="fa-IR" dirty="0">
                <a:cs typeface="B Nazanin" panose="00000400000000000000" pitchFamily="2" charset="-78"/>
              </a:rPr>
              <a:t>اين سن ها فعاليت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كنند كه در </a:t>
            </a:r>
            <a:r>
              <a:rPr lang="fa-IR" dirty="0" smtClean="0">
                <a:cs typeface="B Nazanin" panose="00000400000000000000" pitchFamily="2" charset="-78"/>
              </a:rPr>
              <a:t>بين انها </a:t>
            </a:r>
            <a:r>
              <a:rPr lang="en-US" b="1" i="1" dirty="0" err="1">
                <a:cs typeface="B Nazanin" panose="00000400000000000000" pitchFamily="2" charset="-78"/>
              </a:rPr>
              <a:t>Elomyia</a:t>
            </a:r>
            <a:r>
              <a:rPr lang="en-US" b="1" i="1" dirty="0">
                <a:cs typeface="B Nazanin" panose="00000400000000000000" pitchFamily="2" charset="-78"/>
              </a:rPr>
              <a:t> </a:t>
            </a:r>
            <a:r>
              <a:rPr lang="en-US" b="1" i="1" dirty="0" err="1" smtClean="0">
                <a:cs typeface="B Nazanin" panose="00000400000000000000" pitchFamily="2" charset="-78"/>
              </a:rPr>
              <a:t>lateralis</a:t>
            </a:r>
            <a:r>
              <a:rPr lang="fa-IR" b="1" i="1" dirty="0" smtClean="0">
                <a:cs typeface="B Nazanin" panose="00000400000000000000" pitchFamily="2" charset="-78"/>
              </a:rPr>
              <a:t> </a:t>
            </a:r>
            <a:r>
              <a:rPr lang="fa-IR" dirty="0">
                <a:cs typeface="B Nazanin" panose="00000400000000000000" pitchFamily="2" charset="-78"/>
              </a:rPr>
              <a:t>از اهميت </a:t>
            </a:r>
            <a:r>
              <a:rPr lang="fa-IR" dirty="0" smtClean="0">
                <a:cs typeface="B Nazanin" panose="00000400000000000000" pitchFamily="2" charset="-78"/>
              </a:rPr>
              <a:t>بيشتری </a:t>
            </a:r>
            <a:r>
              <a:rPr lang="fa-IR" dirty="0">
                <a:cs typeface="B Nazanin" panose="00000400000000000000" pitchFamily="2" charset="-78"/>
              </a:rPr>
              <a:t>برخوردار است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خسارت سن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آئليا </a:t>
            </a:r>
            <a:r>
              <a:rPr lang="fa-IR" dirty="0" smtClean="0">
                <a:cs typeface="B Nazanin" panose="00000400000000000000" pitchFamily="2" charset="-78"/>
              </a:rPr>
              <a:t>اقتصادی </a:t>
            </a:r>
            <a:r>
              <a:rPr lang="fa-IR" dirty="0">
                <a:cs typeface="B Nazanin" panose="00000400000000000000" pitchFamily="2" charset="-78"/>
              </a:rPr>
              <a:t>نبوده و كنترل </a:t>
            </a:r>
            <a:r>
              <a:rPr lang="fa-IR" dirty="0" smtClean="0">
                <a:cs typeface="B Nazanin" panose="00000400000000000000" pitchFamily="2" charset="-78"/>
              </a:rPr>
              <a:t>شيميايی </a:t>
            </a:r>
            <a:r>
              <a:rPr lang="fa-IR" dirty="0">
                <a:cs typeface="B Nazanin" panose="00000400000000000000" pitchFamily="2" charset="-78"/>
              </a:rPr>
              <a:t>آنها </a:t>
            </a:r>
            <a:r>
              <a:rPr lang="fa-IR" dirty="0" smtClean="0">
                <a:cs typeface="B Nazanin" panose="00000400000000000000" pitchFamily="2" charset="-78"/>
              </a:rPr>
              <a:t>ضروری </a:t>
            </a:r>
            <a:r>
              <a:rPr lang="fa-IR" dirty="0">
                <a:cs typeface="B Nazanin" panose="00000400000000000000" pitchFamily="2" charset="-78"/>
              </a:rPr>
              <a:t>نيست و </a:t>
            </a:r>
            <a:r>
              <a:rPr lang="fa-IR" dirty="0" smtClean="0">
                <a:cs typeface="B Nazanin" panose="00000400000000000000" pitchFamily="2" charset="-78"/>
              </a:rPr>
              <a:t>سمپاشی هايی </a:t>
            </a:r>
            <a:r>
              <a:rPr lang="fa-IR" dirty="0">
                <a:cs typeface="B Nazanin" panose="00000400000000000000" pitchFamily="2" charset="-78"/>
              </a:rPr>
              <a:t>كه </a:t>
            </a:r>
            <a:r>
              <a:rPr lang="fa-IR" dirty="0" smtClean="0">
                <a:cs typeface="B Nazanin" panose="00000400000000000000" pitchFamily="2" charset="-78"/>
              </a:rPr>
              <a:t>برای </a:t>
            </a:r>
            <a:r>
              <a:rPr lang="fa-IR" dirty="0">
                <a:cs typeface="B Nazanin" panose="00000400000000000000" pitchFamily="2" charset="-78"/>
              </a:rPr>
              <a:t>كنترل سن گندم صورت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گيرد </a:t>
            </a:r>
            <a:r>
              <a:rPr lang="fa-IR" dirty="0" smtClean="0">
                <a:cs typeface="B Nazanin" panose="00000400000000000000" pitchFamily="2" charset="-78"/>
              </a:rPr>
              <a:t>روی </a:t>
            </a:r>
            <a:r>
              <a:rPr lang="fa-IR" dirty="0">
                <a:cs typeface="B Nazanin" panose="00000400000000000000" pitchFamily="2" charset="-78"/>
              </a:rPr>
              <a:t>آنها نيز موثر است.</a:t>
            </a:r>
            <a:endParaRPr lang="en-US" b="1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مديريت </a:t>
            </a:r>
            <a:r>
              <a:rPr lang="fa-IR" dirty="0" smtClean="0">
                <a:cs typeface="B Nazanin" panose="00000400000000000000" pitchFamily="2" charset="-78"/>
              </a:rPr>
              <a:t>تلفيقی </a:t>
            </a:r>
            <a:r>
              <a:rPr lang="fa-IR" dirty="0">
                <a:cs typeface="B Nazanin" panose="00000400000000000000" pitchFamily="2" charset="-78"/>
              </a:rPr>
              <a:t>سن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آئليا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878315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i="1" dirty="0" smtClean="0"/>
              <a:t>                                  </a:t>
            </a:r>
          </a:p>
          <a:p>
            <a:pPr marL="0" indent="0">
              <a:buNone/>
            </a:pPr>
            <a:endParaRPr lang="en-US" i="1" dirty="0"/>
          </a:p>
          <a:p>
            <a:pPr marL="0" indent="0">
              <a:buNone/>
            </a:pPr>
            <a:r>
              <a:rPr lang="en-US" i="1" dirty="0"/>
              <a:t> </a:t>
            </a:r>
            <a:r>
              <a:rPr lang="en-US" i="1" dirty="0" smtClean="0"/>
              <a:t>                      </a:t>
            </a:r>
          </a:p>
          <a:p>
            <a:pPr marL="0" indent="0">
              <a:buNone/>
            </a:pPr>
            <a:r>
              <a:rPr lang="en-US" i="1" dirty="0"/>
              <a:t> </a:t>
            </a:r>
            <a:r>
              <a:rPr lang="en-US" i="1" dirty="0" smtClean="0"/>
              <a:t>                             </a:t>
            </a:r>
            <a:r>
              <a:rPr lang="en-US" b="1" i="1" dirty="0" err="1" smtClean="0"/>
              <a:t>Zabrus</a:t>
            </a:r>
            <a:r>
              <a:rPr lang="en-US" b="1" i="1" dirty="0" smtClean="0"/>
              <a:t> </a:t>
            </a:r>
            <a:r>
              <a:rPr lang="en-US" b="1" i="1" dirty="0" err="1" smtClean="0"/>
              <a:t>tenebrioides</a:t>
            </a:r>
            <a:endParaRPr lang="en-US" b="1" i="1" dirty="0" smtClean="0"/>
          </a:p>
          <a:p>
            <a:pPr marL="0" indent="0">
              <a:buNone/>
            </a:pPr>
            <a:r>
              <a:rPr lang="en-US" dirty="0" smtClean="0"/>
              <a:t>                          </a:t>
            </a:r>
            <a:r>
              <a:rPr lang="en-US" b="1" i="1" dirty="0" smtClean="0"/>
              <a:t>(</a:t>
            </a:r>
            <a:r>
              <a:rPr lang="en-US" b="1" i="1" dirty="0" err="1"/>
              <a:t>Carabidae</a:t>
            </a:r>
            <a:r>
              <a:rPr lang="en-US" b="1" i="1" dirty="0"/>
              <a:t>: </a:t>
            </a:r>
            <a:r>
              <a:rPr lang="en-US" b="1" i="1" dirty="0" err="1"/>
              <a:t>Coleoptera</a:t>
            </a:r>
            <a:r>
              <a:rPr lang="en-US" b="1" i="1" dirty="0"/>
              <a:t>)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سوسك سياه گندم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9754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سوسك سياه گندم از بيشتر مناطق كشور </a:t>
            </a:r>
            <a:r>
              <a:rPr lang="fa-IR" dirty="0" smtClean="0">
                <a:cs typeface="B Nazanin" panose="00000400000000000000" pitchFamily="2" charset="-78"/>
              </a:rPr>
              <a:t>گزارش</a:t>
            </a:r>
            <a:r>
              <a:rPr lang="fa-IR" dirty="0"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گرديده </a:t>
            </a:r>
            <a:r>
              <a:rPr lang="fa-IR" dirty="0">
                <a:cs typeface="B Nazanin" panose="00000400000000000000" pitchFamily="2" charset="-78"/>
              </a:rPr>
              <a:t>است، اما </a:t>
            </a:r>
            <a:r>
              <a:rPr lang="fa-IR" dirty="0" smtClean="0">
                <a:cs typeface="B Nazanin" panose="00000400000000000000" pitchFamily="2" charset="-78"/>
              </a:rPr>
              <a:t>آلودگی </a:t>
            </a:r>
            <a:r>
              <a:rPr lang="fa-IR" dirty="0">
                <a:cs typeface="B Nazanin" panose="00000400000000000000" pitchFamily="2" charset="-78"/>
              </a:rPr>
              <a:t>آن در استان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گلستان، خراسان، فارس، كرمانشاه، خوزستان و ايلام بيشتر است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اين آفت علاوه بر گندم </a:t>
            </a:r>
            <a:r>
              <a:rPr lang="fa-IR" dirty="0" smtClean="0">
                <a:cs typeface="B Nazanin" panose="00000400000000000000" pitchFamily="2" charset="-78"/>
              </a:rPr>
              <a:t>روی </a:t>
            </a:r>
            <a:r>
              <a:rPr lang="fa-IR" dirty="0">
                <a:cs typeface="B Nazanin" panose="00000400000000000000" pitchFamily="2" charset="-78"/>
              </a:rPr>
              <a:t>جو و چاودار </a:t>
            </a:r>
            <a:r>
              <a:rPr lang="fa-IR" dirty="0" smtClean="0">
                <a:cs typeface="B Nazanin" panose="00000400000000000000" pitchFamily="2" charset="-78"/>
              </a:rPr>
              <a:t>نيز </a:t>
            </a:r>
            <a:r>
              <a:rPr lang="fa-IR" dirty="0">
                <a:cs typeface="B Nazanin" panose="00000400000000000000" pitchFamily="2" charset="-78"/>
              </a:rPr>
              <a:t>خسارت زا است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خسارت </a:t>
            </a:r>
            <a:r>
              <a:rPr lang="fa-IR" dirty="0" smtClean="0">
                <a:cs typeface="B Nazanin" panose="00000400000000000000" pitchFamily="2" charset="-78"/>
              </a:rPr>
              <a:t>اصلی </a:t>
            </a:r>
            <a:r>
              <a:rPr lang="fa-IR" dirty="0">
                <a:cs typeface="B Nazanin" panose="00000400000000000000" pitchFamily="2" charset="-78"/>
              </a:rPr>
              <a:t>مربوط به لارو آن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باشد كه </a:t>
            </a:r>
            <a:r>
              <a:rPr lang="fa-IR" dirty="0" smtClean="0">
                <a:cs typeface="B Nazanin" panose="00000400000000000000" pitchFamily="2" charset="-78"/>
              </a:rPr>
              <a:t>در </a:t>
            </a:r>
            <a:r>
              <a:rPr lang="fa-IR" dirty="0">
                <a:cs typeface="B Nazanin" panose="00000400000000000000" pitchFamily="2" charset="-78"/>
              </a:rPr>
              <a:t>پائيز و زمستان به بوته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گندم حمله كرده و با جويدن برگ ها و </a:t>
            </a:r>
            <a:r>
              <a:rPr lang="fa-IR" dirty="0" smtClean="0">
                <a:cs typeface="B Nazanin" panose="00000400000000000000" pitchFamily="2" charset="-78"/>
              </a:rPr>
              <a:t>باقی </a:t>
            </a:r>
            <a:r>
              <a:rPr lang="fa-IR" dirty="0">
                <a:cs typeface="B Nazanin" panose="00000400000000000000" pitchFamily="2" charset="-78"/>
              </a:rPr>
              <a:t>گذاشتن رگبرگ </a:t>
            </a:r>
            <a:r>
              <a:rPr lang="fa-IR" dirty="0" smtClean="0">
                <a:cs typeface="B Nazanin" panose="00000400000000000000" pitchFamily="2" charset="-78"/>
              </a:rPr>
              <a:t>های اصلی </a:t>
            </a:r>
            <a:r>
              <a:rPr lang="fa-IR" dirty="0">
                <a:cs typeface="B Nazanin" panose="00000400000000000000" pitchFamily="2" charset="-78"/>
              </a:rPr>
              <a:t>خسارت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زند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لاروها به هنگام فعاليت سوراخ </a:t>
            </a:r>
            <a:r>
              <a:rPr lang="fa-IR" dirty="0" smtClean="0">
                <a:cs typeface="B Nazanin" panose="00000400000000000000" pitchFamily="2" charset="-78"/>
              </a:rPr>
              <a:t>هايی </a:t>
            </a:r>
            <a:r>
              <a:rPr lang="fa-IR" dirty="0">
                <a:cs typeface="B Nazanin" panose="00000400000000000000" pitchFamily="2" charset="-78"/>
              </a:rPr>
              <a:t>در </a:t>
            </a:r>
            <a:r>
              <a:rPr lang="fa-IR" dirty="0" smtClean="0">
                <a:cs typeface="B Nazanin" panose="00000400000000000000" pitchFamily="2" charset="-78"/>
              </a:rPr>
              <a:t>خاك </a:t>
            </a:r>
            <a:r>
              <a:rPr lang="fa-IR" dirty="0">
                <a:cs typeface="B Nazanin" panose="00000400000000000000" pitchFamily="2" charset="-78"/>
              </a:rPr>
              <a:t>ايجاد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كنند و برگ ها را به داخل اين سوراخ ها برده و مورد تغذيه قرار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دهند.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نحوه خسارت و مناطق انتشار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45533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0800" y="124480"/>
            <a:ext cx="3886200" cy="64819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33243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هر لارو </a:t>
            </a:r>
            <a:r>
              <a:rPr lang="fa-IR" dirty="0" smtClean="0">
                <a:cs typeface="B Nazanin" panose="00000400000000000000" pitchFamily="2" charset="-78"/>
              </a:rPr>
              <a:t>طی </a:t>
            </a:r>
            <a:r>
              <a:rPr lang="fa-IR" dirty="0">
                <a:cs typeface="B Nazanin" panose="00000400000000000000" pitchFamily="2" charset="-78"/>
              </a:rPr>
              <a:t>دوران </a:t>
            </a:r>
            <a:r>
              <a:rPr lang="fa-IR" dirty="0" smtClean="0">
                <a:cs typeface="B Nazanin" panose="00000400000000000000" pitchFamily="2" charset="-78"/>
              </a:rPr>
              <a:t>زندگی خود 30 -20 </a:t>
            </a:r>
            <a:r>
              <a:rPr lang="fa-IR" dirty="0">
                <a:cs typeface="B Nazanin" panose="00000400000000000000" pitchFamily="2" charset="-78"/>
              </a:rPr>
              <a:t>بوته را از بين </a:t>
            </a:r>
            <a:r>
              <a:rPr lang="fa-IR" dirty="0" smtClean="0">
                <a:cs typeface="B Nazanin" panose="00000400000000000000" pitchFamily="2" charset="-78"/>
              </a:rPr>
              <a:t>می برد.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در منطقه گنبد </a:t>
            </a:r>
            <a:r>
              <a:rPr lang="fa-IR" dirty="0" smtClean="0">
                <a:cs typeface="B Nazanin" panose="00000400000000000000" pitchFamily="2" charset="-78"/>
              </a:rPr>
              <a:t>آلودگی </a:t>
            </a:r>
            <a:r>
              <a:rPr lang="fa-IR" dirty="0">
                <a:cs typeface="B Nazanin" panose="00000400000000000000" pitchFamily="2" charset="-78"/>
              </a:rPr>
              <a:t>به اين آفت </a:t>
            </a:r>
            <a:r>
              <a:rPr lang="fa-IR" dirty="0" smtClean="0">
                <a:cs typeface="B Nazanin" panose="00000400000000000000" pitchFamily="2" charset="-78"/>
              </a:rPr>
              <a:t>شديد </a:t>
            </a:r>
            <a:r>
              <a:rPr lang="fa-IR" dirty="0">
                <a:cs typeface="B Nazanin" panose="00000400000000000000" pitchFamily="2" charset="-78"/>
              </a:rPr>
              <a:t>بوده و در </a:t>
            </a:r>
            <a:r>
              <a:rPr lang="fa-IR" dirty="0" smtClean="0">
                <a:cs typeface="B Nazanin" panose="00000400000000000000" pitchFamily="2" charset="-78"/>
              </a:rPr>
              <a:t>بعضی </a:t>
            </a:r>
            <a:r>
              <a:rPr lang="fa-IR" dirty="0">
                <a:cs typeface="B Nazanin" panose="00000400000000000000" pitchFamily="2" charset="-78"/>
              </a:rPr>
              <a:t>از سال </a:t>
            </a:r>
            <a:r>
              <a:rPr lang="fa-IR" dirty="0" smtClean="0">
                <a:cs typeface="B Nazanin" panose="00000400000000000000" pitchFamily="2" charset="-78"/>
              </a:rPr>
              <a:t>ها تراکم لاروها  100 – 50 عدد در متر مربع و </a:t>
            </a:r>
            <a:r>
              <a:rPr lang="fa-IR" dirty="0">
                <a:cs typeface="B Nazanin" panose="00000400000000000000" pitchFamily="2" charset="-78"/>
              </a:rPr>
              <a:t>خسارت آن تا 70 درصد </a:t>
            </a:r>
            <a:r>
              <a:rPr lang="fa-IR" dirty="0" smtClean="0">
                <a:cs typeface="B Nazanin" panose="00000400000000000000" pitchFamily="2" charset="-78"/>
              </a:rPr>
              <a:t>هم گزارش </a:t>
            </a:r>
            <a:r>
              <a:rPr lang="fa-IR" dirty="0">
                <a:cs typeface="B Nazanin" panose="00000400000000000000" pitchFamily="2" charset="-78"/>
              </a:rPr>
              <a:t>شده است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حشرات كامل آن از اوايل تا </a:t>
            </a:r>
            <a:r>
              <a:rPr lang="fa-IR" dirty="0" smtClean="0">
                <a:cs typeface="B Nazanin" panose="00000400000000000000" pitchFamily="2" charset="-78"/>
              </a:rPr>
              <a:t>اواخر </a:t>
            </a:r>
            <a:r>
              <a:rPr lang="fa-IR" dirty="0">
                <a:cs typeface="B Nazanin" panose="00000400000000000000" pitchFamily="2" charset="-78"/>
              </a:rPr>
              <a:t>خرداد خارج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شوند و </a:t>
            </a:r>
            <a:r>
              <a:rPr lang="fa-IR" dirty="0" smtClean="0">
                <a:cs typeface="B Nazanin" panose="00000400000000000000" pitchFamily="2" charset="-78"/>
              </a:rPr>
              <a:t>روی سنبله ها </a:t>
            </a:r>
            <a:r>
              <a:rPr lang="fa-IR" dirty="0">
                <a:cs typeface="B Nazanin" panose="00000400000000000000" pitchFamily="2" charset="-78"/>
              </a:rPr>
              <a:t>از دانه </a:t>
            </a:r>
            <a:r>
              <a:rPr lang="fa-IR" dirty="0" smtClean="0">
                <a:cs typeface="B Nazanin" panose="00000400000000000000" pitchFamily="2" charset="-78"/>
              </a:rPr>
              <a:t>های خميری </a:t>
            </a:r>
            <a:r>
              <a:rPr lang="fa-IR" dirty="0">
                <a:cs typeface="B Nazanin" panose="00000400000000000000" pitchFamily="2" charset="-78"/>
              </a:rPr>
              <a:t>شده </a:t>
            </a:r>
            <a:r>
              <a:rPr lang="fa-IR" dirty="0" smtClean="0">
                <a:cs typeface="B Nazanin" panose="00000400000000000000" pitchFamily="2" charset="-78"/>
              </a:rPr>
              <a:t>تغذيه می </a:t>
            </a:r>
            <a:r>
              <a:rPr lang="fa-IR" dirty="0">
                <a:cs typeface="B Nazanin" panose="00000400000000000000" pitchFamily="2" charset="-78"/>
              </a:rPr>
              <a:t>كنند، اما خسارت آنها </a:t>
            </a:r>
            <a:r>
              <a:rPr lang="fa-IR" dirty="0" smtClean="0">
                <a:cs typeface="B Nazanin" panose="00000400000000000000" pitchFamily="2" charset="-78"/>
              </a:rPr>
              <a:t>چندان قابل </a:t>
            </a:r>
            <a:r>
              <a:rPr lang="fa-IR" dirty="0">
                <a:cs typeface="B Nazanin" panose="00000400000000000000" pitchFamily="2" charset="-78"/>
              </a:rPr>
              <a:t>توجه نيست.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نحوه خسارت و مناطق انتشار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623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1"/>
            <a:ext cx="55626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6004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99247" y="2248347"/>
            <a:ext cx="7745505" cy="4457253"/>
          </a:xfrm>
        </p:spPr>
        <p:txBody>
          <a:bodyPr>
            <a:normAutofit fontScale="92500" lnSpcReduction="10000"/>
          </a:bodyPr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زمستان </a:t>
            </a:r>
            <a:r>
              <a:rPr lang="fa-IR" dirty="0" smtClean="0">
                <a:cs typeface="B Nazanin" panose="00000400000000000000" pitchFamily="2" charset="-78"/>
              </a:rPr>
              <a:t>گذرانی </a:t>
            </a:r>
            <a:r>
              <a:rPr lang="fa-IR" dirty="0">
                <a:cs typeface="B Nazanin" panose="00000400000000000000" pitchFamily="2" charset="-78"/>
              </a:rPr>
              <a:t>سوسك سياه گندم به صورت </a:t>
            </a:r>
            <a:r>
              <a:rPr lang="fa-IR" dirty="0" smtClean="0">
                <a:cs typeface="B Nazanin" panose="00000400000000000000" pitchFamily="2" charset="-78"/>
              </a:rPr>
              <a:t>لاروهای </a:t>
            </a:r>
            <a:r>
              <a:rPr lang="fa-IR" dirty="0">
                <a:cs typeface="B Nazanin" panose="00000400000000000000" pitchFamily="2" charset="-78"/>
              </a:rPr>
              <a:t>سنين مختلف است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 </a:t>
            </a: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يك نسل در سال دارد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لاروها در اوايل بهار با ايجاد گودال در كنار بوته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گندم فعاليت خود را </a:t>
            </a:r>
            <a:r>
              <a:rPr lang="fa-IR" dirty="0" smtClean="0">
                <a:cs typeface="B Nazanin" panose="00000400000000000000" pitchFamily="2" charset="-78"/>
              </a:rPr>
              <a:t>آغازمی </a:t>
            </a:r>
            <a:r>
              <a:rPr lang="fa-IR" dirty="0">
                <a:cs typeface="B Nazanin" panose="00000400000000000000" pitchFamily="2" charset="-78"/>
              </a:rPr>
              <a:t>كنند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 smtClean="0">
                <a:cs typeface="B Nazanin" panose="00000400000000000000" pitchFamily="2" charset="-78"/>
              </a:rPr>
              <a:t>لاروهای شب فعال </a:t>
            </a:r>
            <a:r>
              <a:rPr lang="en-US" dirty="0" smtClean="0">
                <a:cs typeface="B Nazanin" panose="00000400000000000000" pitchFamily="2" charset="-78"/>
              </a:rPr>
              <a:t>(</a:t>
            </a:r>
            <a:r>
              <a:rPr lang="en-US" dirty="0">
                <a:cs typeface="B Nazanin" panose="00000400000000000000" pitchFamily="2" charset="-78"/>
              </a:rPr>
              <a:t>Nocturnal</a:t>
            </a:r>
            <a:r>
              <a:rPr lang="en-US" dirty="0" smtClean="0">
                <a:cs typeface="B Nazanin" panose="00000400000000000000" pitchFamily="2" charset="-78"/>
              </a:rPr>
              <a:t>)</a:t>
            </a:r>
            <a:r>
              <a:rPr lang="fa-IR" dirty="0" smtClean="0">
                <a:cs typeface="B Nazanin" panose="00000400000000000000" pitchFamily="2" charset="-78"/>
              </a:rPr>
              <a:t> هستند </a:t>
            </a:r>
            <a:r>
              <a:rPr lang="fa-IR" dirty="0">
                <a:cs typeface="B Nazanin" panose="00000400000000000000" pitchFamily="2" charset="-78"/>
              </a:rPr>
              <a:t>و در روز استراحت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كنند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در خرداد لاروها در خاك به شفيره تبديل </a:t>
            </a:r>
            <a:r>
              <a:rPr lang="fa-IR" dirty="0" smtClean="0">
                <a:cs typeface="B Nazanin" panose="00000400000000000000" pitchFamily="2" charset="-78"/>
              </a:rPr>
              <a:t>می شوند.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دوره </a:t>
            </a:r>
            <a:r>
              <a:rPr lang="fa-IR" dirty="0" smtClean="0">
                <a:cs typeface="B Nazanin" panose="00000400000000000000" pitchFamily="2" charset="-78"/>
              </a:rPr>
              <a:t>شفيرگی </a:t>
            </a:r>
            <a:r>
              <a:rPr lang="fa-IR" dirty="0">
                <a:cs typeface="B Nazanin" panose="00000400000000000000" pitchFamily="2" charset="-78"/>
              </a:rPr>
              <a:t>حدود 18 روز است.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زيست </a:t>
            </a:r>
            <a:r>
              <a:rPr lang="fa-IR" dirty="0" smtClean="0">
                <a:cs typeface="B Nazanin" panose="00000400000000000000" pitchFamily="2" charset="-78"/>
              </a:rPr>
              <a:t>شناسی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3871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99247" y="2248347"/>
            <a:ext cx="7745505" cy="4228653"/>
          </a:xfrm>
        </p:spPr>
        <p:txBody>
          <a:bodyPr>
            <a:normAutofit fontScale="92500"/>
          </a:bodyPr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در اواخر بهار هم زمان با مرحله </a:t>
            </a:r>
            <a:r>
              <a:rPr lang="fa-IR" dirty="0" smtClean="0">
                <a:cs typeface="B Nazanin" panose="00000400000000000000" pitchFamily="2" charset="-78"/>
              </a:rPr>
              <a:t>شيری </a:t>
            </a:r>
            <a:r>
              <a:rPr lang="fa-IR" dirty="0">
                <a:cs typeface="B Nazanin" panose="00000400000000000000" pitchFamily="2" charset="-78"/>
              </a:rPr>
              <a:t>و سفت شدن دانه ها حشرات كامل </a:t>
            </a:r>
            <a:r>
              <a:rPr lang="fa-IR" dirty="0" smtClean="0">
                <a:cs typeface="B Nazanin" panose="00000400000000000000" pitchFamily="2" charset="-78"/>
              </a:rPr>
              <a:t>ظاهرمی </a:t>
            </a:r>
            <a:r>
              <a:rPr lang="fa-IR" dirty="0">
                <a:cs typeface="B Nazanin" panose="00000400000000000000" pitchFamily="2" charset="-78"/>
              </a:rPr>
              <a:t>شوند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حشرات كامل نيز شب فعالند و بعد از </a:t>
            </a:r>
            <a:r>
              <a:rPr lang="fa-IR" dirty="0" smtClean="0">
                <a:cs typeface="B Nazanin" panose="00000400000000000000" pitchFamily="2" charset="-78"/>
              </a:rPr>
              <a:t>كمی تغذيه، </a:t>
            </a:r>
            <a:r>
              <a:rPr lang="fa-IR" dirty="0">
                <a:cs typeface="B Nazanin" panose="00000400000000000000" pitchFamily="2" charset="-78"/>
              </a:rPr>
              <a:t>جفت </a:t>
            </a:r>
            <a:r>
              <a:rPr lang="fa-IR" dirty="0" smtClean="0">
                <a:cs typeface="B Nazanin" panose="00000400000000000000" pitchFamily="2" charset="-78"/>
              </a:rPr>
              <a:t>گيری </a:t>
            </a:r>
            <a:r>
              <a:rPr lang="fa-IR" dirty="0">
                <a:cs typeface="B Nazanin" panose="00000400000000000000" pitchFamily="2" charset="-78"/>
              </a:rPr>
              <a:t>و تخم </a:t>
            </a:r>
            <a:r>
              <a:rPr lang="fa-IR" dirty="0" smtClean="0">
                <a:cs typeface="B Nazanin" panose="00000400000000000000" pitchFamily="2" charset="-78"/>
              </a:rPr>
              <a:t>ريزی می </a:t>
            </a:r>
            <a:r>
              <a:rPr lang="fa-IR" dirty="0">
                <a:cs typeface="B Nazanin" panose="00000400000000000000" pitchFamily="2" charset="-78"/>
              </a:rPr>
              <a:t>كنند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تخم گذاری </a:t>
            </a:r>
            <a:r>
              <a:rPr lang="fa-IR" dirty="0">
                <a:cs typeface="B Nazanin" panose="00000400000000000000" pitchFamily="2" charset="-78"/>
              </a:rPr>
              <a:t>به صورت </a:t>
            </a:r>
            <a:r>
              <a:rPr lang="fa-IR" dirty="0" smtClean="0">
                <a:cs typeface="B Nazanin" panose="00000400000000000000" pitchFamily="2" charset="-78"/>
              </a:rPr>
              <a:t>انفرادی </a:t>
            </a:r>
            <a:r>
              <a:rPr lang="fa-IR" dirty="0">
                <a:cs typeface="B Nazanin" panose="00000400000000000000" pitchFamily="2" charset="-78"/>
              </a:rPr>
              <a:t>يا در دسته جات </a:t>
            </a:r>
            <a:r>
              <a:rPr lang="fa-IR" dirty="0" smtClean="0">
                <a:cs typeface="B Nazanin" panose="00000400000000000000" pitchFamily="2" charset="-78"/>
              </a:rPr>
              <a:t>3-5 تایی.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 smtClean="0">
                <a:cs typeface="B Nazanin" panose="00000400000000000000" pitchFamily="2" charset="-78"/>
              </a:rPr>
              <a:t>هر حشره 40-80  </a:t>
            </a:r>
            <a:r>
              <a:rPr lang="fa-IR" dirty="0">
                <a:cs typeface="B Nazanin" panose="00000400000000000000" pitchFamily="2" charset="-78"/>
              </a:rPr>
              <a:t>تخم </a:t>
            </a:r>
            <a:r>
              <a:rPr lang="fa-IR" dirty="0" smtClean="0">
                <a:cs typeface="B Nazanin" panose="00000400000000000000" pitchFamily="2" charset="-78"/>
              </a:rPr>
              <a:t>می گذارد.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دوره </a:t>
            </a:r>
            <a:r>
              <a:rPr lang="fa-IR" dirty="0">
                <a:cs typeface="B Nazanin" panose="00000400000000000000" pitchFamily="2" charset="-78"/>
              </a:rPr>
              <a:t>رشد </a:t>
            </a:r>
            <a:r>
              <a:rPr lang="fa-IR" dirty="0" smtClean="0">
                <a:cs typeface="B Nazanin" panose="00000400000000000000" pitchFamily="2" charset="-78"/>
              </a:rPr>
              <a:t>جنينی 29-8 </a:t>
            </a:r>
            <a:r>
              <a:rPr lang="fa-IR" dirty="0">
                <a:cs typeface="B Nazanin" panose="00000400000000000000" pitchFamily="2" charset="-78"/>
              </a:rPr>
              <a:t>بر اساس </a:t>
            </a:r>
            <a:r>
              <a:rPr lang="fa-IR" dirty="0" smtClean="0">
                <a:cs typeface="B Nazanin" panose="00000400000000000000" pitchFamily="2" charset="-78"/>
              </a:rPr>
              <a:t>دما.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زيست </a:t>
            </a:r>
            <a:r>
              <a:rPr lang="fa-IR" dirty="0" smtClean="0">
                <a:cs typeface="B Nazanin" panose="00000400000000000000" pitchFamily="2" charset="-78"/>
              </a:rPr>
              <a:t>شناسی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0444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742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09346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99247" y="2248347"/>
            <a:ext cx="7745505" cy="4304853"/>
          </a:xfrm>
        </p:spPr>
        <p:txBody>
          <a:bodyPr>
            <a:normAutofit/>
          </a:bodyPr>
          <a:lstStyle/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طول </a:t>
            </a:r>
            <a:r>
              <a:rPr lang="fa-IR" dirty="0">
                <a:cs typeface="B Nazanin" panose="00000400000000000000" pitchFamily="2" charset="-78"/>
              </a:rPr>
              <a:t>حشره كامل </a:t>
            </a:r>
            <a:r>
              <a:rPr lang="fa-IR" dirty="0" smtClean="0">
                <a:cs typeface="B Nazanin" panose="00000400000000000000" pitchFamily="2" charset="-78"/>
              </a:rPr>
              <a:t>16-14 و عرض 6 ميلی متر.</a:t>
            </a: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رنگ </a:t>
            </a:r>
            <a:r>
              <a:rPr lang="fa-IR" dirty="0" smtClean="0">
                <a:cs typeface="B Nazanin" panose="00000400000000000000" pitchFamily="2" charset="-78"/>
              </a:rPr>
              <a:t>عمومی </a:t>
            </a:r>
            <a:r>
              <a:rPr lang="fa-IR" dirty="0">
                <a:cs typeface="B Nazanin" panose="00000400000000000000" pitchFamily="2" charset="-78"/>
              </a:rPr>
              <a:t>قهوه </a:t>
            </a:r>
            <a:r>
              <a:rPr lang="fa-IR" dirty="0" smtClean="0">
                <a:cs typeface="B Nazanin" panose="00000400000000000000" pitchFamily="2" charset="-78"/>
              </a:rPr>
              <a:t>ای </a:t>
            </a:r>
            <a:r>
              <a:rPr lang="fa-IR" dirty="0">
                <a:cs typeface="B Nazanin" panose="00000400000000000000" pitchFamily="2" charset="-78"/>
              </a:rPr>
              <a:t>متمايل به سياه 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سر بزرگ و سياه رنگ 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شاخك ها 11 </a:t>
            </a:r>
            <a:r>
              <a:rPr lang="fa-IR" dirty="0" smtClean="0">
                <a:cs typeface="B Nazanin" panose="00000400000000000000" pitchFamily="2" charset="-78"/>
              </a:rPr>
              <a:t>بندی نخی </a:t>
            </a:r>
            <a:r>
              <a:rPr lang="fa-IR" dirty="0">
                <a:cs typeface="B Nazanin" panose="00000400000000000000" pitchFamily="2" charset="-78"/>
              </a:rPr>
              <a:t>و قهوه </a:t>
            </a:r>
            <a:r>
              <a:rPr lang="fa-IR" dirty="0" smtClean="0">
                <a:cs typeface="B Nazanin" panose="00000400000000000000" pitchFamily="2" charset="-78"/>
              </a:rPr>
              <a:t>ای متمايل </a:t>
            </a:r>
            <a:r>
              <a:rPr lang="fa-IR" dirty="0">
                <a:cs typeface="B Nazanin" panose="00000400000000000000" pitchFamily="2" charset="-78"/>
              </a:rPr>
              <a:t>به </a:t>
            </a:r>
            <a:r>
              <a:rPr lang="fa-IR" dirty="0" smtClean="0">
                <a:cs typeface="B Nazanin" panose="00000400000000000000" pitchFamily="2" charset="-78"/>
              </a:rPr>
              <a:t>قرمز.</a:t>
            </a: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پرونوتوم عريض و محدب و مستطيل </a:t>
            </a:r>
            <a:r>
              <a:rPr lang="fa-IR" dirty="0" smtClean="0">
                <a:cs typeface="B Nazanin" panose="00000400000000000000" pitchFamily="2" charset="-78"/>
              </a:rPr>
              <a:t>شكل.</a:t>
            </a: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بالپوشها محدب با خطوط </a:t>
            </a:r>
            <a:r>
              <a:rPr lang="fa-IR" dirty="0" smtClean="0">
                <a:cs typeface="B Nazanin" panose="00000400000000000000" pitchFamily="2" charset="-78"/>
              </a:rPr>
              <a:t>طولی موازی .</a:t>
            </a: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ساق </a:t>
            </a:r>
            <a:r>
              <a:rPr lang="fa-IR" dirty="0" smtClean="0">
                <a:cs typeface="B Nazanin" panose="00000400000000000000" pitchFamily="2" charset="-78"/>
              </a:rPr>
              <a:t>پاهای </a:t>
            </a:r>
            <a:r>
              <a:rPr lang="fa-IR" dirty="0">
                <a:cs typeface="B Nazanin" panose="00000400000000000000" pitchFamily="2" charset="-78"/>
              </a:rPr>
              <a:t>جلو </a:t>
            </a:r>
            <a:r>
              <a:rPr lang="fa-IR" dirty="0" smtClean="0">
                <a:cs typeface="B Nazanin" panose="00000400000000000000" pitchFamily="2" charset="-78"/>
              </a:rPr>
              <a:t>دارای </a:t>
            </a:r>
            <a:r>
              <a:rPr lang="fa-IR" dirty="0">
                <a:cs typeface="B Nazanin" panose="00000400000000000000" pitchFamily="2" charset="-78"/>
              </a:rPr>
              <a:t>يك جفت خار </a:t>
            </a:r>
            <a:r>
              <a:rPr lang="fa-IR" dirty="0" smtClean="0">
                <a:cs typeface="B Nazanin" panose="00000400000000000000" pitchFamily="2" charset="-78"/>
              </a:rPr>
              <a:t>بلند.</a:t>
            </a: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لاروها كامپودي فرم با يك جفت زايده </a:t>
            </a:r>
            <a:r>
              <a:rPr lang="fa-IR" dirty="0" smtClean="0">
                <a:cs typeface="B Nazanin" panose="00000400000000000000" pitchFamily="2" charset="-78"/>
              </a:rPr>
              <a:t>در انتهای شكم.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شكل </a:t>
            </a:r>
            <a:r>
              <a:rPr lang="fa-IR" dirty="0" smtClean="0">
                <a:cs typeface="B Nazanin" panose="00000400000000000000" pitchFamily="2" charset="-78"/>
              </a:rPr>
              <a:t>شناسی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85027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4058" y="0"/>
            <a:ext cx="397994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5164058" cy="373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28113"/>
            <a:ext cx="5164058" cy="3166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0281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99247" y="2248347"/>
            <a:ext cx="7745505" cy="4304853"/>
          </a:xfrm>
        </p:spPr>
        <p:txBody>
          <a:bodyPr>
            <a:normAutofit/>
          </a:bodyPr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ازمورچه ها به عنوان </a:t>
            </a:r>
            <a:r>
              <a:rPr lang="fa-IR" dirty="0" smtClean="0">
                <a:cs typeface="B Nazanin" panose="00000400000000000000" pitchFamily="2" charset="-78"/>
              </a:rPr>
              <a:t>يكی </a:t>
            </a:r>
            <a:r>
              <a:rPr lang="fa-IR" dirty="0">
                <a:cs typeface="B Nazanin" panose="00000400000000000000" pitchFamily="2" charset="-78"/>
              </a:rPr>
              <a:t>از </a:t>
            </a:r>
            <a:r>
              <a:rPr lang="fa-IR" dirty="0" smtClean="0">
                <a:cs typeface="B Nazanin" panose="00000400000000000000" pitchFamily="2" charset="-78"/>
              </a:rPr>
              <a:t>شكارگرهای </a:t>
            </a:r>
            <a:r>
              <a:rPr lang="fa-IR" dirty="0">
                <a:cs typeface="B Nazanin" panose="00000400000000000000" pitchFamily="2" charset="-78"/>
              </a:rPr>
              <a:t>مهم تخم و </a:t>
            </a:r>
            <a:r>
              <a:rPr lang="fa-IR" dirty="0" smtClean="0">
                <a:cs typeface="B Nazanin" panose="00000400000000000000" pitchFamily="2" charset="-78"/>
              </a:rPr>
              <a:t>لاروهای </a:t>
            </a:r>
            <a:r>
              <a:rPr lang="fa-IR" dirty="0">
                <a:cs typeface="B Nazanin" panose="00000400000000000000" pitchFamily="2" charset="-78"/>
              </a:rPr>
              <a:t>ريز اين </a:t>
            </a:r>
            <a:r>
              <a:rPr lang="fa-IR" dirty="0" smtClean="0">
                <a:cs typeface="B Nazanin" panose="00000400000000000000" pitchFamily="2" charset="-78"/>
              </a:rPr>
              <a:t>آفت نام </a:t>
            </a:r>
            <a:r>
              <a:rPr lang="fa-IR" dirty="0">
                <a:cs typeface="B Nazanin" panose="00000400000000000000" pitchFamily="2" charset="-78"/>
              </a:rPr>
              <a:t>برده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شود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سوسكی </a:t>
            </a:r>
            <a:r>
              <a:rPr lang="fa-IR" dirty="0">
                <a:cs typeface="B Nazanin" panose="00000400000000000000" pitchFamily="2" charset="-78"/>
              </a:rPr>
              <a:t>از </a:t>
            </a:r>
            <a:r>
              <a:rPr lang="fa-IR" dirty="0" smtClean="0">
                <a:cs typeface="B Nazanin" panose="00000400000000000000" pitchFamily="2" charset="-78"/>
              </a:rPr>
              <a:t>خانواده </a:t>
            </a:r>
            <a:r>
              <a:rPr lang="en-US" b="1" i="1" dirty="0" err="1" smtClean="0">
                <a:cs typeface="B Nazanin" panose="00000400000000000000" pitchFamily="2" charset="-78"/>
              </a:rPr>
              <a:t>Carabidae</a:t>
            </a:r>
            <a:r>
              <a:rPr lang="fa-IR" b="1" i="1" dirty="0" smtClean="0">
                <a:cs typeface="B Nazanin" panose="00000400000000000000" pitchFamily="2" charset="-78"/>
              </a:rPr>
              <a:t> </a:t>
            </a:r>
            <a:r>
              <a:rPr lang="fa-IR" dirty="0">
                <a:cs typeface="B Nazanin" panose="00000400000000000000" pitchFamily="2" charset="-78"/>
              </a:rPr>
              <a:t>نيز شكارگر </a:t>
            </a:r>
            <a:r>
              <a:rPr lang="fa-IR" dirty="0" smtClean="0">
                <a:cs typeface="B Nazanin" panose="00000400000000000000" pitchFamily="2" charset="-78"/>
              </a:rPr>
              <a:t>لاروهای </a:t>
            </a:r>
            <a:r>
              <a:rPr lang="fa-IR" dirty="0">
                <a:cs typeface="B Nazanin" panose="00000400000000000000" pitchFamily="2" charset="-78"/>
              </a:rPr>
              <a:t>درشت و شفيره های آن </a:t>
            </a:r>
            <a:r>
              <a:rPr lang="fa-IR" dirty="0" smtClean="0">
                <a:cs typeface="B Nazanin" panose="00000400000000000000" pitchFamily="2" charset="-78"/>
              </a:rPr>
              <a:t>می باشد.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كلاغ ها و ديگر پرندگان نيز به هنگام شخم زدن خاك از لاروها و </a:t>
            </a:r>
            <a:r>
              <a:rPr lang="fa-IR" dirty="0" smtClean="0">
                <a:cs typeface="B Nazanin" panose="00000400000000000000" pitchFamily="2" charset="-78"/>
              </a:rPr>
              <a:t>سوسك های باقی </a:t>
            </a:r>
            <a:r>
              <a:rPr lang="fa-IR" dirty="0">
                <a:cs typeface="B Nazanin" panose="00000400000000000000" pitchFamily="2" charset="-78"/>
              </a:rPr>
              <a:t>مانده در زمين تغذيه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كنند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تناوب </a:t>
            </a:r>
            <a:r>
              <a:rPr lang="fa-IR" dirty="0" smtClean="0">
                <a:cs typeface="B Nazanin" panose="00000400000000000000" pitchFamily="2" charset="-78"/>
              </a:rPr>
              <a:t>زراعی </a:t>
            </a:r>
            <a:r>
              <a:rPr lang="fa-IR" dirty="0">
                <a:cs typeface="B Nazanin" panose="00000400000000000000" pitchFamily="2" charset="-78"/>
              </a:rPr>
              <a:t>با استفاده از گياهان </a:t>
            </a:r>
            <a:r>
              <a:rPr lang="fa-IR" dirty="0" smtClean="0">
                <a:cs typeface="B Nazanin" panose="00000400000000000000" pitchFamily="2" charset="-78"/>
              </a:rPr>
              <a:t>وجينی.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مديريت </a:t>
            </a:r>
            <a:r>
              <a:rPr lang="fa-IR" dirty="0" smtClean="0">
                <a:cs typeface="B Nazanin" panose="00000400000000000000" pitchFamily="2" charset="-78"/>
              </a:rPr>
              <a:t>تلفيقی </a:t>
            </a:r>
            <a:r>
              <a:rPr lang="fa-IR" dirty="0">
                <a:cs typeface="B Nazanin" panose="00000400000000000000" pitchFamily="2" charset="-78"/>
              </a:rPr>
              <a:t>سوسك سياه گندم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5667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99247" y="2248347"/>
            <a:ext cx="7745505" cy="4228653"/>
          </a:xfrm>
        </p:spPr>
        <p:txBody>
          <a:bodyPr/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جمع </a:t>
            </a:r>
            <a:r>
              <a:rPr lang="fa-IR" dirty="0" smtClean="0">
                <a:cs typeface="B Nazanin" panose="00000400000000000000" pitchFamily="2" charset="-78"/>
              </a:rPr>
              <a:t>آوری </a:t>
            </a:r>
            <a:r>
              <a:rPr lang="fa-IR" dirty="0">
                <a:cs typeface="B Nazanin" panose="00000400000000000000" pitchFamily="2" charset="-78"/>
              </a:rPr>
              <a:t>كاه و كلش و </a:t>
            </a:r>
            <a:r>
              <a:rPr lang="fa-IR" dirty="0" smtClean="0">
                <a:cs typeface="B Nazanin" panose="00000400000000000000" pitchFamily="2" charset="-78"/>
              </a:rPr>
              <a:t>بقايای </a:t>
            </a:r>
            <a:r>
              <a:rPr lang="fa-IR" dirty="0">
                <a:cs typeface="B Nazanin" panose="00000400000000000000" pitchFamily="2" charset="-78"/>
              </a:rPr>
              <a:t>محصول در </a:t>
            </a:r>
            <a:r>
              <a:rPr lang="fa-IR" dirty="0" smtClean="0">
                <a:cs typeface="B Nazanin" panose="00000400000000000000" pitchFamily="2" charset="-78"/>
              </a:rPr>
              <a:t>اراضی آلوده.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شخم زدن زمين پس از برداشت، از روش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مناسب كنترل آن </a:t>
            </a:r>
            <a:r>
              <a:rPr lang="fa-IR" dirty="0" smtClean="0">
                <a:cs typeface="B Nazanin" panose="00000400000000000000" pitchFamily="2" charset="-78"/>
              </a:rPr>
              <a:t>است.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اين آفت با روش </a:t>
            </a:r>
            <a:r>
              <a:rPr lang="fa-IR" dirty="0" smtClean="0">
                <a:cs typeface="B Nazanin" panose="00000400000000000000" pitchFamily="2" charset="-78"/>
              </a:rPr>
              <a:t>های زراعی </a:t>
            </a:r>
            <a:r>
              <a:rPr lang="fa-IR" dirty="0">
                <a:cs typeface="B Nazanin" panose="00000400000000000000" pitchFamily="2" charset="-78"/>
              </a:rPr>
              <a:t>فوق به </a:t>
            </a:r>
            <a:r>
              <a:rPr lang="fa-IR" dirty="0" smtClean="0">
                <a:cs typeface="B Nazanin" panose="00000400000000000000" pitchFamily="2" charset="-78"/>
              </a:rPr>
              <a:t>خوبی </a:t>
            </a:r>
            <a:r>
              <a:rPr lang="fa-IR" dirty="0">
                <a:cs typeface="B Nazanin" panose="00000400000000000000" pitchFamily="2" charset="-78"/>
              </a:rPr>
              <a:t>قابل كنترل است و در </a:t>
            </a:r>
            <a:r>
              <a:rPr lang="fa-IR" dirty="0" smtClean="0">
                <a:cs typeface="B Nazanin" panose="00000400000000000000" pitchFamily="2" charset="-78"/>
              </a:rPr>
              <a:t>صورتی </a:t>
            </a:r>
            <a:r>
              <a:rPr lang="fa-IR" dirty="0">
                <a:cs typeface="B Nazanin" panose="00000400000000000000" pitchFamily="2" charset="-78"/>
              </a:rPr>
              <a:t>كه درمزارع آلوده تراكم </a:t>
            </a:r>
            <a:r>
              <a:rPr lang="fa-IR" dirty="0" smtClean="0">
                <a:cs typeface="B Nazanin" panose="00000400000000000000" pitchFamily="2" charset="-78"/>
              </a:rPr>
              <a:t>لاروهای </a:t>
            </a:r>
            <a:r>
              <a:rPr lang="fa-IR" dirty="0">
                <a:cs typeface="B Nazanin" panose="00000400000000000000" pitchFamily="2" charset="-78"/>
              </a:rPr>
              <a:t>آن بيش از 5-4 عدد در متر مربع باشد،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توان به </a:t>
            </a:r>
            <a:r>
              <a:rPr lang="fa-IR" dirty="0" smtClean="0">
                <a:cs typeface="B Nazanin" panose="00000400000000000000" pitchFamily="2" charset="-78"/>
              </a:rPr>
              <a:t>محض </a:t>
            </a:r>
            <a:r>
              <a:rPr lang="fa-IR" dirty="0">
                <a:cs typeface="B Nazanin" panose="00000400000000000000" pitchFamily="2" charset="-78"/>
              </a:rPr>
              <a:t>مشاهده خسارت آن از سموم </a:t>
            </a:r>
            <a:r>
              <a:rPr lang="fa-IR" b="1" i="1" dirty="0" smtClean="0">
                <a:cs typeface="B Nazanin" panose="00000400000000000000" pitchFamily="2" charset="-78"/>
              </a:rPr>
              <a:t>ديازينون</a:t>
            </a:r>
            <a:r>
              <a:rPr lang="fa-IR" dirty="0" smtClean="0">
                <a:cs typeface="B Nazanin" panose="00000400000000000000" pitchFamily="2" charset="-78"/>
              </a:rPr>
              <a:t> </a:t>
            </a:r>
            <a:r>
              <a:rPr lang="fa-IR" b="1" i="1" dirty="0" smtClean="0">
                <a:cs typeface="B Nazanin" panose="00000400000000000000" pitchFamily="2" charset="-78"/>
              </a:rPr>
              <a:t>%5 </a:t>
            </a:r>
            <a:r>
              <a:rPr lang="en-US" b="1" i="1" dirty="0" smtClean="0">
                <a:cs typeface="B Nazanin" panose="00000400000000000000" pitchFamily="2" charset="-78"/>
              </a:rPr>
              <a:t>G</a:t>
            </a:r>
            <a:r>
              <a:rPr lang="fa-IR" dirty="0" smtClean="0">
                <a:cs typeface="B Nazanin" panose="00000400000000000000" pitchFamily="2" charset="-78"/>
              </a:rPr>
              <a:t> (40-30 کیلو در هکتار) </a:t>
            </a:r>
            <a:r>
              <a:rPr lang="fa-IR" b="1" i="1" dirty="0" smtClean="0">
                <a:cs typeface="B Nazanin" panose="00000400000000000000" pitchFamily="2" charset="-78"/>
              </a:rPr>
              <a:t>دیازینون </a:t>
            </a:r>
            <a:r>
              <a:rPr lang="en-US" b="1" i="1" dirty="0" smtClean="0">
                <a:cs typeface="B Nazanin" panose="00000400000000000000" pitchFamily="2" charset="-78"/>
              </a:rPr>
              <a:t>EC 60%</a:t>
            </a:r>
            <a:r>
              <a:rPr lang="fa-IR" dirty="0" smtClean="0">
                <a:cs typeface="B Nazanin" panose="00000400000000000000" pitchFamily="2" charset="-78"/>
              </a:rPr>
              <a:t> (یک لیتر در هکتار</a:t>
            </a:r>
            <a:r>
              <a:rPr lang="fa-IR" dirty="0">
                <a:cs typeface="B Nazanin" panose="00000400000000000000" pitchFamily="2" charset="-78"/>
              </a:rPr>
              <a:t>) و </a:t>
            </a:r>
            <a:r>
              <a:rPr lang="fa-IR" b="1" i="1" dirty="0" smtClean="0">
                <a:cs typeface="B Nazanin" panose="00000400000000000000" pitchFamily="2" charset="-78"/>
              </a:rPr>
              <a:t>كارباريل </a:t>
            </a:r>
            <a:r>
              <a:rPr lang="en-US" b="1" i="1" dirty="0" smtClean="0">
                <a:cs typeface="B Nazanin" panose="00000400000000000000" pitchFamily="2" charset="-78"/>
              </a:rPr>
              <a:t>WP 85%</a:t>
            </a:r>
            <a:r>
              <a:rPr lang="fa-IR" b="1" i="1" dirty="0">
                <a:cs typeface="B Nazanin" panose="00000400000000000000" pitchFamily="2" charset="-78"/>
              </a:rPr>
              <a:t> </a:t>
            </a:r>
            <a:r>
              <a:rPr lang="fa-IR" dirty="0">
                <a:cs typeface="B Nazanin" panose="00000400000000000000" pitchFamily="2" charset="-78"/>
              </a:rPr>
              <a:t>(0.5-2 کیلو در هکتار) استفاده كرد.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مديريت </a:t>
            </a:r>
            <a:r>
              <a:rPr lang="fa-IR" dirty="0" smtClean="0">
                <a:cs typeface="B Nazanin" panose="00000400000000000000" pitchFamily="2" charset="-78"/>
              </a:rPr>
              <a:t>تلفيقی </a:t>
            </a:r>
            <a:r>
              <a:rPr lang="fa-IR" dirty="0">
                <a:cs typeface="B Nazanin" panose="00000400000000000000" pitchFamily="2" charset="-78"/>
              </a:rPr>
              <a:t>سوسك سياه گندم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43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0472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472863" y="1471935"/>
            <a:ext cx="46482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a-IR" sz="3600" dirty="0">
                <a:cs typeface="B Nazanin" panose="00000400000000000000" pitchFamily="2" charset="-78"/>
              </a:rPr>
              <a:t>سوسك </a:t>
            </a:r>
            <a:r>
              <a:rPr lang="fa-IR" sz="3600" dirty="0" smtClean="0">
                <a:cs typeface="B Nazanin" panose="00000400000000000000" pitchFamily="2" charset="-78"/>
              </a:rPr>
              <a:t>های </a:t>
            </a:r>
            <a:r>
              <a:rPr lang="fa-IR" sz="3600" dirty="0">
                <a:cs typeface="B Nazanin" panose="00000400000000000000" pitchFamily="2" charset="-78"/>
              </a:rPr>
              <a:t>قهوه </a:t>
            </a:r>
            <a:r>
              <a:rPr lang="fa-IR" sz="3600" dirty="0" smtClean="0">
                <a:cs typeface="B Nazanin" panose="00000400000000000000" pitchFamily="2" charset="-78"/>
              </a:rPr>
              <a:t>ای </a:t>
            </a:r>
            <a:r>
              <a:rPr lang="fa-IR" sz="3600" dirty="0" smtClean="0">
                <a:solidFill>
                  <a:schemeClr val="tx2">
                    <a:lumMod val="60000"/>
                    <a:lumOff val="40000"/>
                  </a:schemeClr>
                </a:solidFill>
                <a:cs typeface="B Nazanin" panose="00000400000000000000" pitchFamily="2" charset="-78"/>
              </a:rPr>
              <a:t>گندم </a:t>
            </a:r>
            <a:r>
              <a:rPr lang="fa-IR" sz="3600" dirty="0" smtClean="0">
                <a:cs typeface="B Nazanin" panose="00000400000000000000" pitchFamily="2" charset="-78"/>
              </a:rPr>
              <a:t> </a:t>
            </a:r>
            <a:endParaRPr lang="fa-IR" sz="3600" dirty="0">
              <a:cs typeface="B Nazanin" panose="00000400000000000000" pitchFamily="2" charset="-78"/>
            </a:endParaRPr>
          </a:p>
          <a:p>
            <a:r>
              <a:rPr lang="fa-IR" sz="3600" dirty="0">
                <a:cs typeface="B Nazanin" panose="00000400000000000000" pitchFamily="2" charset="-78"/>
              </a:rPr>
              <a:t>(كرم </a:t>
            </a:r>
            <a:r>
              <a:rPr lang="fa-IR" sz="3600" dirty="0" smtClean="0">
                <a:cs typeface="B Nazanin" panose="00000400000000000000" pitchFamily="2" charset="-78"/>
              </a:rPr>
              <a:t>های سفيد </a:t>
            </a:r>
            <a:r>
              <a:rPr lang="fa-IR" sz="3600" dirty="0">
                <a:cs typeface="B Nazanin" panose="00000400000000000000" pitchFamily="2" charset="-78"/>
              </a:rPr>
              <a:t>ريشه غلات)</a:t>
            </a:r>
          </a:p>
        </p:txBody>
      </p:sp>
      <p:sp>
        <p:nvSpPr>
          <p:cNvPr id="3" name="Rectangle 2"/>
          <p:cNvSpPr/>
          <p:nvPr/>
        </p:nvSpPr>
        <p:spPr>
          <a:xfrm>
            <a:off x="3048000" y="2942553"/>
            <a:ext cx="306045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i="1" dirty="0"/>
              <a:t>Col: </a:t>
            </a:r>
            <a:r>
              <a:rPr lang="en-US" sz="2800" b="1" i="1" dirty="0" err="1"/>
              <a:t>Scarabaeidae</a:t>
            </a:r>
            <a:endParaRPr lang="en-US" sz="2800" b="1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44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5822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fa-IR" dirty="0"/>
          </a:p>
          <a:p>
            <a:pPr marL="0" indent="0">
              <a:buNone/>
            </a:pPr>
            <a:endParaRPr lang="fa-IR" dirty="0" smtClean="0"/>
          </a:p>
          <a:p>
            <a:pPr marL="0" indent="0">
              <a:buNone/>
            </a:pPr>
            <a:r>
              <a:rPr lang="fa-IR" dirty="0" smtClean="0"/>
              <a:t>                           </a:t>
            </a:r>
            <a:r>
              <a:rPr lang="en-US" sz="3200" b="1" i="1" dirty="0" err="1" smtClean="0">
                <a:cs typeface="+mj-cs"/>
              </a:rPr>
              <a:t>Anisoplia</a:t>
            </a:r>
            <a:r>
              <a:rPr lang="en-US" sz="3200" b="1" i="1" dirty="0" smtClean="0">
                <a:cs typeface="+mj-cs"/>
              </a:rPr>
              <a:t> </a:t>
            </a:r>
            <a:r>
              <a:rPr lang="en-US" sz="3200" b="1" i="1" dirty="0" err="1" smtClean="0">
                <a:cs typeface="+mj-cs"/>
              </a:rPr>
              <a:t>austriaca</a:t>
            </a:r>
            <a:r>
              <a:rPr lang="fa-IR" sz="3200" b="1" i="1" dirty="0" smtClean="0">
                <a:cs typeface="+mj-cs"/>
              </a:rPr>
              <a:t> </a:t>
            </a:r>
            <a:endParaRPr lang="en-US" sz="3200" b="1" i="1" dirty="0" smtClean="0">
              <a:cs typeface="+mj-cs"/>
            </a:endParaRPr>
          </a:p>
          <a:p>
            <a:pPr marL="0" indent="0">
              <a:buNone/>
            </a:pPr>
            <a:r>
              <a:rPr lang="fa-IR" dirty="0" smtClean="0"/>
              <a:t>   </a:t>
            </a:r>
          </a:p>
          <a:p>
            <a:pPr marL="0" indent="0">
              <a:buNone/>
            </a:pPr>
            <a:r>
              <a:rPr lang="fa-IR" dirty="0" smtClean="0"/>
              <a:t>                    </a:t>
            </a:r>
            <a:r>
              <a:rPr lang="en-US" sz="3200" b="1" i="1" dirty="0" err="1" smtClean="0"/>
              <a:t>Scarabaeidae</a:t>
            </a:r>
            <a:r>
              <a:rPr lang="en-US" sz="3200" b="1" i="1" dirty="0" smtClean="0"/>
              <a:t>: </a:t>
            </a:r>
            <a:r>
              <a:rPr lang="en-US" sz="3200" b="1" i="1" dirty="0" err="1" smtClean="0"/>
              <a:t>Coleoptera</a:t>
            </a:r>
            <a:endParaRPr lang="en-US" sz="3200" b="1" i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سوسك قهوه </a:t>
            </a:r>
            <a:r>
              <a:rPr lang="fa-IR" dirty="0" smtClean="0">
                <a:cs typeface="B Nazanin" panose="00000400000000000000" pitchFamily="2" charset="-78"/>
              </a:rPr>
              <a:t>ای </a:t>
            </a:r>
            <a:r>
              <a:rPr lang="fa-IR" dirty="0">
                <a:cs typeface="B Nazanin" panose="00000400000000000000" pitchFamily="2" charset="-78"/>
              </a:rPr>
              <a:t>گندم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231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Public\Pictures\Sample Pictures\New folder\5-000-000-011-1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46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5177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Public\Pictures\Sample Pictures\New folder\IMG_771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47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6126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اين آفت از كردستان، كرمانشاه، ايلام، تهران، آذربايجان </a:t>
            </a:r>
            <a:r>
              <a:rPr lang="fa-IR" dirty="0" smtClean="0">
                <a:cs typeface="B Nazanin" panose="00000400000000000000" pitchFamily="2" charset="-78"/>
              </a:rPr>
              <a:t>شرقی </a:t>
            </a:r>
            <a:r>
              <a:rPr lang="fa-IR" dirty="0">
                <a:cs typeface="B Nazanin" panose="00000400000000000000" pitchFamily="2" charset="-78"/>
              </a:rPr>
              <a:t>و </a:t>
            </a:r>
            <a:r>
              <a:rPr lang="fa-IR" dirty="0" smtClean="0">
                <a:cs typeface="B Nazanin" panose="00000400000000000000" pitchFamily="2" charset="-78"/>
              </a:rPr>
              <a:t>غربی، زنجان، خوزستان</a:t>
            </a:r>
            <a:r>
              <a:rPr lang="fa-IR" dirty="0">
                <a:cs typeface="B Nazanin" panose="00000400000000000000" pitchFamily="2" charset="-78"/>
              </a:rPr>
              <a:t>، تهران و </a:t>
            </a:r>
            <a:r>
              <a:rPr lang="fa-IR" dirty="0" smtClean="0">
                <a:cs typeface="B Nazanin" panose="00000400000000000000" pitchFamily="2" charset="-78"/>
              </a:rPr>
              <a:t>برخی </a:t>
            </a:r>
            <a:r>
              <a:rPr lang="fa-IR" dirty="0">
                <a:cs typeface="B Nazanin" panose="00000400000000000000" pitchFamily="2" charset="-78"/>
              </a:rPr>
              <a:t>ديگر از نقاط كشور گزارش شده است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خسارت </a:t>
            </a:r>
            <a:r>
              <a:rPr lang="fa-IR" dirty="0" smtClean="0">
                <a:cs typeface="B Nazanin" panose="00000400000000000000" pitchFamily="2" charset="-78"/>
              </a:rPr>
              <a:t>اصلی </a:t>
            </a:r>
            <a:r>
              <a:rPr lang="fa-IR" dirty="0">
                <a:cs typeface="B Nazanin" panose="00000400000000000000" pitchFamily="2" charset="-78"/>
              </a:rPr>
              <a:t>آن مربوط به </a:t>
            </a:r>
            <a:r>
              <a:rPr lang="fa-IR" dirty="0" smtClean="0">
                <a:cs typeface="B Nazanin" panose="00000400000000000000" pitchFamily="2" charset="-78"/>
              </a:rPr>
              <a:t>لاروهای </a:t>
            </a:r>
            <a:r>
              <a:rPr lang="fa-IR" dirty="0">
                <a:cs typeface="B Nazanin" panose="00000400000000000000" pitchFamily="2" charset="-78"/>
              </a:rPr>
              <a:t>آن است كه به گندم پائيزه تازه جوانه زده </a:t>
            </a:r>
            <a:r>
              <a:rPr lang="fa-IR" dirty="0" smtClean="0">
                <a:cs typeface="B Nazanin" panose="00000400000000000000" pitchFamily="2" charset="-78"/>
              </a:rPr>
              <a:t>حمله </a:t>
            </a:r>
            <a:r>
              <a:rPr lang="fa-IR" dirty="0">
                <a:cs typeface="B Nazanin" panose="00000400000000000000" pitchFamily="2" charset="-78"/>
              </a:rPr>
              <a:t>كرده و باعث قطع شدن ريشه و طوقه آنها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گردد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حشرات كامل آن نيز به سنبله ها در مراحل </a:t>
            </a:r>
            <a:r>
              <a:rPr lang="fa-IR" dirty="0" smtClean="0">
                <a:cs typeface="B Nazanin" panose="00000400000000000000" pitchFamily="2" charset="-78"/>
              </a:rPr>
              <a:t>شيری </a:t>
            </a:r>
            <a:r>
              <a:rPr lang="fa-IR" dirty="0">
                <a:cs typeface="B Nazanin" panose="00000400000000000000" pitchFamily="2" charset="-78"/>
              </a:rPr>
              <a:t>شدن و رسيدن خسارت وارد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كنند.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نحوه خسارت و مناطق انتشار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48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4848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99247" y="2248347"/>
            <a:ext cx="7745505" cy="4076253"/>
          </a:xfrm>
        </p:spPr>
        <p:txBody>
          <a:bodyPr>
            <a:normAutofit lnSpcReduction="10000"/>
          </a:bodyPr>
          <a:lstStyle/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زمستان گذرانی به صورت </a:t>
            </a:r>
            <a:r>
              <a:rPr lang="fa-IR" dirty="0" smtClean="0">
                <a:solidFill>
                  <a:srgbClr val="FF0000"/>
                </a:solidFill>
                <a:cs typeface="B Nazanin" panose="00000400000000000000" pitchFamily="2" charset="-78"/>
              </a:rPr>
              <a:t>لاروهای يك يا دو ساله </a:t>
            </a:r>
            <a:r>
              <a:rPr lang="fa-IR" dirty="0" smtClean="0">
                <a:cs typeface="B Nazanin" panose="00000400000000000000" pitchFamily="2" charset="-78"/>
              </a:rPr>
              <a:t>در خاك</a:t>
            </a:r>
          </a:p>
          <a:p>
            <a:pPr algn="r" rtl="1"/>
            <a:r>
              <a:rPr lang="fa-IR" dirty="0" smtClean="0">
                <a:cs typeface="B Nazanin" panose="00000400000000000000" pitchFamily="2" charset="-78"/>
              </a:rPr>
              <a:t>هر دو سال يك نسل دارد </a:t>
            </a:r>
          </a:p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حشرات كامل در خرداد ظاهر می شوند. </a:t>
            </a:r>
          </a:p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شب ها را در زير كلوخه ها استراحت كرده و روزها به روی خوشه ها می روند. </a:t>
            </a:r>
          </a:p>
          <a:p>
            <a:pPr algn="r" rtl="1"/>
            <a:r>
              <a:rPr lang="fa-IR" dirty="0" smtClean="0">
                <a:cs typeface="B Nazanin" panose="00000400000000000000" pitchFamily="2" charset="-78"/>
              </a:rPr>
              <a:t>پس از كمی تغذيه، جفت گيری كرده و در خاك تخم ريزی می كنند. </a:t>
            </a:r>
          </a:p>
          <a:p>
            <a:pPr algn="r" rtl="1"/>
            <a:r>
              <a:rPr lang="fa-IR" dirty="0" smtClean="0">
                <a:cs typeface="B Nazanin" panose="00000400000000000000" pitchFamily="2" charset="-78"/>
              </a:rPr>
              <a:t>لاروها ابتدا از مواد پوسيده و سپس از ريشه و طوقه گياه می خورند.</a:t>
            </a:r>
          </a:p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دوره لاروی 22-20 ماه است.</a:t>
            </a:r>
          </a:p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دوره شفیرگی 10-15 روز است.</a:t>
            </a:r>
          </a:p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دوره زنده ماندن حشرات كامل 45-40 روز.</a:t>
            </a: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هر حشره ماده 20-50 تخم در خاك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گذارد.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زيست </a:t>
            </a:r>
            <a:r>
              <a:rPr lang="fa-IR" dirty="0" smtClean="0">
                <a:cs typeface="B Nazanin" panose="00000400000000000000" pitchFamily="2" charset="-78"/>
              </a:rPr>
              <a:t>شناسی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2969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197" y="0"/>
            <a:ext cx="466639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2671" y="2274"/>
            <a:ext cx="4491329" cy="68557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50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5098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حشره كامل به طول 12-10 </a:t>
            </a:r>
            <a:r>
              <a:rPr lang="fa-IR" dirty="0" smtClean="0">
                <a:cs typeface="B Nazanin" panose="00000400000000000000" pitchFamily="2" charset="-78"/>
              </a:rPr>
              <a:t>ميلی </a:t>
            </a:r>
            <a:r>
              <a:rPr lang="fa-IR" dirty="0">
                <a:cs typeface="B Nazanin" panose="00000400000000000000" pitchFamily="2" charset="-78"/>
              </a:rPr>
              <a:t>متر به رنگ قهوه </a:t>
            </a:r>
            <a:r>
              <a:rPr lang="fa-IR" dirty="0" smtClean="0">
                <a:cs typeface="B Nazanin" panose="00000400000000000000" pitchFamily="2" charset="-78"/>
              </a:rPr>
              <a:t>ای تيره.</a:t>
            </a: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در قاعده بال پوشها لكه </a:t>
            </a:r>
            <a:r>
              <a:rPr lang="fa-IR" dirty="0" smtClean="0">
                <a:cs typeface="B Nazanin" panose="00000400000000000000" pitchFamily="2" charset="-78"/>
              </a:rPr>
              <a:t>سياه.</a:t>
            </a: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لاروها سفيد و از نوع </a:t>
            </a:r>
            <a:r>
              <a:rPr lang="fa-IR" dirty="0" smtClean="0">
                <a:cs typeface="B Nazanin" panose="00000400000000000000" pitchFamily="2" charset="-78"/>
              </a:rPr>
              <a:t>اسكارابئی فرم.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شكل </a:t>
            </a:r>
            <a:r>
              <a:rPr lang="fa-IR" dirty="0" smtClean="0">
                <a:cs typeface="B Nazanin" panose="00000400000000000000" pitchFamily="2" charset="-78"/>
              </a:rPr>
              <a:t>شناسی</a:t>
            </a:r>
            <a:endParaRPr lang="en-US" dirty="0">
              <a:cs typeface="B Nazanin" panose="00000400000000000000" pitchFamily="2" charset="-78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3533049"/>
            <a:ext cx="3078707" cy="33249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0400" y="3568178"/>
            <a:ext cx="2895600" cy="32738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78177"/>
            <a:ext cx="3200400" cy="4063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51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41094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fa-IR" dirty="0" smtClean="0"/>
          </a:p>
          <a:p>
            <a:pPr marL="0" indent="0">
              <a:buNone/>
            </a:pPr>
            <a:endParaRPr lang="fa-IR" dirty="0"/>
          </a:p>
          <a:p>
            <a:pPr marL="0" indent="0">
              <a:buNone/>
            </a:pPr>
            <a:r>
              <a:rPr lang="fa-IR" dirty="0" smtClean="0"/>
              <a:t>                         </a:t>
            </a:r>
            <a:r>
              <a:rPr lang="en-US" b="1" i="1" dirty="0" err="1" smtClean="0"/>
              <a:t>Anisoplia</a:t>
            </a:r>
            <a:r>
              <a:rPr lang="en-US" b="1" i="1" dirty="0" smtClean="0"/>
              <a:t> </a:t>
            </a:r>
            <a:r>
              <a:rPr lang="en-US" b="1" i="1" dirty="0" err="1"/>
              <a:t>leucaspis</a:t>
            </a:r>
            <a:r>
              <a:rPr lang="en-US" b="1" i="1" dirty="0"/>
              <a:t> </a:t>
            </a:r>
            <a:r>
              <a:rPr lang="en-US" dirty="0"/>
              <a:t>(Cast.)</a:t>
            </a:r>
          </a:p>
          <a:p>
            <a:pPr marL="0" indent="0">
              <a:buNone/>
            </a:pPr>
            <a:r>
              <a:rPr lang="fa-IR" dirty="0" smtClean="0"/>
              <a:t>                         </a:t>
            </a:r>
            <a:r>
              <a:rPr lang="en-US" dirty="0" smtClean="0"/>
              <a:t>(</a:t>
            </a:r>
            <a:r>
              <a:rPr lang="en-US" b="1" i="1" dirty="0" err="1"/>
              <a:t>Scarabaeidae</a:t>
            </a:r>
            <a:r>
              <a:rPr lang="en-US" b="1" i="1" dirty="0"/>
              <a:t>: </a:t>
            </a:r>
            <a:r>
              <a:rPr lang="en-US" b="1" i="1" dirty="0" err="1"/>
              <a:t>Coleoptera</a:t>
            </a:r>
            <a:r>
              <a:rPr lang="en-US" dirty="0"/>
              <a:t>)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سوسك قهوه </a:t>
            </a:r>
            <a:r>
              <a:rPr lang="fa-IR" dirty="0" smtClean="0">
                <a:cs typeface="B Nazanin" panose="00000400000000000000" pitchFamily="2" charset="-78"/>
              </a:rPr>
              <a:t>ای </a:t>
            </a:r>
            <a:r>
              <a:rPr lang="fa-IR" dirty="0">
                <a:cs typeface="B Nazanin" panose="00000400000000000000" pitchFamily="2" charset="-78"/>
              </a:rPr>
              <a:t>گندم</a:t>
            </a:r>
            <a:endParaRPr lang="en-US" dirty="0">
              <a:cs typeface="B Nazanin" panose="00000400000000000000" pitchFamily="2" charset="-78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4257675"/>
            <a:ext cx="2495550" cy="2600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40458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99247" y="2248347"/>
            <a:ext cx="7745505" cy="4609653"/>
          </a:xfrm>
        </p:spPr>
        <p:txBody>
          <a:bodyPr>
            <a:normAutofit fontScale="85000" lnSpcReduction="10000"/>
          </a:bodyPr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كلاغ و ديگر پرندگان از شكارگران مهم كرم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سفيد ريشه به شمار آمده و به </a:t>
            </a:r>
            <a:r>
              <a:rPr lang="fa-IR" dirty="0" smtClean="0">
                <a:cs typeface="B Nazanin" panose="00000400000000000000" pitchFamily="2" charset="-78"/>
              </a:rPr>
              <a:t>هنگام </a:t>
            </a:r>
            <a:r>
              <a:rPr lang="fa-IR" dirty="0">
                <a:cs typeface="B Nazanin" panose="00000400000000000000" pitchFamily="2" charset="-78"/>
              </a:rPr>
              <a:t>شخم زمين در پائيز و بهار آنها را به شدت مورد تغذيه قرار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دهند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كرم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سفيد ريشه غلات در برابر ضربه خوردن بسيار حساس هستند و به هنگام </a:t>
            </a:r>
            <a:r>
              <a:rPr lang="fa-IR" dirty="0" smtClean="0">
                <a:cs typeface="B Nazanin" panose="00000400000000000000" pitchFamily="2" charset="-78"/>
              </a:rPr>
              <a:t>شخم </a:t>
            </a:r>
            <a:r>
              <a:rPr lang="fa-IR" dirty="0">
                <a:cs typeface="B Nazanin" panose="00000400000000000000" pitchFamily="2" charset="-78"/>
              </a:rPr>
              <a:t>زدن زمين </a:t>
            </a:r>
            <a:r>
              <a:rPr lang="fa-IR" dirty="0" smtClean="0">
                <a:cs typeface="B Nazanin" panose="00000400000000000000" pitchFamily="2" charset="-78"/>
              </a:rPr>
              <a:t>وقتی </a:t>
            </a:r>
            <a:r>
              <a:rPr lang="fa-IR" dirty="0">
                <a:cs typeface="B Nazanin" panose="00000400000000000000" pitchFamily="2" charset="-78"/>
              </a:rPr>
              <a:t>كه آسيب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بينند پس از مدت </a:t>
            </a:r>
            <a:r>
              <a:rPr lang="fa-IR" dirty="0" smtClean="0">
                <a:cs typeface="B Nazanin" panose="00000400000000000000" pitchFamily="2" charset="-78"/>
              </a:rPr>
              <a:t>كوتاهی </a:t>
            </a:r>
            <a:r>
              <a:rPr lang="fa-IR" dirty="0">
                <a:cs typeface="B Nazanin" panose="00000400000000000000" pitchFamily="2" charset="-78"/>
              </a:rPr>
              <a:t>سياه شده و از </a:t>
            </a:r>
            <a:r>
              <a:rPr lang="fa-IR" dirty="0" smtClean="0">
                <a:cs typeface="B Nazanin" panose="00000400000000000000" pitchFamily="2" charset="-78"/>
              </a:rPr>
              <a:t>بين می </a:t>
            </a:r>
            <a:r>
              <a:rPr lang="fa-IR" dirty="0">
                <a:cs typeface="B Nazanin" panose="00000400000000000000" pitchFamily="2" charset="-78"/>
              </a:rPr>
              <a:t>روند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بنابراين شخم عميق در پائيز و بهار در كاهش جمعيت آنها بسيار موثر است. </a:t>
            </a:r>
            <a:endParaRPr lang="fa-IR" dirty="0" smtClean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تناوب </a:t>
            </a:r>
            <a:r>
              <a:rPr lang="fa-IR" dirty="0" smtClean="0">
                <a:cs typeface="B Nazanin" panose="00000400000000000000" pitchFamily="2" charset="-78"/>
              </a:rPr>
              <a:t>زراعی يكی </a:t>
            </a:r>
            <a:r>
              <a:rPr lang="fa-IR" dirty="0">
                <a:cs typeface="B Nazanin" panose="00000400000000000000" pitchFamily="2" charset="-78"/>
              </a:rPr>
              <a:t>از </a:t>
            </a:r>
            <a:r>
              <a:rPr lang="fa-IR" dirty="0" smtClean="0">
                <a:cs typeface="B Nazanin" panose="00000400000000000000" pitchFamily="2" charset="-78"/>
              </a:rPr>
              <a:t>روش های </a:t>
            </a:r>
            <a:r>
              <a:rPr lang="fa-IR" dirty="0">
                <a:cs typeface="B Nazanin" panose="00000400000000000000" pitchFamily="2" charset="-78"/>
              </a:rPr>
              <a:t>مناسب كنترل اين آفات است خسارت </a:t>
            </a:r>
            <a:r>
              <a:rPr lang="fa-IR" dirty="0" smtClean="0">
                <a:cs typeface="B Nazanin" panose="00000400000000000000" pitchFamily="2" charset="-78"/>
              </a:rPr>
              <a:t>لاروهای اين </a:t>
            </a:r>
            <a:r>
              <a:rPr lang="fa-IR" dirty="0">
                <a:cs typeface="B Nazanin" panose="00000400000000000000" pitchFamily="2" charset="-78"/>
              </a:rPr>
              <a:t>سوسك </a:t>
            </a:r>
            <a:r>
              <a:rPr lang="fa-IR" dirty="0" smtClean="0">
                <a:cs typeface="B Nazanin" panose="00000400000000000000" pitchFamily="2" charset="-78"/>
              </a:rPr>
              <a:t>روی </a:t>
            </a:r>
            <a:r>
              <a:rPr lang="fa-IR" dirty="0">
                <a:cs typeface="B Nazanin" panose="00000400000000000000" pitchFamily="2" charset="-78"/>
              </a:rPr>
              <a:t>گياهان </a:t>
            </a:r>
            <a:r>
              <a:rPr lang="fa-IR" dirty="0" smtClean="0">
                <a:cs typeface="B Nazanin" panose="00000400000000000000" pitchFamily="2" charset="-78"/>
              </a:rPr>
              <a:t>زراعی </a:t>
            </a:r>
            <a:r>
              <a:rPr lang="fa-IR" dirty="0">
                <a:cs typeface="B Nazanin" panose="00000400000000000000" pitchFamily="2" charset="-78"/>
              </a:rPr>
              <a:t>مثل نخود، عدس و چغندر قند كه در تناوب </a:t>
            </a:r>
            <a:r>
              <a:rPr lang="fa-IR" dirty="0" smtClean="0">
                <a:cs typeface="B Nazanin" panose="00000400000000000000" pitchFamily="2" charset="-78"/>
              </a:rPr>
              <a:t>با گندم </a:t>
            </a:r>
            <a:r>
              <a:rPr lang="fa-IR" dirty="0">
                <a:cs typeface="B Nazanin" panose="00000400000000000000" pitchFamily="2" charset="-78"/>
              </a:rPr>
              <a:t>در مناطق آلوده به اين آفت كشت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شدند، مشاهده نشده است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مبارزه </a:t>
            </a:r>
            <a:r>
              <a:rPr lang="fa-IR" dirty="0" smtClean="0">
                <a:cs typeface="B Nazanin" panose="00000400000000000000" pitchFamily="2" charset="-78"/>
              </a:rPr>
              <a:t>شيميايی </a:t>
            </a:r>
            <a:r>
              <a:rPr lang="fa-IR" dirty="0">
                <a:cs typeface="B Nazanin" panose="00000400000000000000" pitchFamily="2" charset="-78"/>
              </a:rPr>
              <a:t>با اين آفات </a:t>
            </a:r>
            <a:r>
              <a:rPr lang="fa-IR" dirty="0" smtClean="0">
                <a:cs typeface="B Nazanin" panose="00000400000000000000" pitchFamily="2" charset="-78"/>
              </a:rPr>
              <a:t>ضروری </a:t>
            </a:r>
            <a:r>
              <a:rPr lang="fa-IR" dirty="0">
                <a:cs typeface="B Nazanin" panose="00000400000000000000" pitchFamily="2" charset="-78"/>
              </a:rPr>
              <a:t>نيست و با روش </a:t>
            </a:r>
            <a:r>
              <a:rPr lang="fa-IR" dirty="0" smtClean="0">
                <a:cs typeface="B Nazanin" panose="00000400000000000000" pitchFamily="2" charset="-78"/>
              </a:rPr>
              <a:t>های زراعی </a:t>
            </a:r>
            <a:r>
              <a:rPr lang="fa-IR" dirty="0">
                <a:cs typeface="B Nazanin" panose="00000400000000000000" pitchFamily="2" charset="-78"/>
              </a:rPr>
              <a:t>به </a:t>
            </a:r>
            <a:r>
              <a:rPr lang="fa-IR" dirty="0" smtClean="0">
                <a:cs typeface="B Nazanin" panose="00000400000000000000" pitchFamily="2" charset="-78"/>
              </a:rPr>
              <a:t>خوبی </a:t>
            </a:r>
            <a:r>
              <a:rPr lang="fa-IR" dirty="0">
                <a:cs typeface="B Nazanin" panose="00000400000000000000" pitchFamily="2" charset="-78"/>
              </a:rPr>
              <a:t>كنترل </a:t>
            </a:r>
            <a:r>
              <a:rPr lang="fa-IR" dirty="0" smtClean="0">
                <a:cs typeface="B Nazanin" panose="00000400000000000000" pitchFamily="2" charset="-78"/>
              </a:rPr>
              <a:t>م</a:t>
            </a:r>
            <a:r>
              <a:rPr lang="fa-IR" dirty="0">
                <a:cs typeface="B Nazanin" panose="00000400000000000000" pitchFamily="2" charset="-78"/>
              </a:rPr>
              <a:t>ی</a:t>
            </a:r>
            <a:r>
              <a:rPr lang="fa-IR" dirty="0" smtClean="0">
                <a:cs typeface="B Nazanin" panose="00000400000000000000" pitchFamily="2" charset="-78"/>
              </a:rPr>
              <a:t> </a:t>
            </a:r>
            <a:r>
              <a:rPr lang="fa-IR" dirty="0">
                <a:cs typeface="B Nazanin" panose="00000400000000000000" pitchFamily="2" charset="-78"/>
              </a:rPr>
              <a:t>شوند.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z="4400" dirty="0">
                <a:cs typeface="B Nazanin" panose="00000400000000000000" pitchFamily="2" charset="-78"/>
              </a:rPr>
              <a:t>مديريت </a:t>
            </a:r>
            <a:r>
              <a:rPr lang="fa-IR" sz="4400" dirty="0" smtClean="0">
                <a:cs typeface="B Nazanin" panose="00000400000000000000" pitchFamily="2" charset="-78"/>
              </a:rPr>
              <a:t>تلفيقی </a:t>
            </a:r>
            <a:r>
              <a:rPr lang="fa-IR" sz="4400" dirty="0">
                <a:cs typeface="B Nazanin" panose="00000400000000000000" pitchFamily="2" charset="-78"/>
              </a:rPr>
              <a:t>كرم </a:t>
            </a:r>
            <a:r>
              <a:rPr lang="fa-IR" sz="4400" dirty="0" smtClean="0">
                <a:cs typeface="B Nazanin" panose="00000400000000000000" pitchFamily="2" charset="-78"/>
              </a:rPr>
              <a:t>های </a:t>
            </a:r>
            <a:r>
              <a:rPr lang="fa-IR" sz="4400" dirty="0">
                <a:cs typeface="B Nazanin" panose="00000400000000000000" pitchFamily="2" charset="-78"/>
              </a:rPr>
              <a:t>سفيد ريشه غلات</a:t>
            </a:r>
            <a:endParaRPr lang="en-US" sz="4400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2446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fa-IR" dirty="0" smtClean="0"/>
          </a:p>
          <a:p>
            <a:pPr marL="0" indent="0">
              <a:buNone/>
            </a:pPr>
            <a:endParaRPr lang="fa-IR" dirty="0"/>
          </a:p>
          <a:p>
            <a:pPr marL="0" indent="0">
              <a:buNone/>
            </a:pPr>
            <a:r>
              <a:rPr lang="fa-IR" dirty="0"/>
              <a:t> </a:t>
            </a:r>
            <a:r>
              <a:rPr lang="fa-IR" dirty="0" smtClean="0"/>
              <a:t>                           </a:t>
            </a:r>
            <a:r>
              <a:rPr lang="en-US" b="1" i="1" dirty="0" err="1" smtClean="0"/>
              <a:t>Lema</a:t>
            </a:r>
            <a:r>
              <a:rPr lang="en-US" dirty="0" smtClean="0"/>
              <a:t> </a:t>
            </a:r>
            <a:r>
              <a:rPr lang="en-US" dirty="0"/>
              <a:t>(</a:t>
            </a:r>
            <a:r>
              <a:rPr lang="en-US" dirty="0" err="1"/>
              <a:t>Eulema</a:t>
            </a:r>
            <a:r>
              <a:rPr lang="en-US" dirty="0"/>
              <a:t>) </a:t>
            </a:r>
            <a:r>
              <a:rPr lang="en-US" b="1" i="1" dirty="0" err="1"/>
              <a:t>melanopa</a:t>
            </a:r>
            <a:endParaRPr lang="en-US" b="1" i="1" dirty="0"/>
          </a:p>
          <a:p>
            <a:pPr marL="0" indent="0">
              <a:buNone/>
            </a:pPr>
            <a:r>
              <a:rPr lang="fa-IR" dirty="0" smtClean="0"/>
              <a:t>                          </a:t>
            </a:r>
            <a:r>
              <a:rPr lang="en-US" b="1" i="1" dirty="0" err="1" smtClean="0"/>
              <a:t>Chrysomelidae</a:t>
            </a:r>
            <a:r>
              <a:rPr lang="en-US" b="1" i="1" dirty="0"/>
              <a:t>: </a:t>
            </a:r>
            <a:r>
              <a:rPr lang="en-US" b="1" i="1" dirty="0" err="1"/>
              <a:t>Coleoptera</a:t>
            </a:r>
            <a:endParaRPr lang="en-US" b="1" i="1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سوسك برگ خوار غلات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54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5397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Public\Pictures\Sample Pictures\New folder\oulema-sp-1000-231-en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55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20754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99247" y="2248347"/>
            <a:ext cx="7745505" cy="4609653"/>
          </a:xfrm>
        </p:spPr>
        <p:txBody>
          <a:bodyPr>
            <a:normAutofit/>
          </a:bodyPr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از استان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خراسان، اصفهان، تهران، خوزستان، </a:t>
            </a:r>
            <a:r>
              <a:rPr lang="fa-IR" dirty="0" smtClean="0">
                <a:cs typeface="B Nazanin" panose="00000400000000000000" pitchFamily="2" charset="-78"/>
              </a:rPr>
              <a:t>فارس</a:t>
            </a:r>
            <a:r>
              <a:rPr lang="fa-IR" dirty="0">
                <a:cs typeface="B Nazanin" panose="00000400000000000000" pitchFamily="2" charset="-78"/>
              </a:rPr>
              <a:t>، آذربايجان </a:t>
            </a:r>
            <a:r>
              <a:rPr lang="fa-IR" dirty="0" smtClean="0">
                <a:cs typeface="B Nazanin" panose="00000400000000000000" pitchFamily="2" charset="-78"/>
              </a:rPr>
              <a:t>غربی </a:t>
            </a:r>
            <a:r>
              <a:rPr lang="fa-IR" dirty="0">
                <a:cs typeface="B Nazanin" panose="00000400000000000000" pitchFamily="2" charset="-78"/>
              </a:rPr>
              <a:t>و </a:t>
            </a:r>
            <a:r>
              <a:rPr lang="fa-IR" dirty="0" smtClean="0">
                <a:cs typeface="B Nazanin" panose="00000400000000000000" pitchFamily="2" charset="-78"/>
              </a:rPr>
              <a:t>شرقی، گيلان،مازندران</a:t>
            </a:r>
            <a:r>
              <a:rPr lang="fa-IR" dirty="0">
                <a:cs typeface="B Nazanin" panose="00000400000000000000" pitchFamily="2" charset="-78"/>
              </a:rPr>
              <a:t>، جيرفت، هرمزگان، سمنان وكرمانشاه </a:t>
            </a:r>
            <a:r>
              <a:rPr lang="fa-IR" dirty="0" smtClean="0">
                <a:cs typeface="B Nazanin" panose="00000400000000000000" pitchFamily="2" charset="-78"/>
              </a:rPr>
              <a:t>وبرخی </a:t>
            </a:r>
            <a:r>
              <a:rPr lang="fa-IR" dirty="0">
                <a:cs typeface="B Nazanin" panose="00000400000000000000" pitchFamily="2" charset="-78"/>
              </a:rPr>
              <a:t>ديگر از مناطق كشور گزارش شده است </a:t>
            </a:r>
            <a:r>
              <a:rPr lang="fa-IR" dirty="0" smtClean="0">
                <a:cs typeface="B Nazanin" panose="00000400000000000000" pitchFamily="2" charset="-78"/>
              </a:rPr>
              <a:t>اما خسارت </a:t>
            </a:r>
            <a:r>
              <a:rPr lang="fa-IR" dirty="0">
                <a:cs typeface="B Nazanin" panose="00000400000000000000" pitchFamily="2" charset="-78"/>
              </a:rPr>
              <a:t>آن </a:t>
            </a:r>
            <a:r>
              <a:rPr lang="fa-IR" dirty="0" smtClean="0">
                <a:cs typeface="B Nazanin" panose="00000400000000000000" pitchFamily="2" charset="-78"/>
              </a:rPr>
              <a:t>اقتصادی </a:t>
            </a:r>
            <a:r>
              <a:rPr lang="fa-IR" dirty="0">
                <a:cs typeface="B Nazanin" panose="00000400000000000000" pitchFamily="2" charset="-78"/>
              </a:rPr>
              <a:t>نيست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بيشتر در مزارع </a:t>
            </a:r>
            <a:r>
              <a:rPr lang="fa-IR" dirty="0" smtClean="0">
                <a:cs typeface="B Nazanin" panose="00000400000000000000" pitchFamily="2" charset="-78"/>
              </a:rPr>
              <a:t>آبی </a:t>
            </a:r>
            <a:r>
              <a:rPr lang="fa-IR" dirty="0">
                <a:cs typeface="B Nazanin" panose="00000400000000000000" pitchFamily="2" charset="-78"/>
              </a:rPr>
              <a:t>مشاهده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گردد و گندم را </a:t>
            </a:r>
            <a:r>
              <a:rPr lang="fa-IR" dirty="0" smtClean="0">
                <a:cs typeface="B Nazanin" panose="00000400000000000000" pitchFamily="2" charset="-78"/>
              </a:rPr>
              <a:t>به </a:t>
            </a:r>
            <a:r>
              <a:rPr lang="fa-IR" dirty="0">
                <a:cs typeface="B Nazanin" panose="00000400000000000000" pitchFamily="2" charset="-78"/>
              </a:rPr>
              <a:t>جو ترجيح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دهد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لارو و حشرات كامل اين آفت پارانشيم </a:t>
            </a:r>
            <a:r>
              <a:rPr lang="fa-IR" dirty="0" smtClean="0">
                <a:cs typeface="B Nazanin" panose="00000400000000000000" pitchFamily="2" charset="-78"/>
              </a:rPr>
              <a:t>رويی برگ </a:t>
            </a:r>
            <a:r>
              <a:rPr lang="fa-IR" dirty="0">
                <a:cs typeface="B Nazanin" panose="00000400000000000000" pitchFamily="2" charset="-78"/>
              </a:rPr>
              <a:t>را به موازات رگبرگ </a:t>
            </a:r>
            <a:r>
              <a:rPr lang="fa-IR" dirty="0" smtClean="0">
                <a:cs typeface="B Nazanin" panose="00000400000000000000" pitchFamily="2" charset="-78"/>
              </a:rPr>
              <a:t>های اصلی می خورند.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محل خسارت آنها </a:t>
            </a:r>
            <a:r>
              <a:rPr lang="fa-IR" dirty="0" smtClean="0">
                <a:cs typeface="B Nazanin" panose="00000400000000000000" pitchFamily="2" charset="-78"/>
              </a:rPr>
              <a:t>روی </a:t>
            </a:r>
            <a:r>
              <a:rPr lang="fa-IR" dirty="0">
                <a:cs typeface="B Nazanin" panose="00000400000000000000" pitchFamily="2" charset="-78"/>
              </a:rPr>
              <a:t>برگ به صورت </a:t>
            </a:r>
            <a:r>
              <a:rPr lang="fa-IR" dirty="0" smtClean="0">
                <a:cs typeface="B Nazanin" panose="00000400000000000000" pitchFamily="2" charset="-78"/>
              </a:rPr>
              <a:t>نوارهای طولی </a:t>
            </a:r>
            <a:r>
              <a:rPr lang="fa-IR" dirty="0">
                <a:cs typeface="B Nazanin" panose="00000400000000000000" pitchFamily="2" charset="-78"/>
              </a:rPr>
              <a:t>سفيد </a:t>
            </a:r>
            <a:r>
              <a:rPr lang="fa-IR" dirty="0" smtClean="0">
                <a:cs typeface="B Nazanin" panose="00000400000000000000" pitchFamily="2" charset="-78"/>
              </a:rPr>
              <a:t>رنگی </a:t>
            </a:r>
            <a:r>
              <a:rPr lang="fa-IR" dirty="0">
                <a:cs typeface="B Nazanin" panose="00000400000000000000" pitchFamily="2" charset="-78"/>
              </a:rPr>
              <a:t>ديده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شود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نحوه خسارت و مناطق انتشار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56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4254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47" y="1752600"/>
            <a:ext cx="4019668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3415" y="1752600"/>
            <a:ext cx="4267201" cy="3657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57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529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12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58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346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99247" y="2248347"/>
            <a:ext cx="7745505" cy="4609653"/>
          </a:xfrm>
        </p:spPr>
        <p:txBody>
          <a:bodyPr>
            <a:normAutofit fontScale="92500" lnSpcReduction="10000"/>
          </a:bodyPr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زمستان </a:t>
            </a:r>
            <a:r>
              <a:rPr lang="fa-IR" dirty="0" smtClean="0">
                <a:cs typeface="B Nazanin" panose="00000400000000000000" pitchFamily="2" charset="-78"/>
              </a:rPr>
              <a:t>گذرانی </a:t>
            </a:r>
            <a:r>
              <a:rPr lang="fa-IR" dirty="0">
                <a:cs typeface="B Nazanin" panose="00000400000000000000" pitchFamily="2" charset="-78"/>
              </a:rPr>
              <a:t>اين آفت به صورت حشره كامل در زير خاك و </a:t>
            </a:r>
            <a:r>
              <a:rPr lang="fa-IR" dirty="0" smtClean="0">
                <a:cs typeface="B Nazanin" panose="00000400000000000000" pitchFamily="2" charset="-78"/>
              </a:rPr>
              <a:t>بقايای گياهی است.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يك نسل در سال دارد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حشرات ماده در بهار پس از جفت </a:t>
            </a:r>
            <a:r>
              <a:rPr lang="fa-IR" dirty="0" smtClean="0">
                <a:cs typeface="B Nazanin" panose="00000400000000000000" pitchFamily="2" charset="-78"/>
              </a:rPr>
              <a:t>گيری </a:t>
            </a:r>
            <a:r>
              <a:rPr lang="fa-IR" dirty="0">
                <a:cs typeface="B Nazanin" panose="00000400000000000000" pitchFamily="2" charset="-78"/>
              </a:rPr>
              <a:t>در دسته های 2-3 </a:t>
            </a:r>
            <a:r>
              <a:rPr lang="fa-IR" dirty="0" smtClean="0">
                <a:cs typeface="B Nazanin" panose="00000400000000000000" pitchFamily="2" charset="-78"/>
              </a:rPr>
              <a:t>روی </a:t>
            </a:r>
            <a:r>
              <a:rPr lang="fa-IR" dirty="0">
                <a:cs typeface="B Nazanin" panose="00000400000000000000" pitchFamily="2" charset="-78"/>
              </a:rPr>
              <a:t>برگ تخم </a:t>
            </a:r>
            <a:r>
              <a:rPr lang="fa-IR" dirty="0" smtClean="0">
                <a:cs typeface="B Nazanin" panose="00000400000000000000" pitchFamily="2" charset="-78"/>
              </a:rPr>
              <a:t>گذاری می کنند.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دوره </a:t>
            </a:r>
            <a:r>
              <a:rPr lang="fa-IR" dirty="0" smtClean="0">
                <a:cs typeface="B Nazanin" panose="00000400000000000000" pitchFamily="2" charset="-78"/>
              </a:rPr>
              <a:t>جنينی </a:t>
            </a:r>
            <a:r>
              <a:rPr lang="fa-IR" dirty="0">
                <a:cs typeface="B Nazanin" panose="00000400000000000000" pitchFamily="2" charset="-78"/>
              </a:rPr>
              <a:t>يك هفته و دوره </a:t>
            </a:r>
            <a:r>
              <a:rPr lang="fa-IR" dirty="0" smtClean="0">
                <a:cs typeface="B Nazanin" panose="00000400000000000000" pitchFamily="2" charset="-78"/>
              </a:rPr>
              <a:t>لاروی </a:t>
            </a:r>
            <a:r>
              <a:rPr lang="fa-IR" dirty="0">
                <a:cs typeface="B Nazanin" panose="00000400000000000000" pitchFamily="2" charset="-78"/>
              </a:rPr>
              <a:t>3 هفته است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لاروها در محفظه </a:t>
            </a:r>
            <a:r>
              <a:rPr lang="fa-IR" dirty="0" smtClean="0">
                <a:cs typeface="B Nazanin" panose="00000400000000000000" pitchFamily="2" charset="-78"/>
              </a:rPr>
              <a:t>هايی </a:t>
            </a:r>
            <a:r>
              <a:rPr lang="fa-IR" dirty="0">
                <a:cs typeface="B Nazanin" panose="00000400000000000000" pitchFamily="2" charset="-78"/>
              </a:rPr>
              <a:t>متشكل از ذرات خاك درون خاك به شفيره تبديل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شوند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r>
              <a:rPr lang="fa-IR" dirty="0" smtClean="0">
                <a:cs typeface="B Nazanin" panose="00000400000000000000" pitchFamily="2" charset="-78"/>
              </a:rPr>
              <a:t> </a:t>
            </a: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دوره </a:t>
            </a:r>
            <a:r>
              <a:rPr lang="fa-IR" dirty="0" smtClean="0">
                <a:cs typeface="B Nazanin" panose="00000400000000000000" pitchFamily="2" charset="-78"/>
              </a:rPr>
              <a:t>شفيرگی </a:t>
            </a:r>
            <a:r>
              <a:rPr lang="fa-IR" dirty="0">
                <a:cs typeface="B Nazanin" panose="00000400000000000000" pitchFamily="2" charset="-78"/>
              </a:rPr>
              <a:t>ده </a:t>
            </a:r>
            <a:r>
              <a:rPr lang="fa-IR" dirty="0" smtClean="0">
                <a:cs typeface="B Nazanin" panose="00000400000000000000" pitchFamily="2" charset="-78"/>
              </a:rPr>
              <a:t>روز.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زيست </a:t>
            </a:r>
            <a:r>
              <a:rPr lang="fa-IR" dirty="0" smtClean="0">
                <a:cs typeface="B Nazanin" panose="00000400000000000000" pitchFamily="2" charset="-78"/>
              </a:rPr>
              <a:t>شناسی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59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190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99247" y="2248347"/>
            <a:ext cx="7745505" cy="4609653"/>
          </a:xfrm>
        </p:spPr>
        <p:txBody>
          <a:bodyPr>
            <a:normAutofit/>
          </a:bodyPr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سوسك </a:t>
            </a:r>
            <a:r>
              <a:rPr lang="fa-IR" dirty="0" smtClean="0">
                <a:cs typeface="B Nazanin" panose="00000400000000000000" pitchFamily="2" charset="-78"/>
              </a:rPr>
              <a:t>كوچكی </a:t>
            </a:r>
            <a:r>
              <a:rPr lang="fa-IR" dirty="0">
                <a:cs typeface="B Nazanin" panose="00000400000000000000" pitchFamily="2" charset="-78"/>
              </a:rPr>
              <a:t>به طول 4-5 </a:t>
            </a:r>
            <a:r>
              <a:rPr lang="fa-IR" dirty="0" smtClean="0">
                <a:cs typeface="B Nazanin" panose="00000400000000000000" pitchFamily="2" charset="-78"/>
              </a:rPr>
              <a:t>ميلی </a:t>
            </a:r>
            <a:r>
              <a:rPr lang="fa-IR" dirty="0">
                <a:cs typeface="B Nazanin" panose="00000400000000000000" pitchFamily="2" charset="-78"/>
              </a:rPr>
              <a:t>متر و تا </a:t>
            </a:r>
            <a:r>
              <a:rPr lang="fa-IR" dirty="0" smtClean="0">
                <a:cs typeface="B Nazanin" panose="00000400000000000000" pitchFamily="2" charset="-78"/>
              </a:rPr>
              <a:t>حدودی كشيده.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سر سياه براق مايل به </a:t>
            </a:r>
            <a:r>
              <a:rPr lang="fa-IR" dirty="0" smtClean="0">
                <a:cs typeface="B Nazanin" panose="00000400000000000000" pitchFamily="2" charset="-78"/>
              </a:rPr>
              <a:t>آبی، </a:t>
            </a:r>
            <a:r>
              <a:rPr lang="fa-IR" dirty="0">
                <a:cs typeface="B Nazanin" panose="00000400000000000000" pitchFamily="2" charset="-78"/>
              </a:rPr>
              <a:t>پرونوتوم </a:t>
            </a:r>
            <a:r>
              <a:rPr lang="fa-IR" dirty="0" smtClean="0">
                <a:cs typeface="B Nazanin" panose="00000400000000000000" pitchFamily="2" charset="-78"/>
              </a:rPr>
              <a:t>نارنجی </a:t>
            </a:r>
            <a:r>
              <a:rPr lang="fa-IR" dirty="0">
                <a:cs typeface="B Nazanin" panose="00000400000000000000" pitchFamily="2" charset="-78"/>
              </a:rPr>
              <a:t>تا </a:t>
            </a:r>
            <a:r>
              <a:rPr lang="fa-IR" dirty="0" smtClean="0">
                <a:cs typeface="B Nazanin" panose="00000400000000000000" pitchFamily="2" charset="-78"/>
              </a:rPr>
              <a:t>قرمز.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بالپوش ها </a:t>
            </a:r>
            <a:r>
              <a:rPr lang="fa-IR" dirty="0" smtClean="0">
                <a:cs typeface="B Nazanin" panose="00000400000000000000" pitchFamily="2" charset="-78"/>
              </a:rPr>
              <a:t>آبی فلزی </a:t>
            </a:r>
            <a:r>
              <a:rPr lang="fa-IR" dirty="0">
                <a:cs typeface="B Nazanin" panose="00000400000000000000" pitchFamily="2" charset="-78"/>
              </a:rPr>
              <a:t>با 10 خط </a:t>
            </a:r>
            <a:r>
              <a:rPr lang="fa-IR" dirty="0" smtClean="0">
                <a:cs typeface="B Nazanin" panose="00000400000000000000" pitchFamily="2" charset="-78"/>
              </a:rPr>
              <a:t>طولی روی هر كدام.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رنگ پاها به </a:t>
            </a:r>
            <a:r>
              <a:rPr lang="fa-IR" dirty="0" smtClean="0">
                <a:cs typeface="B Nazanin" panose="00000400000000000000" pitchFamily="2" charset="-78"/>
              </a:rPr>
              <a:t>استثنايی </a:t>
            </a:r>
            <a:r>
              <a:rPr lang="fa-IR" dirty="0">
                <a:cs typeface="B Nazanin" panose="00000400000000000000" pitchFamily="2" charset="-78"/>
              </a:rPr>
              <a:t>ساق و پنجه زرد </a:t>
            </a:r>
            <a:r>
              <a:rPr lang="fa-IR" dirty="0" smtClean="0">
                <a:cs typeface="B Nazanin" panose="00000400000000000000" pitchFamily="2" charset="-78"/>
              </a:rPr>
              <a:t>مايل </a:t>
            </a:r>
            <a:r>
              <a:rPr lang="fa-IR" dirty="0">
                <a:cs typeface="B Nazanin" panose="00000400000000000000" pitchFamily="2" charset="-78"/>
              </a:rPr>
              <a:t>به </a:t>
            </a:r>
            <a:r>
              <a:rPr lang="fa-IR" dirty="0" smtClean="0">
                <a:cs typeface="B Nazanin" panose="00000400000000000000" pitchFamily="2" charset="-78"/>
              </a:rPr>
              <a:t>قرمز.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لاروها به رنگ زرد با نقاط تيره، بدن </a:t>
            </a:r>
            <a:r>
              <a:rPr lang="fa-IR" dirty="0" smtClean="0">
                <a:cs typeface="B Nazanin" panose="00000400000000000000" pitchFamily="2" charset="-78"/>
              </a:rPr>
              <a:t>پوشيده </a:t>
            </a:r>
            <a:r>
              <a:rPr lang="fa-IR" dirty="0">
                <a:cs typeface="B Nazanin" panose="00000400000000000000" pitchFamily="2" charset="-78"/>
              </a:rPr>
              <a:t>از مواد </a:t>
            </a:r>
            <a:r>
              <a:rPr lang="fa-IR" dirty="0" smtClean="0">
                <a:cs typeface="B Nazanin" panose="00000400000000000000" pitchFamily="2" charset="-78"/>
              </a:rPr>
              <a:t>دفعی </a:t>
            </a:r>
            <a:r>
              <a:rPr lang="fa-IR" dirty="0">
                <a:cs typeface="B Nazanin" panose="00000400000000000000" pitchFamily="2" charset="-78"/>
              </a:rPr>
              <a:t>سياه </a:t>
            </a:r>
            <a:r>
              <a:rPr lang="fa-IR" dirty="0" smtClean="0">
                <a:cs typeface="B Nazanin" panose="00000400000000000000" pitchFamily="2" charset="-78"/>
              </a:rPr>
              <a:t>رنگ.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rtl="1"/>
            <a:r>
              <a:rPr lang="fa-IR" dirty="0">
                <a:cs typeface="B Nazanin" panose="00000400000000000000" pitchFamily="2" charset="-78"/>
              </a:rPr>
              <a:t>شكل </a:t>
            </a:r>
            <a:r>
              <a:rPr lang="fa-IR" dirty="0" smtClean="0">
                <a:cs typeface="B Nazanin" panose="00000400000000000000" pitchFamily="2" charset="-78"/>
              </a:rPr>
              <a:t>شناسی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60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2526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0"/>
            <a:ext cx="5334000" cy="68510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61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7930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055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62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460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68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63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8555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fa-IR" dirty="0" smtClean="0"/>
          </a:p>
          <a:p>
            <a:pPr marL="0" indent="0">
              <a:buNone/>
            </a:pPr>
            <a:endParaRPr lang="fa-IR" dirty="0"/>
          </a:p>
          <a:p>
            <a:pPr marL="0" indent="0">
              <a:buNone/>
            </a:pPr>
            <a:r>
              <a:rPr lang="fa-IR" dirty="0"/>
              <a:t> </a:t>
            </a:r>
            <a:r>
              <a:rPr lang="fa-IR" dirty="0" smtClean="0"/>
              <a:t>                         </a:t>
            </a:r>
            <a:r>
              <a:rPr lang="en-US" b="1" i="1" dirty="0" err="1" smtClean="0"/>
              <a:t>Syringopais</a:t>
            </a:r>
            <a:r>
              <a:rPr lang="en-US" b="1" i="1" dirty="0" smtClean="0"/>
              <a:t> </a:t>
            </a:r>
            <a:r>
              <a:rPr lang="en-US" b="1" i="1" dirty="0" err="1"/>
              <a:t>temperatella</a:t>
            </a:r>
            <a:endParaRPr lang="en-US" b="1" i="1" dirty="0"/>
          </a:p>
          <a:p>
            <a:pPr marL="0" indent="0">
              <a:buNone/>
            </a:pPr>
            <a:r>
              <a:rPr lang="fa-IR" dirty="0" smtClean="0"/>
              <a:t>                        </a:t>
            </a:r>
            <a:r>
              <a:rPr lang="en-US" dirty="0" err="1" smtClean="0"/>
              <a:t>Syn</a:t>
            </a:r>
            <a:r>
              <a:rPr lang="en-US" dirty="0"/>
              <a:t>: </a:t>
            </a:r>
            <a:r>
              <a:rPr lang="en-US" b="1" i="1" dirty="0" err="1"/>
              <a:t>Scythris</a:t>
            </a:r>
            <a:r>
              <a:rPr lang="en-US" b="1" i="1" dirty="0"/>
              <a:t> </a:t>
            </a:r>
            <a:r>
              <a:rPr lang="en-US" b="1" i="1" dirty="0" err="1"/>
              <a:t>temperatellad</a:t>
            </a:r>
            <a:endParaRPr lang="en-US" b="1" i="1" dirty="0"/>
          </a:p>
          <a:p>
            <a:pPr marL="0" indent="0">
              <a:buNone/>
            </a:pPr>
            <a:r>
              <a:rPr lang="fa-IR" dirty="0" smtClean="0"/>
              <a:t>           </a:t>
            </a:r>
            <a:r>
              <a:rPr lang="en-US" dirty="0" smtClean="0"/>
              <a:t>(</a:t>
            </a:r>
            <a:r>
              <a:rPr lang="en-US" b="1" i="1" dirty="0" err="1"/>
              <a:t>Elachistidae</a:t>
            </a:r>
            <a:r>
              <a:rPr lang="en-US" b="1" i="1" dirty="0"/>
              <a:t> = </a:t>
            </a:r>
            <a:r>
              <a:rPr lang="en-US" b="1" i="1" dirty="0" err="1"/>
              <a:t>Scythrididae</a:t>
            </a:r>
            <a:r>
              <a:rPr lang="en-US" b="1" i="1" dirty="0"/>
              <a:t>: Lepidoptera</a:t>
            </a:r>
            <a:r>
              <a:rPr lang="en-US" dirty="0"/>
              <a:t>)</a:t>
            </a: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sz="4000" dirty="0">
                <a:cs typeface="B Nazanin" panose="00000400000000000000" pitchFamily="2" charset="-78"/>
              </a:rPr>
              <a:t>مينوز برگ غلات (پروانه برگ خوار غلات)</a:t>
            </a:r>
            <a:endParaRPr lang="en-US" sz="4000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64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734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Public\Pictures\Sample Pictures\New folder\Syringopais_temperatella_m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65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47686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Public\Pictures\Sample Pictures\New folder\Syringopais_temperatella_w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66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4367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99247" y="2248347"/>
            <a:ext cx="7745505" cy="4609653"/>
          </a:xfrm>
        </p:spPr>
        <p:txBody>
          <a:bodyPr>
            <a:normAutofit/>
          </a:bodyPr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از استان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خوزستان، فارس، بوشهر، ايلام، لرستان، چهارمحال و </a:t>
            </a:r>
            <a:r>
              <a:rPr lang="fa-IR" dirty="0" smtClean="0">
                <a:cs typeface="B Nazanin" panose="00000400000000000000" pitchFamily="2" charset="-78"/>
              </a:rPr>
              <a:t>بختياری، كرمانشاه</a:t>
            </a:r>
            <a:r>
              <a:rPr lang="fa-IR" dirty="0">
                <a:cs typeface="B Nazanin" panose="00000400000000000000" pitchFamily="2" charset="-78"/>
              </a:rPr>
              <a:t>، خراسان، گلستان، گيلان و مازندران گزارش شده است.</a:t>
            </a: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تراكم و شدت خسارت اين آفت در مناطق </a:t>
            </a:r>
            <a:r>
              <a:rPr lang="fa-IR" dirty="0" smtClean="0">
                <a:cs typeface="B Nazanin" panose="00000400000000000000" pitchFamily="2" charset="-78"/>
              </a:rPr>
              <a:t>گرمسيری </a:t>
            </a:r>
            <a:r>
              <a:rPr lang="fa-IR" dirty="0">
                <a:cs typeface="B Nazanin" panose="00000400000000000000" pitchFamily="2" charset="-78"/>
              </a:rPr>
              <a:t>بيشتر از مناطق سرد و </a:t>
            </a:r>
            <a:r>
              <a:rPr lang="fa-IR" dirty="0" smtClean="0">
                <a:cs typeface="B Nazanin" panose="00000400000000000000" pitchFamily="2" charset="-78"/>
              </a:rPr>
              <a:t>معتدل است</a:t>
            </a:r>
            <a:r>
              <a:rPr lang="fa-IR" dirty="0">
                <a:cs typeface="B Nazanin" panose="00000400000000000000" pitchFamily="2" charset="-78"/>
              </a:rPr>
              <a:t>.</a:t>
            </a: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در مناطق آلوده </a:t>
            </a:r>
            <a:r>
              <a:rPr lang="fa-IR" dirty="0" smtClean="0">
                <a:cs typeface="B Nazanin" panose="00000400000000000000" pitchFamily="2" charset="-78"/>
              </a:rPr>
              <a:t>ای </a:t>
            </a:r>
            <a:r>
              <a:rPr lang="fa-IR" dirty="0">
                <a:cs typeface="B Nazanin" panose="00000400000000000000" pitchFamily="2" charset="-78"/>
              </a:rPr>
              <a:t>كه مزارع ديم جايگزين مراتع تخريب شده گرديده اند، </a:t>
            </a:r>
            <a:r>
              <a:rPr lang="fa-IR" dirty="0" smtClean="0">
                <a:cs typeface="B Nazanin" panose="00000400000000000000" pitchFamily="2" charset="-78"/>
              </a:rPr>
              <a:t>شدت آلودگی </a:t>
            </a:r>
            <a:r>
              <a:rPr lang="fa-IR" dirty="0">
                <a:cs typeface="B Nazanin" panose="00000400000000000000" pitchFamily="2" charset="-78"/>
              </a:rPr>
              <a:t>بسيار زياد است و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توان گفت كه تخريب مراتع در </a:t>
            </a:r>
            <a:r>
              <a:rPr lang="fa-IR" dirty="0" smtClean="0">
                <a:cs typeface="B Nazanin" panose="00000400000000000000" pitchFamily="2" charset="-78"/>
              </a:rPr>
              <a:t>افزايش جمعيت </a:t>
            </a:r>
            <a:r>
              <a:rPr lang="fa-IR" dirty="0">
                <a:cs typeface="B Nazanin" panose="00000400000000000000" pitchFamily="2" charset="-78"/>
              </a:rPr>
              <a:t>اين آفت موثر بوده است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گندم، جو، يولاف، </a:t>
            </a:r>
            <a:r>
              <a:rPr lang="fa-IR" dirty="0" smtClean="0">
                <a:cs typeface="B Nazanin" panose="00000400000000000000" pitchFamily="2" charset="-78"/>
              </a:rPr>
              <a:t>بسياری </a:t>
            </a:r>
            <a:r>
              <a:rPr lang="fa-IR" dirty="0">
                <a:cs typeface="B Nazanin" panose="00000400000000000000" pitchFamily="2" charset="-78"/>
              </a:rPr>
              <a:t>از علف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هرز خانواده گندميان </a:t>
            </a:r>
            <a:r>
              <a:rPr lang="fa-IR" dirty="0" smtClean="0">
                <a:cs typeface="B Nazanin" panose="00000400000000000000" pitchFamily="2" charset="-78"/>
              </a:rPr>
              <a:t>و  لگومينوزوبسياری </a:t>
            </a:r>
            <a:r>
              <a:rPr lang="fa-IR" dirty="0">
                <a:cs typeface="B Nazanin" panose="00000400000000000000" pitchFamily="2" charset="-78"/>
              </a:rPr>
              <a:t>ديگر از گياهان </a:t>
            </a:r>
            <a:r>
              <a:rPr lang="fa-IR" dirty="0" smtClean="0">
                <a:cs typeface="B Nazanin" panose="00000400000000000000" pitchFamily="2" charset="-78"/>
              </a:rPr>
              <a:t>خانواده </a:t>
            </a:r>
            <a:r>
              <a:rPr lang="en-US" b="1" i="1" dirty="0" err="1">
                <a:cs typeface="B Nazanin" panose="00000400000000000000" pitchFamily="2" charset="-78"/>
              </a:rPr>
              <a:t>Rununculaceae</a:t>
            </a:r>
            <a:r>
              <a:rPr lang="en-US" dirty="0">
                <a:cs typeface="B Nazanin" panose="00000400000000000000" pitchFamily="2" charset="-78"/>
              </a:rPr>
              <a:t> ،</a:t>
            </a:r>
            <a:r>
              <a:rPr lang="en-US" b="1" i="1" dirty="0" err="1" smtClean="0">
                <a:cs typeface="B Nazanin" panose="00000400000000000000" pitchFamily="2" charset="-78"/>
              </a:rPr>
              <a:t>Compositae</a:t>
            </a:r>
            <a:r>
              <a:rPr lang="fa-IR" dirty="0" smtClean="0">
                <a:cs typeface="B Nazanin" panose="00000400000000000000" pitchFamily="2" charset="-78"/>
              </a:rPr>
              <a:t>، </a:t>
            </a:r>
            <a:r>
              <a:rPr lang="en-US" b="1" i="1" dirty="0" err="1" smtClean="0">
                <a:cs typeface="B Nazanin" panose="00000400000000000000" pitchFamily="2" charset="-78"/>
              </a:rPr>
              <a:t>Malvaceae</a:t>
            </a:r>
            <a:r>
              <a:rPr lang="fa-IR" dirty="0">
                <a:cs typeface="B Nazanin" panose="00000400000000000000" pitchFamily="2" charset="-78"/>
              </a:rPr>
              <a:t> وديگر خانواده </a:t>
            </a:r>
            <a:r>
              <a:rPr lang="fa-IR" dirty="0" smtClean="0">
                <a:cs typeface="B Nazanin" panose="00000400000000000000" pitchFamily="2" charset="-78"/>
              </a:rPr>
              <a:t>های گياهی </a:t>
            </a:r>
            <a:r>
              <a:rPr lang="fa-IR" dirty="0">
                <a:cs typeface="B Nazanin" panose="00000400000000000000" pitchFamily="2" charset="-78"/>
              </a:rPr>
              <a:t>به عنوان ميزبان آن </a:t>
            </a:r>
            <a:r>
              <a:rPr lang="fa-IR" dirty="0" smtClean="0">
                <a:cs typeface="B Nazanin" panose="00000400000000000000" pitchFamily="2" charset="-78"/>
              </a:rPr>
              <a:t>معرفی </a:t>
            </a:r>
            <a:r>
              <a:rPr lang="fa-IR" dirty="0">
                <a:cs typeface="B Nazanin" panose="00000400000000000000" pitchFamily="2" charset="-78"/>
              </a:rPr>
              <a:t>شده اند.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نحوه خسارت و مناطق انتشار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67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891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99247" y="2248347"/>
            <a:ext cx="7745505" cy="4228653"/>
          </a:xfrm>
        </p:spPr>
        <p:txBody>
          <a:bodyPr>
            <a:normAutofit/>
          </a:bodyPr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اين آفت از اواخر بهار تا اوايل پائيز به صورت لارو سن يك در خاك ديده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شود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در پائيز پس از جوانه زدن گندم از نوك برگ ها وارد شده و از پارانشيم </a:t>
            </a:r>
            <a:r>
              <a:rPr lang="fa-IR" dirty="0" smtClean="0">
                <a:cs typeface="B Nazanin" panose="00000400000000000000" pitchFamily="2" charset="-78"/>
              </a:rPr>
              <a:t>تغذيه می </a:t>
            </a:r>
            <a:r>
              <a:rPr lang="fa-IR" dirty="0">
                <a:cs typeface="B Nazanin" panose="00000400000000000000" pitchFamily="2" charset="-78"/>
              </a:rPr>
              <a:t>كند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برگ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گندم در </a:t>
            </a:r>
            <a:r>
              <a:rPr lang="fa-IR" dirty="0" smtClean="0">
                <a:cs typeface="B Nazanin" panose="00000400000000000000" pitchFamily="2" charset="-78"/>
              </a:rPr>
              <a:t>مزارعی </a:t>
            </a:r>
            <a:r>
              <a:rPr lang="fa-IR" dirty="0">
                <a:cs typeface="B Nazanin" panose="00000400000000000000" pitchFamily="2" charset="-78"/>
              </a:rPr>
              <a:t>كه </a:t>
            </a:r>
            <a:r>
              <a:rPr lang="fa-IR" dirty="0" smtClean="0">
                <a:cs typeface="B Nazanin" panose="00000400000000000000" pitchFamily="2" charset="-78"/>
              </a:rPr>
              <a:t>آلودگی </a:t>
            </a:r>
            <a:r>
              <a:rPr lang="fa-IR" dirty="0">
                <a:cs typeface="B Nazanin" panose="00000400000000000000" pitchFamily="2" charset="-78"/>
              </a:rPr>
              <a:t>شديد دارند، </a:t>
            </a:r>
            <a:r>
              <a:rPr lang="fa-IR" dirty="0" smtClean="0">
                <a:cs typeface="B Nazanin" panose="00000400000000000000" pitchFamily="2" charset="-78"/>
              </a:rPr>
              <a:t>ظاهری </a:t>
            </a:r>
            <a:r>
              <a:rPr lang="fa-IR" dirty="0">
                <a:cs typeface="B Nazanin" panose="00000400000000000000" pitchFamily="2" charset="-78"/>
              </a:rPr>
              <a:t>سفيد رنگ و </a:t>
            </a:r>
            <a:r>
              <a:rPr lang="fa-IR" dirty="0" smtClean="0">
                <a:cs typeface="B Nazanin" panose="00000400000000000000" pitchFamily="2" charset="-78"/>
              </a:rPr>
              <a:t>خشكيده </a:t>
            </a:r>
            <a:r>
              <a:rPr lang="fa-IR" dirty="0">
                <a:cs typeface="B Nazanin" panose="00000400000000000000" pitchFamily="2" charset="-78"/>
              </a:rPr>
              <a:t>پيدا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كنند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خسارت اين آفت مشابه خسارت پاشيدن شدن علف كش </a:t>
            </a:r>
            <a:r>
              <a:rPr lang="fa-IR" dirty="0" smtClean="0">
                <a:cs typeface="B Nazanin" panose="00000400000000000000" pitchFamily="2" charset="-78"/>
              </a:rPr>
              <a:t>روی برگ.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نحوه خسارت و مناطق انتشار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68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271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50" y="381000"/>
            <a:ext cx="8172450" cy="61389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69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54547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زمستان </a:t>
            </a:r>
            <a:r>
              <a:rPr lang="fa-IR" dirty="0" smtClean="0">
                <a:cs typeface="B Nazanin" panose="00000400000000000000" pitchFamily="2" charset="-78"/>
              </a:rPr>
              <a:t>گذرانی </a:t>
            </a:r>
            <a:r>
              <a:rPr lang="fa-IR" dirty="0">
                <a:cs typeface="B Nazanin" panose="00000400000000000000" pitchFamily="2" charset="-78"/>
              </a:rPr>
              <a:t>به صورت لارو سن يك در داخل برگ </a:t>
            </a:r>
            <a:r>
              <a:rPr lang="fa-IR" dirty="0" smtClean="0">
                <a:cs typeface="B Nazanin" panose="00000400000000000000" pitchFamily="2" charset="-78"/>
              </a:rPr>
              <a:t>هايی آلوده.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تنها يك نسل در سال </a:t>
            </a:r>
            <a:r>
              <a:rPr lang="fa-IR" dirty="0" smtClean="0">
                <a:cs typeface="B Nazanin" panose="00000400000000000000" pitchFamily="2" charset="-78"/>
              </a:rPr>
              <a:t>دارد.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 smtClean="0">
                <a:cs typeface="B Nazanin" panose="00000400000000000000" pitchFamily="2" charset="-78"/>
              </a:rPr>
              <a:t>دارای </a:t>
            </a:r>
            <a:r>
              <a:rPr lang="fa-IR" dirty="0">
                <a:cs typeface="B Nazanin" panose="00000400000000000000" pitchFamily="2" charset="-78"/>
              </a:rPr>
              <a:t>دياپوز </a:t>
            </a:r>
            <a:r>
              <a:rPr lang="fa-IR" dirty="0" smtClean="0">
                <a:cs typeface="B Nazanin" panose="00000400000000000000" pitchFamily="2" charset="-78"/>
              </a:rPr>
              <a:t>لاروی برای </a:t>
            </a:r>
            <a:r>
              <a:rPr lang="fa-IR" dirty="0">
                <a:cs typeface="B Nazanin" panose="00000400000000000000" pitchFamily="2" charset="-78"/>
              </a:rPr>
              <a:t>حدود 7 </a:t>
            </a:r>
            <a:r>
              <a:rPr lang="fa-IR" dirty="0" smtClean="0">
                <a:cs typeface="B Nazanin" panose="00000400000000000000" pitchFamily="2" charset="-78"/>
              </a:rPr>
              <a:t>ماه.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حشرات بالغ در اوايل بهار ظاهر </a:t>
            </a:r>
            <a:r>
              <a:rPr lang="fa-IR" dirty="0" smtClean="0">
                <a:cs typeface="B Nazanin" panose="00000400000000000000" pitchFamily="2" charset="-78"/>
              </a:rPr>
              <a:t>می شوند </a:t>
            </a:r>
            <a:r>
              <a:rPr lang="fa-IR" dirty="0">
                <a:cs typeface="B Nazanin" panose="00000400000000000000" pitchFamily="2" charset="-78"/>
              </a:rPr>
              <a:t>و پس از جفت </a:t>
            </a:r>
            <a:r>
              <a:rPr lang="fa-IR" dirty="0" smtClean="0">
                <a:cs typeface="B Nazanin" panose="00000400000000000000" pitchFamily="2" charset="-78"/>
              </a:rPr>
              <a:t>گيری </a:t>
            </a:r>
            <a:r>
              <a:rPr lang="fa-IR" dirty="0">
                <a:cs typeface="B Nazanin" panose="00000400000000000000" pitchFamily="2" charset="-78"/>
              </a:rPr>
              <a:t>داخل خاك </a:t>
            </a:r>
            <a:r>
              <a:rPr lang="fa-IR" dirty="0" smtClean="0">
                <a:cs typeface="B Nazanin" panose="00000400000000000000" pitchFamily="2" charset="-78"/>
              </a:rPr>
              <a:t>تخم ريزی می كنند.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دوره </a:t>
            </a:r>
            <a:r>
              <a:rPr lang="fa-IR" dirty="0" smtClean="0">
                <a:cs typeface="B Nazanin" panose="00000400000000000000" pitchFamily="2" charset="-78"/>
              </a:rPr>
              <a:t>جنينی 15-16 روز.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زيست </a:t>
            </a:r>
            <a:r>
              <a:rPr lang="fa-IR" dirty="0" smtClean="0">
                <a:cs typeface="B Nazanin" panose="00000400000000000000" pitchFamily="2" charset="-78"/>
              </a:rPr>
              <a:t>شناسی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70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1775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99247" y="2248347"/>
            <a:ext cx="7745505" cy="4228653"/>
          </a:xfrm>
        </p:spPr>
        <p:txBody>
          <a:bodyPr>
            <a:normAutofit fontScale="92500" lnSpcReduction="20000"/>
          </a:bodyPr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طول حشره بالغ 5-6 عرض با بال باز 12-18 </a:t>
            </a:r>
            <a:r>
              <a:rPr lang="fa-IR" dirty="0" smtClean="0">
                <a:cs typeface="B Nazanin" panose="00000400000000000000" pitchFamily="2" charset="-78"/>
              </a:rPr>
              <a:t>ميلی متر.</a:t>
            </a:r>
          </a:p>
          <a:p>
            <a:pPr marL="0" indent="0" algn="r" rtl="1">
              <a:buNone/>
            </a:pPr>
            <a:endParaRPr lang="fa-IR" dirty="0" smtClean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ماده ها كوچك تر از </a:t>
            </a:r>
            <a:r>
              <a:rPr lang="fa-IR" dirty="0" smtClean="0">
                <a:cs typeface="B Nazanin" panose="00000400000000000000" pitchFamily="2" charset="-78"/>
              </a:rPr>
              <a:t>نرها.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بال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جلو در نرها </a:t>
            </a:r>
            <a:r>
              <a:rPr lang="fa-IR" dirty="0" smtClean="0">
                <a:cs typeface="B Nazanin" panose="00000400000000000000" pitchFamily="2" charset="-78"/>
              </a:rPr>
              <a:t>دارای </a:t>
            </a:r>
            <a:r>
              <a:rPr lang="fa-IR" dirty="0">
                <a:cs typeface="B Nazanin" panose="00000400000000000000" pitchFamily="2" charset="-78"/>
              </a:rPr>
              <a:t>دو لكه زرد روشن و </a:t>
            </a:r>
            <a:r>
              <a:rPr lang="fa-IR" dirty="0" smtClean="0">
                <a:cs typeface="B Nazanin" panose="00000400000000000000" pitchFamily="2" charset="-78"/>
              </a:rPr>
              <a:t>در </a:t>
            </a:r>
            <a:r>
              <a:rPr lang="fa-IR" dirty="0">
                <a:cs typeface="B Nazanin" panose="00000400000000000000" pitchFamily="2" charset="-78"/>
              </a:rPr>
              <a:t>ماده ها قهوه </a:t>
            </a:r>
            <a:r>
              <a:rPr lang="fa-IR" dirty="0" smtClean="0">
                <a:cs typeface="B Nazanin" panose="00000400000000000000" pitchFamily="2" charset="-78"/>
              </a:rPr>
              <a:t>ای.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حاشيه </a:t>
            </a:r>
            <a:r>
              <a:rPr lang="fa-IR" dirty="0" smtClean="0">
                <a:cs typeface="B Nazanin" panose="00000400000000000000" pitchFamily="2" charset="-78"/>
              </a:rPr>
              <a:t>جلويی بال </a:t>
            </a:r>
            <a:r>
              <a:rPr lang="fa-IR" dirty="0">
                <a:cs typeface="B Nazanin" panose="00000400000000000000" pitchFamily="2" charset="-78"/>
              </a:rPr>
              <a:t>ماده ها قهوه </a:t>
            </a:r>
            <a:r>
              <a:rPr lang="fa-IR" dirty="0" smtClean="0">
                <a:cs typeface="B Nazanin" panose="00000400000000000000" pitchFamily="2" charset="-78"/>
              </a:rPr>
              <a:t>ای.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بال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عقب </a:t>
            </a:r>
            <a:r>
              <a:rPr lang="fa-IR" dirty="0" smtClean="0">
                <a:cs typeface="B Nazanin" panose="00000400000000000000" pitchFamily="2" charset="-78"/>
              </a:rPr>
              <a:t>دارای </a:t>
            </a:r>
            <a:r>
              <a:rPr lang="fa-IR" dirty="0">
                <a:cs typeface="B Nazanin" panose="00000400000000000000" pitchFamily="2" charset="-78"/>
              </a:rPr>
              <a:t>ريشك </a:t>
            </a:r>
            <a:r>
              <a:rPr lang="fa-IR" dirty="0" smtClean="0">
                <a:cs typeface="B Nazanin" panose="00000400000000000000" pitchFamily="2" charset="-78"/>
              </a:rPr>
              <a:t>های بلند.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لاروها زرد رنگ، قهوه </a:t>
            </a:r>
            <a:r>
              <a:rPr lang="fa-IR" dirty="0" smtClean="0">
                <a:cs typeface="B Nazanin" panose="00000400000000000000" pitchFamily="2" charset="-78"/>
              </a:rPr>
              <a:t>ای </a:t>
            </a:r>
            <a:r>
              <a:rPr lang="fa-IR" dirty="0">
                <a:cs typeface="B Nazanin" panose="00000400000000000000" pitchFamily="2" charset="-78"/>
              </a:rPr>
              <a:t>و در سن </a:t>
            </a:r>
            <a:r>
              <a:rPr lang="fa-IR" dirty="0" smtClean="0">
                <a:cs typeface="B Nazanin" panose="00000400000000000000" pitchFamily="2" charset="-78"/>
              </a:rPr>
              <a:t>آخر خاكستری </a:t>
            </a:r>
            <a:r>
              <a:rPr lang="fa-IR" dirty="0">
                <a:cs typeface="B Nazanin" panose="00000400000000000000" pitchFamily="2" charset="-78"/>
              </a:rPr>
              <a:t>مايل به زرد با لكه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زرد تا قهوه </a:t>
            </a:r>
            <a:r>
              <a:rPr lang="fa-IR" dirty="0" smtClean="0">
                <a:cs typeface="B Nazanin" panose="00000400000000000000" pitchFamily="2" charset="-78"/>
              </a:rPr>
              <a:t>ای.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شكل </a:t>
            </a:r>
            <a:r>
              <a:rPr lang="fa-IR" dirty="0" smtClean="0">
                <a:cs typeface="B Nazanin" panose="00000400000000000000" pitchFamily="2" charset="-78"/>
              </a:rPr>
              <a:t>شناسی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71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155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5687"/>
            <a:ext cx="4495801" cy="351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5000" y="3490415"/>
            <a:ext cx="5538915" cy="33823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1499" y="7960"/>
            <a:ext cx="4692501" cy="34972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Slide Number Placeholder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72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9627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699247" y="2248347"/>
            <a:ext cx="7745505" cy="4076253"/>
          </a:xfrm>
        </p:spPr>
        <p:txBody>
          <a:bodyPr/>
          <a:lstStyle/>
          <a:p>
            <a:pPr algn="r" rtl="1"/>
            <a:r>
              <a:rPr lang="fa-IR" dirty="0">
                <a:cs typeface="B Nazanin" panose="00000400000000000000" pitchFamily="2" charset="-78"/>
              </a:rPr>
              <a:t>شخم زدن خاك پس از برداشت محصول و رعايت تناوب </a:t>
            </a:r>
            <a:r>
              <a:rPr lang="fa-IR" dirty="0" smtClean="0">
                <a:cs typeface="B Nazanin" panose="00000400000000000000" pitchFamily="2" charset="-78"/>
              </a:rPr>
              <a:t>زراعی يكی </a:t>
            </a:r>
            <a:r>
              <a:rPr lang="fa-IR" dirty="0">
                <a:cs typeface="B Nazanin" panose="00000400000000000000" pitchFamily="2" charset="-78"/>
              </a:rPr>
              <a:t>از </a:t>
            </a:r>
            <a:r>
              <a:rPr lang="fa-IR" dirty="0" smtClean="0">
                <a:cs typeface="B Nazanin" panose="00000400000000000000" pitchFamily="2" charset="-78"/>
              </a:rPr>
              <a:t>بهترين روش های </a:t>
            </a:r>
            <a:r>
              <a:rPr lang="fa-IR" dirty="0">
                <a:cs typeface="B Nazanin" panose="00000400000000000000" pitchFamily="2" charset="-78"/>
              </a:rPr>
              <a:t>كنترل اين آفت است</a:t>
            </a:r>
            <a:r>
              <a:rPr lang="fa-IR" dirty="0" smtClean="0">
                <a:cs typeface="B Nazanin" panose="00000400000000000000" pitchFamily="2" charset="-78"/>
              </a:rPr>
              <a:t>.</a:t>
            </a: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كود </a:t>
            </a:r>
            <a:r>
              <a:rPr lang="fa-IR" dirty="0" smtClean="0">
                <a:cs typeface="B Nazanin" panose="00000400000000000000" pitchFamily="2" charset="-78"/>
              </a:rPr>
              <a:t>دهی </a:t>
            </a:r>
            <a:r>
              <a:rPr lang="fa-IR" dirty="0">
                <a:cs typeface="B Nazanin" panose="00000400000000000000" pitchFamily="2" charset="-78"/>
              </a:rPr>
              <a:t>و </a:t>
            </a:r>
            <a:r>
              <a:rPr lang="fa-IR" dirty="0" smtClean="0">
                <a:cs typeface="B Nazanin" panose="00000400000000000000" pitchFamily="2" charset="-78"/>
              </a:rPr>
              <a:t>آبياری </a:t>
            </a:r>
            <a:r>
              <a:rPr lang="fa-IR" dirty="0">
                <a:cs typeface="B Nazanin" panose="00000400000000000000" pitchFamily="2" charset="-78"/>
              </a:rPr>
              <a:t>مزارع موجب ترميم بوته </a:t>
            </a:r>
            <a:r>
              <a:rPr lang="fa-IR" dirty="0" smtClean="0">
                <a:cs typeface="B Nazanin" panose="00000400000000000000" pitchFamily="2" charset="-78"/>
              </a:rPr>
              <a:t>های </a:t>
            </a:r>
            <a:r>
              <a:rPr lang="fa-IR" dirty="0">
                <a:cs typeface="B Nazanin" panose="00000400000000000000" pitchFamily="2" charset="-78"/>
              </a:rPr>
              <a:t>آسيب ديده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شود. </a:t>
            </a:r>
            <a:endParaRPr lang="fa-IR" dirty="0" smtClean="0">
              <a:cs typeface="B Nazanin" panose="00000400000000000000" pitchFamily="2" charset="-78"/>
            </a:endParaRPr>
          </a:p>
          <a:p>
            <a:pPr marL="0" indent="0" algn="r" rtl="1">
              <a:buNone/>
            </a:pPr>
            <a:endParaRPr lang="fa-IR" dirty="0">
              <a:cs typeface="B Nazanin" panose="00000400000000000000" pitchFamily="2" charset="-78"/>
            </a:endParaRPr>
          </a:p>
          <a:p>
            <a:pPr algn="r" rtl="1"/>
            <a:r>
              <a:rPr lang="fa-IR" dirty="0">
                <a:cs typeface="B Nazanin" panose="00000400000000000000" pitchFamily="2" charset="-78"/>
              </a:rPr>
              <a:t>در صورت خسارت شديد آفت </a:t>
            </a:r>
            <a:r>
              <a:rPr lang="fa-IR" dirty="0" smtClean="0">
                <a:cs typeface="B Nazanin" panose="00000400000000000000" pitchFamily="2" charset="-78"/>
              </a:rPr>
              <a:t>می </a:t>
            </a:r>
            <a:r>
              <a:rPr lang="fa-IR" dirty="0">
                <a:cs typeface="B Nazanin" panose="00000400000000000000" pitchFamily="2" charset="-78"/>
              </a:rPr>
              <a:t>توان در اوايل پنجه </a:t>
            </a:r>
            <a:r>
              <a:rPr lang="fa-IR" dirty="0" smtClean="0">
                <a:cs typeface="B Nazanin" panose="00000400000000000000" pitchFamily="2" charset="-78"/>
              </a:rPr>
              <a:t>زنی </a:t>
            </a:r>
            <a:r>
              <a:rPr lang="fa-IR" dirty="0">
                <a:cs typeface="B Nazanin" panose="00000400000000000000" pitchFamily="2" charset="-78"/>
              </a:rPr>
              <a:t>گياه از سم </a:t>
            </a:r>
            <a:r>
              <a:rPr lang="fa-IR" dirty="0" smtClean="0">
                <a:cs typeface="B Nazanin" panose="00000400000000000000" pitchFamily="2" charset="-78"/>
              </a:rPr>
              <a:t>ديازينون </a:t>
            </a:r>
            <a:r>
              <a:rPr lang="en-US" b="1" dirty="0">
                <a:solidFill>
                  <a:srgbClr val="FF0000"/>
                </a:solidFill>
                <a:cs typeface="B Nazanin" panose="00000400000000000000" pitchFamily="2" charset="-78"/>
              </a:rPr>
              <a:t>EC 60</a:t>
            </a:r>
            <a:r>
              <a:rPr lang="en-US" b="1" dirty="0" smtClean="0">
                <a:solidFill>
                  <a:srgbClr val="FF0000"/>
                </a:solidFill>
                <a:cs typeface="B Nazanin" panose="00000400000000000000" pitchFamily="2" charset="-78"/>
              </a:rPr>
              <a:t>%</a:t>
            </a:r>
            <a:r>
              <a:rPr lang="fa-IR" b="1" dirty="0">
                <a:solidFill>
                  <a:srgbClr val="FF0000"/>
                </a:solidFill>
                <a:cs typeface="B Nazanin" panose="00000400000000000000" pitchFamily="2" charset="-78"/>
              </a:rPr>
              <a:t> </a:t>
            </a:r>
            <a:r>
              <a:rPr lang="fa-IR" dirty="0" smtClean="0">
                <a:cs typeface="B Nazanin" panose="00000400000000000000" pitchFamily="2" charset="-78"/>
              </a:rPr>
              <a:t>(یك </a:t>
            </a:r>
            <a:r>
              <a:rPr lang="fa-IR" dirty="0">
                <a:cs typeface="B Nazanin" panose="00000400000000000000" pitchFamily="2" charset="-78"/>
              </a:rPr>
              <a:t>ليتر در هكتار) استفاده كرد.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a-IR" dirty="0">
                <a:cs typeface="B Nazanin" panose="00000400000000000000" pitchFamily="2" charset="-78"/>
              </a:rPr>
              <a:t>مديريت </a:t>
            </a:r>
            <a:r>
              <a:rPr lang="fa-IR" dirty="0" smtClean="0">
                <a:cs typeface="B Nazanin" panose="00000400000000000000" pitchFamily="2" charset="-78"/>
              </a:rPr>
              <a:t>تلفيقی </a:t>
            </a:r>
            <a:r>
              <a:rPr lang="fa-IR" dirty="0">
                <a:cs typeface="B Nazanin" panose="00000400000000000000" pitchFamily="2" charset="-78"/>
              </a:rPr>
              <a:t>مينوز برگ غلات</a:t>
            </a:r>
            <a:endParaRPr lang="en-US" dirty="0">
              <a:cs typeface="B Nazanin" panose="00000400000000000000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DE85C64-12AC-4667-8BAB-3C68C24BF17A}" type="slidenum">
              <a:rPr lang="en-US" smtClean="0"/>
              <a:pPr/>
              <a:t>73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7596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ardcover">
  <a:themeElements>
    <a:clrScheme name="Hardcover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Hardcover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Hardcover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13929</TotalTime>
  <Words>3461</Words>
  <Application>Microsoft Office PowerPoint</Application>
  <PresentationFormat>On-screen Show (4:3)</PresentationFormat>
  <Paragraphs>492</Paragraphs>
  <Slides>73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73</vt:i4>
      </vt:variant>
    </vt:vector>
  </HeadingPairs>
  <TitlesOfParts>
    <vt:vector size="74" baseType="lpstr">
      <vt:lpstr>Hardcover</vt:lpstr>
      <vt:lpstr>سن گندم sunn pest</vt:lpstr>
      <vt:lpstr>PowerPoint Presentation</vt:lpstr>
      <vt:lpstr>مناطق انتشار و ميزبان</vt:lpstr>
      <vt:lpstr>PowerPoint Presentation</vt:lpstr>
      <vt:lpstr>زيست شناسی</vt:lpstr>
      <vt:lpstr>زيست شناسی</vt:lpstr>
      <vt:lpstr>زيست شناسی</vt:lpstr>
      <vt:lpstr>شكل شناسی</vt:lpstr>
      <vt:lpstr>PowerPoint Presentation</vt:lpstr>
      <vt:lpstr>خسارت سن گندم معمولی</vt:lpstr>
      <vt:lpstr>خسارت سن گندم معمولی</vt:lpstr>
      <vt:lpstr>PowerPoint Presentation</vt:lpstr>
      <vt:lpstr>مديريت تلفيقی سن گندم</vt:lpstr>
      <vt:lpstr>مديريت تلفيقی سن گندم</vt:lpstr>
      <vt:lpstr>پارازيتوييدها</vt:lpstr>
      <vt:lpstr>پارازيتوييدها</vt:lpstr>
      <vt:lpstr>ساير روش ها</vt:lpstr>
      <vt:lpstr>كنترل شيميايی</vt:lpstr>
      <vt:lpstr>كنترل شيميايی</vt:lpstr>
      <vt:lpstr>آستانه زيان اقتصادی يا نرم مبارزه با سن گندم در شرايط ديم و آبی</vt:lpstr>
      <vt:lpstr>سن آئليا</vt:lpstr>
      <vt:lpstr>PowerPoint Presentation</vt:lpstr>
      <vt:lpstr>PowerPoint Presentation</vt:lpstr>
      <vt:lpstr>سن آئليا</vt:lpstr>
      <vt:lpstr>Aelia furcula</vt:lpstr>
      <vt:lpstr>Aelia furcula</vt:lpstr>
      <vt:lpstr>Aelia furcula Fieb سن </vt:lpstr>
      <vt:lpstr>دشمنان طبيعی سن های آئليا</vt:lpstr>
      <vt:lpstr>PowerPoint Presentation</vt:lpstr>
      <vt:lpstr>PowerPoint Presentation</vt:lpstr>
      <vt:lpstr>مديريت تلفيقی سن های آئليا</vt:lpstr>
      <vt:lpstr>سوسك سياه گندم</vt:lpstr>
      <vt:lpstr>نحوه خسارت و مناطق انتشار</vt:lpstr>
      <vt:lpstr>PowerPoint Presentation</vt:lpstr>
      <vt:lpstr>نحوه خسارت و مناطق انتشار</vt:lpstr>
      <vt:lpstr>PowerPoint Presentation</vt:lpstr>
      <vt:lpstr>زيست شناسی</vt:lpstr>
      <vt:lpstr>زيست شناسی</vt:lpstr>
      <vt:lpstr>PowerPoint Presentation</vt:lpstr>
      <vt:lpstr>شكل شناسی</vt:lpstr>
      <vt:lpstr>PowerPoint Presentation</vt:lpstr>
      <vt:lpstr>مديريت تلفيقی سوسك سياه گندم</vt:lpstr>
      <vt:lpstr>مديريت تلفيقی سوسك سياه گندم</vt:lpstr>
      <vt:lpstr>PowerPoint Presentation</vt:lpstr>
      <vt:lpstr>سوسك قهوه ای گندم</vt:lpstr>
      <vt:lpstr>PowerPoint Presentation</vt:lpstr>
      <vt:lpstr>PowerPoint Presentation</vt:lpstr>
      <vt:lpstr>نحوه خسارت و مناطق انتشار</vt:lpstr>
      <vt:lpstr>زيست شناسی</vt:lpstr>
      <vt:lpstr>PowerPoint Presentation</vt:lpstr>
      <vt:lpstr>شكل شناسی</vt:lpstr>
      <vt:lpstr>سوسك قهوه ای گندم</vt:lpstr>
      <vt:lpstr>مديريت تلفيقی كرم های سفيد ريشه غلات</vt:lpstr>
      <vt:lpstr>سوسك برگ خوار غلات</vt:lpstr>
      <vt:lpstr>PowerPoint Presentation</vt:lpstr>
      <vt:lpstr>نحوه خسارت و مناطق انتشار</vt:lpstr>
      <vt:lpstr>PowerPoint Presentation</vt:lpstr>
      <vt:lpstr>PowerPoint Presentation</vt:lpstr>
      <vt:lpstr>زيست شناسی</vt:lpstr>
      <vt:lpstr>شكل شناسی</vt:lpstr>
      <vt:lpstr>PowerPoint Presentation</vt:lpstr>
      <vt:lpstr>PowerPoint Presentation</vt:lpstr>
      <vt:lpstr>PowerPoint Presentation</vt:lpstr>
      <vt:lpstr>مينوز برگ غلات (پروانه برگ خوار غلات)</vt:lpstr>
      <vt:lpstr>PowerPoint Presentation</vt:lpstr>
      <vt:lpstr>PowerPoint Presentation</vt:lpstr>
      <vt:lpstr>نحوه خسارت و مناطق انتشار</vt:lpstr>
      <vt:lpstr>نحوه خسارت و مناطق انتشار</vt:lpstr>
      <vt:lpstr>PowerPoint Presentation</vt:lpstr>
      <vt:lpstr>زيست شناسی</vt:lpstr>
      <vt:lpstr>شكل شناسی</vt:lpstr>
      <vt:lpstr>PowerPoint Presentation</vt:lpstr>
      <vt:lpstr>مديريت تلفيقی مينوز برگ غلات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آفات زراعی</dc:title>
  <dc:creator>ATIYEHSYSTEM</dc:creator>
  <cp:lastModifiedBy>NPSoft</cp:lastModifiedBy>
  <cp:revision>551</cp:revision>
  <dcterms:created xsi:type="dcterms:W3CDTF">2016-09-29T21:05:45Z</dcterms:created>
  <dcterms:modified xsi:type="dcterms:W3CDTF">2020-03-08T14:53:41Z</dcterms:modified>
</cp:coreProperties>
</file>