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7"/>
  </p:notesMasterIdLst>
  <p:sldIdLst>
    <p:sldId id="83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9" r:id="rId15"/>
    <p:sldId id="269" r:id="rId16"/>
    <p:sldId id="271" r:id="rId17"/>
    <p:sldId id="272" r:id="rId18"/>
    <p:sldId id="273" r:id="rId19"/>
    <p:sldId id="274" r:id="rId20"/>
    <p:sldId id="282" r:id="rId21"/>
    <p:sldId id="275" r:id="rId22"/>
    <p:sldId id="301" r:id="rId23"/>
    <p:sldId id="276" r:id="rId24"/>
    <p:sldId id="277" r:id="rId25"/>
    <p:sldId id="302" r:id="rId26"/>
    <p:sldId id="303" r:id="rId27"/>
    <p:sldId id="304" r:id="rId28"/>
    <p:sldId id="278" r:id="rId29"/>
    <p:sldId id="279" r:id="rId30"/>
    <p:sldId id="280" r:id="rId31"/>
    <p:sldId id="281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305" r:id="rId42"/>
    <p:sldId id="292" r:id="rId43"/>
    <p:sldId id="293" r:id="rId44"/>
    <p:sldId id="294" r:id="rId45"/>
    <p:sldId id="295" r:id="rId46"/>
    <p:sldId id="296" r:id="rId47"/>
    <p:sldId id="306" r:id="rId48"/>
    <p:sldId id="297" r:id="rId49"/>
    <p:sldId id="298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21" r:id="rId63"/>
    <p:sldId id="322" r:id="rId64"/>
    <p:sldId id="323" r:id="rId65"/>
    <p:sldId id="324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15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094643-E9EC-4AE0-A12A-99482B0DD149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2EA3C-A348-47FC-A74C-0342FCEAE9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34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2EA3C-A348-47FC-A74C-0342FCEAE9BB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449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A: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Schistocerca </a:t>
            </a:r>
            <a:r>
              <a:rPr lang="en-US" sz="1200" b="0" i="1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gregaria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2EA3C-A348-47FC-A74C-0342FCEAE9BB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9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2E962B-9598-42D3-BAE6-46E6B67D1A79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AB1A-683A-40F0-9F06-8982911F77A5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95DB-65DA-4029-9614-0A20CFC89323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933AA-908B-434A-8B95-1E2BB4D1CE0C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F3CA-1D20-4FF6-BC1F-B0B771CFBA28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C664-EBFB-42A1-8793-7523EECF49FD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E883-C81F-4F5B-A1AA-CA7ECE19562D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445A-502A-43ED-BC59-F43191913604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3A235-0855-411B-A9F8-1075756727B4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D868-A397-4572-9926-6F6454E92FE5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6B2B-A90D-4B14-94A5-897A9CA481B3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A01EA79-49B5-49DE-943F-19434FE8BA41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google.com/url?sa=i&amp;rct=j&amp;q=&amp;esrc=s&amp;source=images&amp;cd=&amp;cad=rja&amp;uact=8&amp;ved=0ahUKEwj59qHNl7rPAhWCUBoKHdL3DEEQjRwIBw&amp;url=http://www.pyrgus.de/Dociostaurus_maroccanus_en.html&amp;bvm=bv.134495766,d.d2s&amp;psig=AFQjCNHzv8gHSUCWWDxWn-Tby961ZUrbww&amp;ust=1475431168745446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2" r="11882" b="8432"/>
          <a:stretch>
            <a:fillRect/>
          </a:stretch>
        </p:blipFill>
        <p:spPr bwMode="auto">
          <a:xfrm>
            <a:off x="3581400" y="152401"/>
            <a:ext cx="1828799" cy="2086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599" y="243701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a-IR" sz="6000" b="1" dirty="0" smtClean="0">
                <a:cs typeface="B Nazanin" panose="00000400000000000000" pitchFamily="2" charset="-78"/>
              </a:rPr>
              <a:t>آفات زراعی</a:t>
            </a:r>
            <a:endParaRPr lang="en-US" sz="6000" b="1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19400" y="3895668"/>
            <a:ext cx="342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dirty="0" smtClean="0">
                <a:cs typeface="B Tabassom" pitchFamily="2" charset="-78"/>
              </a:rPr>
              <a:t> دکتر </a:t>
            </a:r>
            <a:r>
              <a:rPr lang="fa-IR" sz="2800" dirty="0">
                <a:cs typeface="B Tabassom" pitchFamily="2" charset="-78"/>
              </a:rPr>
              <a:t>مسلم </a:t>
            </a:r>
            <a:r>
              <a:rPr lang="fa-IR" sz="2800" dirty="0" smtClean="0">
                <a:cs typeface="B Tabassom" pitchFamily="2" charset="-78"/>
              </a:rPr>
              <a:t>بسیج</a:t>
            </a:r>
            <a:endParaRPr lang="en-US" sz="2800" dirty="0" smtClean="0">
              <a:cs typeface="B Tabassom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500" y="4206580"/>
            <a:ext cx="563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sz="2000" b="1" dirty="0" smtClean="0">
              <a:cs typeface="B Mitra" pitchFamily="2" charset="-78"/>
            </a:endParaRPr>
          </a:p>
          <a:p>
            <a:pPr algn="ctr" rtl="1"/>
            <a:r>
              <a:rPr lang="fa-IR" sz="2000" b="1" dirty="0" smtClean="0">
                <a:cs typeface="B Mitra" pitchFamily="2" charset="-78"/>
              </a:rPr>
              <a:t>2 واحد تئوری(15 نمره)</a:t>
            </a:r>
            <a:endParaRPr lang="en-US" sz="2000" b="1" dirty="0" smtClean="0">
              <a:cs typeface="B Mitra" pitchFamily="2" charset="-78"/>
            </a:endParaRPr>
          </a:p>
          <a:p>
            <a:pPr algn="ctr" rtl="1"/>
            <a:r>
              <a:rPr lang="fa-IR" sz="2000" b="1" dirty="0" smtClean="0">
                <a:cs typeface="B Mitra" pitchFamily="2" charset="-78"/>
              </a:rPr>
              <a:t>1 واحد عملی (5 نمره)</a:t>
            </a:r>
          </a:p>
          <a:p>
            <a:pPr algn="ctr" rtl="1"/>
            <a:endParaRPr lang="fa-IR" sz="2000" b="1" dirty="0" smtClean="0">
              <a:cs typeface="B Mitr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0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گندم و جو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برنج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ذرت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چغندر قند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افتابگردان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سویا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یونجه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مهمترين گياهان </a:t>
            </a:r>
            <a:r>
              <a:rPr lang="fa-IR" dirty="0" smtClean="0">
                <a:cs typeface="B Nazanin" panose="00000400000000000000" pitchFamily="2" charset="-78"/>
              </a:rPr>
              <a:t>زراعی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60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33400"/>
            <a:ext cx="7239000" cy="5979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4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5287"/>
            <a:ext cx="6477000" cy="6167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4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1-</a:t>
            </a:r>
            <a:r>
              <a:rPr lang="fa-IR" dirty="0" smtClean="0"/>
              <a:t> </a:t>
            </a:r>
            <a:r>
              <a:rPr lang="fa-IR" dirty="0" smtClean="0">
                <a:cs typeface="B Nazanin" panose="00000400000000000000" pitchFamily="2" charset="-78"/>
              </a:rPr>
              <a:t>زیانهای اقتصادی كه با خسارت زدن و نابودی محصولات مهم </a:t>
            </a: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كشاورزی و گياهان زينتی و غيره ايجاد می شوند.</a:t>
            </a:r>
          </a:p>
          <a:p>
            <a:pPr marL="400050" lvl="1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2- كمك به انتشار عوامل بيماری زا مثل باكتری ها؛ ويروس ها؛</a:t>
            </a: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قارچها؛ تك سلولی ها؛ ريكتزيا و غيره كه باعث بيماری و گاهی</a:t>
            </a: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مرگ انسان و حيوانات اهلی ميشوند.</a:t>
            </a:r>
          </a:p>
          <a:p>
            <a:pPr marL="400050" lvl="1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3- كمك به انتشارعوامل بيماری زايی كه باعث بيماری در گياهان </a:t>
            </a:r>
          </a:p>
          <a:p>
            <a:pPr marL="400050" lvl="1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می شوند مثل باكتری ها؛ ويروس ها؛ و قارچ ها.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 </a:t>
            </a:r>
            <a:r>
              <a:rPr lang="fa-IR" dirty="0" smtClean="0">
                <a:cs typeface="B Nazanin" panose="00000400000000000000" pitchFamily="2" charset="-78"/>
              </a:rPr>
              <a:t>زیان های حاصل از حشرات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84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4- اذيت </a:t>
            </a:r>
            <a:r>
              <a:rPr lang="fa-IR" dirty="0">
                <a:cs typeface="B Nazanin" panose="00000400000000000000" pitchFamily="2" charset="-78"/>
              </a:rPr>
              <a:t>و آزار انسان و حيوانات </a:t>
            </a:r>
            <a:r>
              <a:rPr lang="fa-IR" dirty="0" smtClean="0">
                <a:cs typeface="B Nazanin" panose="00000400000000000000" pitchFamily="2" charset="-78"/>
              </a:rPr>
              <a:t>اهلی به </a:t>
            </a:r>
            <a:r>
              <a:rPr lang="fa-IR" dirty="0">
                <a:cs typeface="B Nazanin" panose="00000400000000000000" pitchFamily="2" charset="-78"/>
              </a:rPr>
              <a:t>راه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مختلف.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زیان های حاصل از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1026" name="Picture 2" descr="C:\Users\ATIYEHSYSTEM\Pictures\he365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819400"/>
            <a:ext cx="71628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5- نابود </a:t>
            </a:r>
            <a:r>
              <a:rPr lang="fa-IR" dirty="0">
                <a:cs typeface="B Nazanin" panose="00000400000000000000" pitchFamily="2" charset="-78"/>
              </a:rPr>
              <a:t>كردن و يا پايين آوردن ارزش </a:t>
            </a:r>
            <a:r>
              <a:rPr lang="fa-IR" dirty="0" smtClean="0">
                <a:cs typeface="B Nazanin" panose="00000400000000000000" pitchFamily="2" charset="-78"/>
              </a:rPr>
              <a:t>بازاری </a:t>
            </a:r>
            <a:r>
              <a:rPr lang="fa-IR" dirty="0">
                <a:cs typeface="B Nazanin" panose="00000400000000000000" pitchFamily="2" charset="-78"/>
              </a:rPr>
              <a:t>محصولات </a:t>
            </a:r>
            <a:r>
              <a:rPr lang="fa-IR" dirty="0" smtClean="0">
                <a:cs typeface="B Nazanin" panose="00000400000000000000" pitchFamily="2" charset="-78"/>
              </a:rPr>
              <a:t>انباری مثل غذا؛ پوشاک و غیره...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6- تخريب </a:t>
            </a:r>
            <a:r>
              <a:rPr lang="fa-IR" dirty="0">
                <a:cs typeface="B Nazanin" panose="00000400000000000000" pitchFamily="2" charset="-78"/>
              </a:rPr>
              <a:t>و يا خسارت زدن به ساختمان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احداث شده به وسيله انسان ؛ مثل خسارت موريانه ها و غيره.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زیان های حاصل از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2050" name="Picture 2" descr="C:\Users\ATIYEHSYSTEM\Pictures\l63352430632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962400"/>
            <a:ext cx="428625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47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گرده </a:t>
            </a:r>
            <a:r>
              <a:rPr lang="fa-IR" dirty="0" smtClean="0">
                <a:cs typeface="B Nazanin" panose="00000400000000000000" pitchFamily="2" charset="-78"/>
              </a:rPr>
              <a:t>افشانی بسياری </a:t>
            </a:r>
            <a:r>
              <a:rPr lang="fa-IR" dirty="0">
                <a:cs typeface="B Nazanin" panose="00000400000000000000" pitchFamily="2" charset="-78"/>
              </a:rPr>
              <a:t>از محصولات </a:t>
            </a:r>
            <a:r>
              <a:rPr lang="fa-IR" dirty="0" smtClean="0">
                <a:cs typeface="B Nazanin" panose="00000400000000000000" pitchFamily="2" charset="-78"/>
              </a:rPr>
              <a:t>كشاورزی </a:t>
            </a:r>
            <a:r>
              <a:rPr lang="fa-IR" dirty="0">
                <a:cs typeface="B Nazanin" panose="00000400000000000000" pitchFamily="2" charset="-78"/>
              </a:rPr>
              <a:t>به وسيله حشرات انجام </a:t>
            </a:r>
            <a:r>
              <a:rPr lang="fa-IR" dirty="0" smtClean="0">
                <a:cs typeface="B Nazanin" panose="00000400000000000000" pitchFamily="2" charset="-78"/>
              </a:rPr>
              <a:t>شده ویا حداقل </a:t>
            </a:r>
            <a:r>
              <a:rPr lang="fa-IR" dirty="0">
                <a:cs typeface="B Nazanin" panose="00000400000000000000" pitchFamily="2" charset="-78"/>
              </a:rPr>
              <a:t>به اين عمل كمك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نمايند.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فواید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074" name="Picture 2" descr="C:\Users\ATIYEHSYSTEM\Pictures\224f10ee8fd54c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9618"/>
            <a:ext cx="4572000" cy="367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TIYEHSYSTEM\Pictures\pc76640d10afda3b54ed1ff5210a9c86af_zanboor-asal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179618"/>
            <a:ext cx="4558144" cy="367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83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تغذيه </a:t>
            </a:r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پرندگان، </a:t>
            </a:r>
            <a:r>
              <a:rPr lang="fa-IR" dirty="0" smtClean="0">
                <a:cs typeface="B Nazanin" panose="00000400000000000000" pitchFamily="2" charset="-78"/>
              </a:rPr>
              <a:t>ماهی </a:t>
            </a:r>
            <a:r>
              <a:rPr lang="fa-IR" dirty="0">
                <a:cs typeface="B Nazanin" panose="00000400000000000000" pitchFamily="2" charset="-78"/>
              </a:rPr>
              <a:t>ها و حيوانات ديگر </a:t>
            </a:r>
            <a:r>
              <a:rPr lang="fa-IR" dirty="0" smtClean="0">
                <a:cs typeface="B Nazanin" panose="00000400000000000000" pitchFamily="2" charset="-78"/>
              </a:rPr>
              <a:t>بستگی </a:t>
            </a:r>
            <a:r>
              <a:rPr lang="fa-IR" dirty="0">
                <a:cs typeface="B Nazanin" panose="00000400000000000000" pitchFamily="2" charset="-78"/>
              </a:rPr>
              <a:t>به وجود حشرات </a:t>
            </a:r>
            <a:r>
              <a:rPr lang="fa-IR" dirty="0" smtClean="0">
                <a:cs typeface="B Nazanin" panose="00000400000000000000" pitchFamily="2" charset="-78"/>
              </a:rPr>
              <a:t>دارد</a:t>
            </a:r>
            <a:r>
              <a:rPr lang="fa-IR" dirty="0">
                <a:cs typeface="B Nazanin" panose="00000400000000000000" pitchFamily="2" charset="-78"/>
              </a:rPr>
              <a:t>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فواید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098" name="Picture 2" descr="C:\Users\ATIYEHSYSTEM\Pictures\8156220854_1a0d189b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024334"/>
            <a:ext cx="6629399" cy="375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22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توليد عسل، موم، ابريشم و </a:t>
            </a:r>
            <a:r>
              <a:rPr lang="fa-IR" dirty="0" smtClean="0">
                <a:cs typeface="B Nazanin" panose="00000400000000000000" pitchFamily="2" charset="-78"/>
              </a:rPr>
              <a:t>بعضی </a:t>
            </a:r>
            <a:r>
              <a:rPr lang="fa-IR" dirty="0">
                <a:cs typeface="B Nazanin" panose="00000400000000000000" pitchFamily="2" charset="-78"/>
              </a:rPr>
              <a:t>ديگر از محصولات مهم </a:t>
            </a:r>
            <a:r>
              <a:rPr lang="fa-IR" dirty="0" smtClean="0">
                <a:cs typeface="B Nazanin" panose="00000400000000000000" pitchFamily="2" charset="-78"/>
              </a:rPr>
              <a:t>اقتصادی.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فواید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122" name="Picture 2" descr="C:\Users\ATIYEHSYSTEM\Pictures\تولید-موم-توسط-زنبور-عسل-شرکت-کمال-طیو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TIYEHSYSTEM\Pictures\تولید-موم-توسط-زنبور-عسل-شرکت-کمال-طیور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971800"/>
            <a:ext cx="563880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65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حشرات نقش </a:t>
            </a:r>
            <a:r>
              <a:rPr lang="fa-IR" dirty="0" smtClean="0">
                <a:cs typeface="B Nazanin" panose="00000400000000000000" pitchFamily="2" charset="-78"/>
              </a:rPr>
              <a:t>مهمی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نابودی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تجزيه </a:t>
            </a:r>
            <a:r>
              <a:rPr lang="fa-IR" dirty="0">
                <a:cs typeface="B Nazanin" panose="00000400000000000000" pitchFamily="2" charset="-78"/>
              </a:rPr>
              <a:t>گياهان و حيوانات مرده 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كنترل </a:t>
            </a:r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حشرات مضر را به عهده 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بعضی موارد </a:t>
            </a:r>
            <a:r>
              <a:rPr lang="fa-IR" dirty="0">
                <a:cs typeface="B Nazanin" panose="00000400000000000000" pitchFamily="2" charset="-78"/>
              </a:rPr>
              <a:t>در طب مفيد واقع شده اند مانند ز</a:t>
            </a:r>
            <a:r>
              <a:rPr lang="fa-IR" dirty="0" smtClean="0">
                <a:cs typeface="B Nazanin" panose="00000400000000000000" pitchFamily="2" charset="-78"/>
              </a:rPr>
              <a:t>هرزنبورعسل برای </a:t>
            </a:r>
            <a:r>
              <a:rPr lang="fa-IR" dirty="0">
                <a:cs typeface="B Nazanin" panose="00000400000000000000" pitchFamily="2" charset="-78"/>
              </a:rPr>
              <a:t>شفا </a:t>
            </a:r>
            <a:r>
              <a:rPr lang="fa-IR" dirty="0" smtClean="0">
                <a:cs typeface="B Nazanin" panose="00000400000000000000" pitchFamily="2" charset="-78"/>
              </a:rPr>
              <a:t>دادن درد </a:t>
            </a:r>
            <a:r>
              <a:rPr lang="fa-IR" dirty="0">
                <a:cs typeface="B Nazanin" panose="00000400000000000000" pitchFamily="2" charset="-78"/>
              </a:rPr>
              <a:t>مفاصل.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فواید حشرات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6146" name="Picture 2" descr="C:\Users\ATIYEHSYSTEM\Pictures\IMG081303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962399"/>
            <a:ext cx="3276600" cy="288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TIYEHSYSTEM\Pictures\IMG131704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962398"/>
            <a:ext cx="3304309" cy="288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96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كمك </a:t>
            </a:r>
            <a:r>
              <a:rPr lang="fa-IR" dirty="0" smtClean="0">
                <a:cs typeface="B Nazanin" panose="00000400000000000000" pitchFamily="2" charset="-78"/>
              </a:rPr>
              <a:t>های شايانی </a:t>
            </a:r>
            <a:r>
              <a:rPr lang="fa-IR" dirty="0">
                <a:cs typeface="B Nazanin" panose="00000400000000000000" pitchFamily="2" charset="-78"/>
              </a:rPr>
              <a:t>در تحقيق </a:t>
            </a:r>
            <a:r>
              <a:rPr lang="fa-IR" dirty="0" smtClean="0">
                <a:cs typeface="B Nazanin" panose="00000400000000000000" pitchFamily="2" charset="-78"/>
              </a:rPr>
              <a:t>های علمی برای </a:t>
            </a:r>
            <a:r>
              <a:rPr lang="fa-IR" dirty="0">
                <a:cs typeface="B Nazanin" panose="00000400000000000000" pitchFamily="2" charset="-78"/>
              </a:rPr>
              <a:t>انسان بوده اند </a:t>
            </a:r>
            <a:r>
              <a:rPr lang="fa-IR" dirty="0" smtClean="0">
                <a:cs typeface="B Nazanin" panose="00000400000000000000" pitchFamily="2" charset="-78"/>
              </a:rPr>
              <a:t>مانند تحقيق در  علوم سمشناسی، </a:t>
            </a:r>
            <a:r>
              <a:rPr lang="fa-IR" dirty="0">
                <a:cs typeface="B Nazanin" panose="00000400000000000000" pitchFamily="2" charset="-78"/>
              </a:rPr>
              <a:t>ژنتيك </a:t>
            </a:r>
            <a:r>
              <a:rPr lang="fa-IR" dirty="0" smtClean="0">
                <a:cs typeface="B Nazanin" panose="00000400000000000000" pitchFamily="2" charset="-78"/>
              </a:rPr>
              <a:t>وغيره ... 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نابودی </a:t>
            </a:r>
            <a:r>
              <a:rPr lang="fa-IR" dirty="0">
                <a:cs typeface="B Nazanin" panose="00000400000000000000" pitchFamily="2" charset="-78"/>
              </a:rPr>
              <a:t>عده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علفهای هرز </a:t>
            </a:r>
            <a:r>
              <a:rPr lang="fa-IR" dirty="0">
                <a:cs typeface="B Nazanin" panose="00000400000000000000" pitchFamily="2" charset="-78"/>
              </a:rPr>
              <a:t>به انسان كمك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بهتر شدن كيفيت </a:t>
            </a:r>
            <a:r>
              <a:rPr lang="fa-IR" dirty="0" smtClean="0">
                <a:cs typeface="B Nazanin" panose="00000400000000000000" pitchFamily="2" charset="-78"/>
              </a:rPr>
              <a:t>فيزيكی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شيميايی </a:t>
            </a:r>
            <a:r>
              <a:rPr lang="fa-IR" dirty="0">
                <a:cs typeface="B Nazanin" panose="00000400000000000000" pitchFamily="2" charset="-78"/>
              </a:rPr>
              <a:t>خاك ها دخالت 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استفاده از حشرات به عنوان سر </a:t>
            </a:r>
            <a:r>
              <a:rPr lang="fa-IR" dirty="0" smtClean="0">
                <a:cs typeface="B Nazanin" panose="00000400000000000000" pitchFamily="2" charset="-78"/>
              </a:rPr>
              <a:t>گرمی </a:t>
            </a:r>
            <a:r>
              <a:rPr lang="fa-IR" dirty="0">
                <a:cs typeface="B Nazanin" panose="00000400000000000000" pitchFamily="2" charset="-78"/>
              </a:rPr>
              <a:t>مثل </a:t>
            </a:r>
            <a:r>
              <a:rPr lang="fa-IR" dirty="0" smtClean="0">
                <a:cs typeface="B Nazanin" panose="00000400000000000000" pitchFamily="2" charset="-78"/>
              </a:rPr>
              <a:t>نگهداری كندوهای </a:t>
            </a:r>
            <a:r>
              <a:rPr lang="fa-IR" dirty="0">
                <a:cs typeface="B Nazanin" panose="00000400000000000000" pitchFamily="2" charset="-78"/>
              </a:rPr>
              <a:t>زنبور عسل؛ </a:t>
            </a:r>
            <a:r>
              <a:rPr lang="fa-IR" dirty="0" smtClean="0">
                <a:cs typeface="B Nazanin" panose="00000400000000000000" pitchFamily="2" charset="-78"/>
              </a:rPr>
              <a:t>درهنر؛ كارهای زينتی </a:t>
            </a:r>
            <a:r>
              <a:rPr lang="fa-IR" dirty="0">
                <a:cs typeface="B Nazanin" panose="00000400000000000000" pitchFamily="2" charset="-78"/>
              </a:rPr>
              <a:t>و غيره ...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فواید حشرات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 rtl="1">
              <a:buNone/>
            </a:pPr>
            <a:r>
              <a:rPr lang="fa-IR" sz="7200" b="1" dirty="0" smtClean="0"/>
              <a:t>      </a:t>
            </a:r>
            <a:r>
              <a:rPr lang="fa-IR" sz="72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افات گندم و</a:t>
            </a:r>
            <a:r>
              <a:rPr lang="en-US" sz="72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 </a:t>
            </a:r>
            <a:r>
              <a:rPr lang="fa-IR" sz="72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جو</a:t>
            </a:r>
            <a:r>
              <a:rPr lang="en-US" sz="72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         </a:t>
            </a:r>
            <a:r>
              <a:rPr lang="en-US" sz="44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 </a:t>
            </a: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Wheat &amp; Barley Pests      </a:t>
            </a:r>
          </a:p>
          <a:p>
            <a:pPr marL="0" indent="0" algn="just" rtl="1">
              <a:buNone/>
            </a:pPr>
            <a:endParaRPr lang="en-US" sz="4400" b="1" dirty="0"/>
          </a:p>
          <a:p>
            <a:pPr marL="0" indent="0" algn="just" rtl="1">
              <a:buNone/>
            </a:pPr>
            <a:r>
              <a:rPr lang="en-US" sz="4400" b="1" dirty="0" smtClean="0"/>
              <a:t>      </a:t>
            </a:r>
          </a:p>
          <a:p>
            <a:pPr marL="0" indent="0" algn="just" rtl="1">
              <a:buNone/>
            </a:pPr>
            <a:endParaRPr lang="en-US" sz="44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8000" b="1" i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فصل اول</a:t>
            </a:r>
            <a:endParaRPr lang="en-US" sz="8000" b="1" i="1" dirty="0">
              <a:solidFill>
                <a:srgbClr val="00206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07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TIYEHSYSTEM\Pictures\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6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2248347"/>
            <a:ext cx="7835152" cy="3877815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1) ملخ ها:                    3) سوسک ها                       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-ملخ دریایی (صحرایی)                  </a:t>
            </a:r>
            <a:r>
              <a:rPr lang="en-US" dirty="0" smtClean="0">
                <a:cs typeface="B Nazanin" panose="00000400000000000000" pitchFamily="2" charset="-78"/>
              </a:rPr>
              <a:t>  </a:t>
            </a:r>
            <a:r>
              <a:rPr lang="fa-IR" dirty="0" smtClean="0">
                <a:cs typeface="B Nazanin" panose="00000400000000000000" pitchFamily="2" charset="-78"/>
              </a:rPr>
              <a:t> -سوسک سیاه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-ملخ ایتالیایی                                 -سوسک قهوه ای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-ملخ مراکشی                                 -سوسک برگخوار غلات</a:t>
            </a:r>
          </a:p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2)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sz="3200" b="1" i="1" dirty="0" smtClean="0">
                <a:cs typeface="B Nazanin" panose="00000400000000000000" pitchFamily="2" charset="-78"/>
              </a:rPr>
              <a:t>سن ها:                      4) پروانه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-سن گندم                                       -پروانه برگخوار غلات (مینوز برگ غلات)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-سن مغربی                                  </a:t>
            </a:r>
            <a:r>
              <a:rPr lang="en-US" dirty="0" smtClean="0">
                <a:cs typeface="B Nazanin" panose="00000400000000000000" pitchFamily="2" charset="-78"/>
              </a:rPr>
              <a:t>  </a:t>
            </a:r>
            <a:r>
              <a:rPr lang="fa-IR" dirty="0" smtClean="0">
                <a:cs typeface="B Nazanin" panose="00000400000000000000" pitchFamily="2" charset="-78"/>
              </a:rPr>
              <a:t>  -پروانه خوشه خوار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-سن کوهی                                   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 -پروانه ساقه خوار جو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-سن کارپو کوریس                       </a:t>
            </a:r>
            <a:r>
              <a:rPr lang="en-US" dirty="0" smtClean="0">
                <a:cs typeface="B Nazanin" panose="00000400000000000000" pitchFamily="2" charset="-78"/>
              </a:rPr>
              <a:t>  </a:t>
            </a:r>
            <a:r>
              <a:rPr lang="fa-IR" dirty="0" smtClean="0">
                <a:cs typeface="B Nazanin" panose="00000400000000000000" pitchFamily="2" charset="-78"/>
              </a:rPr>
              <a:t>    -کرم ساقه خوار غلات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افات مهم گندم و جو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03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افات مهم گندم و جو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46532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8) زنجرک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-زنجرک گندم</a:t>
            </a:r>
          </a:p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9) زنبور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-زنبور ساقه خوار گندم</a:t>
            </a:r>
          </a:p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10) مگس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-مگس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-مگس زرد ساقه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-مگس مینوز برگ غلات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46532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5) تریپس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-تریپس گندم (بال ریشک دار گندم)</a:t>
            </a:r>
          </a:p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6) شته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-شته معمولی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-شته روسی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-شته سبز گندم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-شته ریشه گندمیان</a:t>
            </a:r>
          </a:p>
          <a:p>
            <a:pPr marL="0" indent="0" algn="r" rtl="1">
              <a:buNone/>
            </a:pPr>
            <a:r>
              <a:rPr lang="fa-IR" sz="3200" b="1" i="1" dirty="0" smtClean="0">
                <a:cs typeface="B Nazanin" panose="00000400000000000000" pitchFamily="2" charset="-78"/>
              </a:rPr>
              <a:t>7)شپشک ها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-شپشک ریشه گندم</a:t>
            </a:r>
          </a:p>
          <a:p>
            <a:pPr marL="0" indent="0" algn="r" rtl="1">
              <a:buNone/>
            </a:pPr>
            <a:endParaRPr lang="en-US" sz="3200" b="1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3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گندم سهم عمده </a:t>
            </a:r>
            <a:r>
              <a:rPr lang="fa-IR" dirty="0" smtClean="0">
                <a:cs typeface="B Nazanin" panose="00000400000000000000" pitchFamily="2" charset="-78"/>
              </a:rPr>
              <a:t>ا</a:t>
            </a:r>
            <a:r>
              <a:rPr lang="fa-IR" dirty="0">
                <a:cs typeface="B Nazanin" panose="00000400000000000000" pitchFamily="2" charset="-78"/>
              </a:rPr>
              <a:t>ی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در برنامه </a:t>
            </a:r>
            <a:r>
              <a:rPr lang="fa-IR" dirty="0" smtClean="0">
                <a:cs typeface="B Nazanin" panose="00000400000000000000" pitchFamily="2" charset="-78"/>
              </a:rPr>
              <a:t>غذايی </a:t>
            </a:r>
            <a:r>
              <a:rPr lang="fa-IR" dirty="0">
                <a:cs typeface="B Nazanin" panose="00000400000000000000" pitchFamily="2" charset="-78"/>
              </a:rPr>
              <a:t>كشورمان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مصرف سرانه گندم كشور 240 كيلوگرم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 </a:t>
            </a:r>
            <a:r>
              <a:rPr lang="fa-IR" dirty="0" smtClean="0">
                <a:cs typeface="B Nazanin" panose="00000400000000000000" pitchFamily="2" charset="-78"/>
              </a:rPr>
              <a:t>درحالی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dirty="0" smtClean="0">
                <a:cs typeface="B Nazanin" panose="00000400000000000000" pitchFamily="2" charset="-78"/>
              </a:rPr>
              <a:t>متوسط سرانه جهانی </a:t>
            </a:r>
            <a:r>
              <a:rPr lang="fa-IR" dirty="0">
                <a:cs typeface="B Nazanin" panose="00000400000000000000" pitchFamily="2" charset="-78"/>
              </a:rPr>
              <a:t>90 كيلوگرم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گندم وجوبالاترين سطح زير كشت را در بين محصولات </a:t>
            </a:r>
            <a:r>
              <a:rPr lang="fa-IR" dirty="0" smtClean="0">
                <a:cs typeface="B Nazanin" panose="00000400000000000000" pitchFamily="2" charset="-78"/>
              </a:rPr>
              <a:t>زراعی </a:t>
            </a:r>
            <a:r>
              <a:rPr lang="fa-IR" dirty="0">
                <a:cs typeface="B Nazanin" panose="00000400000000000000" pitchFamily="2" charset="-78"/>
              </a:rPr>
              <a:t>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عوامل </a:t>
            </a:r>
            <a:r>
              <a:rPr lang="fa-IR" dirty="0" smtClean="0">
                <a:cs typeface="B Nazanin" panose="00000400000000000000" pitchFamily="2" charset="-78"/>
              </a:rPr>
              <a:t>متعددی روی </a:t>
            </a:r>
            <a:r>
              <a:rPr lang="fa-IR" dirty="0">
                <a:cs typeface="B Nazanin" panose="00000400000000000000" pitchFamily="2" charset="-78"/>
              </a:rPr>
              <a:t>عملكرد محصول موثر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مقدمه (اهميت موضوع 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35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مقدمه (اهميت موضوع 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*</a:t>
            </a:r>
            <a:r>
              <a:rPr lang="fa-IR" dirty="0" smtClean="0">
                <a:cs typeface="B Nazanin" panose="00000400000000000000" pitchFamily="2" charset="-78"/>
              </a:rPr>
              <a:t> آفات </a:t>
            </a:r>
            <a:r>
              <a:rPr lang="fa-IR" dirty="0">
                <a:cs typeface="B Nazanin" panose="00000400000000000000" pitchFamily="2" charset="-78"/>
              </a:rPr>
              <a:t>وبيماريها وعلف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هرز از جمله عوامل كاهش دهنده ميزان توليد 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در واحد سطح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* گندم </a:t>
            </a:r>
            <a:r>
              <a:rPr lang="fa-IR" dirty="0">
                <a:cs typeface="B Nazanin" panose="00000400000000000000" pitchFamily="2" charset="-78"/>
              </a:rPr>
              <a:t>عمده ترين محصول </a:t>
            </a:r>
            <a:r>
              <a:rPr lang="fa-IR" dirty="0" smtClean="0">
                <a:cs typeface="B Nazanin" panose="00000400000000000000" pitchFamily="2" charset="-78"/>
              </a:rPr>
              <a:t>زراعی </a:t>
            </a:r>
            <a:r>
              <a:rPr lang="fa-IR" dirty="0">
                <a:cs typeface="B Nazanin" panose="00000400000000000000" pitchFamily="2" charset="-78"/>
              </a:rPr>
              <a:t>كشور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* سطح </a:t>
            </a:r>
            <a:r>
              <a:rPr lang="fa-IR" dirty="0">
                <a:cs typeface="B Nazanin" panose="00000400000000000000" pitchFamily="2" charset="-78"/>
              </a:rPr>
              <a:t>زير كشت گندم </a:t>
            </a:r>
            <a:r>
              <a:rPr lang="fa-IR" dirty="0" smtClean="0">
                <a:cs typeface="B Nazanin" panose="00000400000000000000" pitchFamily="2" charset="-78"/>
              </a:rPr>
              <a:t>آبی </a:t>
            </a:r>
            <a:r>
              <a:rPr lang="fa-IR" dirty="0">
                <a:cs typeface="B Nazanin" panose="00000400000000000000" pitchFamily="2" charset="-78"/>
              </a:rPr>
              <a:t>و ديم كشور در سال 1380 به </a:t>
            </a:r>
            <a:r>
              <a:rPr lang="fa-IR" dirty="0" smtClean="0">
                <a:cs typeface="B Nazanin" panose="00000400000000000000" pitchFamily="2" charset="-78"/>
              </a:rPr>
              <a:t>ترتيب 27/2 و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51/3 </a:t>
            </a:r>
            <a:r>
              <a:rPr lang="fa-IR" dirty="0">
                <a:cs typeface="B Nazanin" panose="00000400000000000000" pitchFamily="2" charset="-78"/>
              </a:rPr>
              <a:t>ميليون هكتار و متوسط عملكرد آن در شرايط </a:t>
            </a:r>
            <a:r>
              <a:rPr lang="fa-IR" dirty="0" smtClean="0">
                <a:cs typeface="B Nazanin" panose="00000400000000000000" pitchFamily="2" charset="-78"/>
              </a:rPr>
              <a:t>آبی </a:t>
            </a:r>
            <a:r>
              <a:rPr lang="fa-IR" dirty="0">
                <a:cs typeface="B Nazanin" panose="00000400000000000000" pitchFamily="2" charset="-78"/>
              </a:rPr>
              <a:t>و ديم به ترتيب 3 </a:t>
            </a:r>
            <a:r>
              <a:rPr lang="fa-IR" dirty="0" smtClean="0">
                <a:cs typeface="B Nazanin" panose="00000400000000000000" pitchFamily="2" charset="-78"/>
              </a:rPr>
              <a:t>و 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7 تن در هكتار بوده است.</a:t>
            </a:r>
            <a:endParaRPr lang="fa-IR" dirty="0" smtClean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71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پايين بودن </a:t>
            </a:r>
            <a:r>
              <a:rPr lang="fa-IR" dirty="0" smtClean="0">
                <a:cs typeface="B Nazanin" panose="00000400000000000000" pitchFamily="2" charset="-78"/>
              </a:rPr>
              <a:t>آگاهی </a:t>
            </a:r>
            <a:r>
              <a:rPr lang="fa-IR" dirty="0">
                <a:cs typeface="B Nazanin" panose="00000400000000000000" pitchFamily="2" charset="-78"/>
              </a:rPr>
              <a:t>و دانش </a:t>
            </a:r>
            <a:r>
              <a:rPr lang="fa-IR" dirty="0" smtClean="0">
                <a:cs typeface="B Nazanin" panose="00000400000000000000" pitchFamily="2" charset="-78"/>
              </a:rPr>
              <a:t>علمی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عملی كشاورزان.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نارسايی </a:t>
            </a:r>
            <a:r>
              <a:rPr lang="fa-IR" dirty="0">
                <a:cs typeface="B Nazanin" panose="00000400000000000000" pitchFamily="2" charset="-78"/>
              </a:rPr>
              <a:t>در تامين و توزيع به موقع نهاده </a:t>
            </a:r>
            <a:r>
              <a:rPr lang="fa-IR" dirty="0" smtClean="0">
                <a:cs typeface="B Nazanin" panose="00000400000000000000" pitchFamily="2" charset="-78"/>
              </a:rPr>
              <a:t>های كشاورزی </a:t>
            </a:r>
            <a:r>
              <a:rPr lang="fa-IR" dirty="0">
                <a:cs typeface="B Nazanin" panose="00000400000000000000" pitchFamily="2" charset="-78"/>
              </a:rPr>
              <a:t>(بذر، كود، سم و </a:t>
            </a:r>
            <a:r>
              <a:rPr lang="fa-IR" dirty="0" smtClean="0">
                <a:cs typeface="B Nazanin" panose="00000400000000000000" pitchFamily="2" charset="-78"/>
              </a:rPr>
              <a:t>…)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بالا بودن ميزان ضايعات در مراحل مختلف </a:t>
            </a:r>
            <a:r>
              <a:rPr lang="fa-IR" dirty="0" smtClean="0">
                <a:cs typeface="B Nazanin" panose="00000400000000000000" pitchFamily="2" charset="-78"/>
              </a:rPr>
              <a:t>توليد.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محدود بودن منابع آب و يا عدم وجود نظام صحيح </a:t>
            </a:r>
            <a:r>
              <a:rPr lang="fa-IR" dirty="0" smtClean="0">
                <a:cs typeface="B Nazanin" panose="00000400000000000000" pitchFamily="2" charset="-78"/>
              </a:rPr>
              <a:t>آبياری </a:t>
            </a:r>
            <a:r>
              <a:rPr lang="fa-IR" dirty="0">
                <a:cs typeface="B Nazanin" panose="00000400000000000000" pitchFamily="2" charset="-78"/>
              </a:rPr>
              <a:t>در اغلب مناطق </a:t>
            </a:r>
            <a:r>
              <a:rPr lang="fa-IR" dirty="0" smtClean="0">
                <a:cs typeface="B Nazanin" panose="00000400000000000000" pitchFamily="2" charset="-78"/>
              </a:rPr>
              <a:t>كشور.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آفات، </a:t>
            </a:r>
            <a:r>
              <a:rPr lang="fa-IR" dirty="0" smtClean="0">
                <a:cs typeface="B Nazanin" panose="00000400000000000000" pitchFamily="2" charset="-78"/>
              </a:rPr>
              <a:t>بيماريهای گياهی، علف های </a:t>
            </a:r>
            <a:r>
              <a:rPr lang="fa-IR" dirty="0">
                <a:cs typeface="B Nazanin" panose="00000400000000000000" pitchFamily="2" charset="-78"/>
              </a:rPr>
              <a:t>هرز و عدم مديريت صحيح كنترل </a:t>
            </a:r>
            <a:r>
              <a:rPr lang="fa-IR" dirty="0" smtClean="0">
                <a:cs typeface="B Nazanin" panose="00000400000000000000" pitchFamily="2" charset="-78"/>
              </a:rPr>
              <a:t>آنها.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عدم مصرف صحيح و </a:t>
            </a:r>
            <a:r>
              <a:rPr lang="fa-IR" dirty="0" smtClean="0">
                <a:cs typeface="B Nazanin" panose="00000400000000000000" pitchFamily="2" charset="-78"/>
              </a:rPr>
              <a:t>بهينه كودهای شيميايی </a:t>
            </a:r>
            <a:r>
              <a:rPr lang="fa-IR" dirty="0">
                <a:cs typeface="B Nazanin" panose="00000400000000000000" pitchFamily="2" charset="-78"/>
              </a:rPr>
              <a:t>و يا كمبود و عدم توزيع به </a:t>
            </a:r>
            <a:r>
              <a:rPr lang="fa-IR" dirty="0" smtClean="0">
                <a:cs typeface="B Nazanin" panose="00000400000000000000" pitchFamily="2" charset="-78"/>
              </a:rPr>
              <a:t>موقع انها.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dirty="0">
                <a:cs typeface="B Nazanin" panose="00000400000000000000" pitchFamily="2" charset="-78"/>
              </a:rPr>
              <a:t>مهم ترين عوامل تاثيرگذار در كاهش عملكرد گندم</a:t>
            </a:r>
            <a:endParaRPr lang="en-US" sz="40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0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4572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كاربرد غير </a:t>
            </a:r>
            <a:r>
              <a:rPr lang="fa-IR" dirty="0" smtClean="0">
                <a:cs typeface="B Nazanin" panose="00000400000000000000" pitchFamily="2" charset="-78"/>
              </a:rPr>
              <a:t>اصولی و </a:t>
            </a:r>
            <a:r>
              <a:rPr lang="fa-IR" dirty="0">
                <a:cs typeface="B Nazanin" panose="00000400000000000000" pitchFamily="2" charset="-78"/>
              </a:rPr>
              <a:t>نامنظم ماشين آلات و ادوات </a:t>
            </a:r>
            <a:r>
              <a:rPr lang="fa-IR" dirty="0" smtClean="0">
                <a:cs typeface="B Nazanin" panose="00000400000000000000" pitchFamily="2" charset="-78"/>
              </a:rPr>
              <a:t>كشاورزی.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عدم </a:t>
            </a:r>
            <a:r>
              <a:rPr lang="fa-IR" dirty="0" smtClean="0">
                <a:cs typeface="B Nazanin" panose="00000400000000000000" pitchFamily="2" charset="-78"/>
              </a:rPr>
              <a:t>توسعه مكانيزاسيون كشاورزی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نظام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بهره </a:t>
            </a:r>
            <a:r>
              <a:rPr lang="fa-IR" dirty="0" smtClean="0">
                <a:cs typeface="B Nazanin" panose="00000400000000000000" pitchFamily="2" charset="-78"/>
              </a:rPr>
              <a:t>برداری.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كمبود وسايل، ابزار و اعتبار در زمينه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مختلف تحقيق، ترويج و آموزش </a:t>
            </a:r>
            <a:r>
              <a:rPr lang="fa-IR" dirty="0" smtClean="0">
                <a:cs typeface="B Nazanin" panose="00000400000000000000" pitchFamily="2" charset="-78"/>
              </a:rPr>
              <a:t>كشاورزی.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كمبود سرمايه </a:t>
            </a:r>
            <a:r>
              <a:rPr lang="fa-IR" dirty="0" smtClean="0">
                <a:cs typeface="B Nazanin" panose="00000400000000000000" pitchFamily="2" charset="-78"/>
              </a:rPr>
              <a:t>گذاری </a:t>
            </a:r>
            <a:r>
              <a:rPr lang="fa-IR" dirty="0">
                <a:cs typeface="B Nazanin" panose="00000400000000000000" pitchFamily="2" charset="-78"/>
              </a:rPr>
              <a:t>در توليد محصولات </a:t>
            </a:r>
            <a:r>
              <a:rPr lang="fa-IR" dirty="0" smtClean="0">
                <a:cs typeface="B Nazanin" panose="00000400000000000000" pitchFamily="2" charset="-78"/>
              </a:rPr>
              <a:t>كشاورزی.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نارسايی </a:t>
            </a:r>
            <a:r>
              <a:rPr lang="fa-IR" dirty="0">
                <a:cs typeface="B Nazanin" panose="00000400000000000000" pitchFamily="2" charset="-78"/>
              </a:rPr>
              <a:t>سياست ها و برنامه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كشور </a:t>
            </a:r>
            <a:r>
              <a:rPr lang="fa-IR" dirty="0" smtClean="0">
                <a:cs typeface="B Nazanin" panose="00000400000000000000" pitchFamily="2" charset="-78"/>
              </a:rPr>
              <a:t>برای توليد </a:t>
            </a:r>
            <a:r>
              <a:rPr lang="fa-IR" dirty="0">
                <a:cs typeface="B Nazanin" panose="00000400000000000000" pitchFamily="2" charset="-78"/>
              </a:rPr>
              <a:t>محصولات </a:t>
            </a:r>
            <a:r>
              <a:rPr lang="fa-IR" dirty="0" smtClean="0">
                <a:cs typeface="B Nazanin" panose="00000400000000000000" pitchFamily="2" charset="-78"/>
              </a:rPr>
              <a:t>كشاورزی.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400" dirty="0">
                <a:cs typeface="B Nazanin" panose="00000400000000000000" pitchFamily="2" charset="-78"/>
              </a:rPr>
              <a:t>مهم ترين عوامل تاثيرگذار در كاهش عملكرد گندم</a:t>
            </a: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47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3200" b="1" i="1" dirty="0" smtClean="0"/>
              <a:t>           </a:t>
            </a:r>
          </a:p>
          <a:p>
            <a:pPr marL="0" indent="0" algn="l">
              <a:buNone/>
            </a:pPr>
            <a:endParaRPr lang="en-US" sz="3200" b="1" i="1" dirty="0"/>
          </a:p>
          <a:p>
            <a:pPr marL="0" indent="0" algn="l">
              <a:buNone/>
            </a:pPr>
            <a:r>
              <a:rPr lang="en-US" sz="3200" b="1" i="1" dirty="0" smtClean="0"/>
              <a:t>                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Schistocerca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gregaria</a:t>
            </a:r>
            <a:endParaRPr lang="en-US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Orthoptera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Acrididae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ملخ صحرایی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54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TIYEHSYSTEM\Pictures\ملخ-صحرای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4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53345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كانون </a:t>
            </a:r>
            <a:r>
              <a:rPr lang="fa-IR" dirty="0" smtClean="0">
                <a:cs typeface="B Nazanin" panose="00000400000000000000" pitchFamily="2" charset="-78"/>
              </a:rPr>
              <a:t>ها</a:t>
            </a:r>
            <a:r>
              <a:rPr lang="fa-IR" dirty="0">
                <a:cs typeface="B Nazanin" panose="00000400000000000000" pitchFamily="2" charset="-78"/>
              </a:rPr>
              <a:t>ی</a:t>
            </a:r>
            <a:r>
              <a:rPr lang="fa-IR" dirty="0" smtClean="0">
                <a:cs typeface="B Nazanin" panose="00000400000000000000" pitchFamily="2" charset="-78"/>
              </a:rPr>
              <a:t> دائمی </a:t>
            </a:r>
            <a:r>
              <a:rPr lang="fa-IR" dirty="0">
                <a:cs typeface="B Nazanin" panose="00000400000000000000" pitchFamily="2" charset="-78"/>
              </a:rPr>
              <a:t>اين ملخ </a:t>
            </a:r>
            <a:r>
              <a:rPr lang="fa-IR" dirty="0" smtClean="0">
                <a:cs typeface="B Nazanin" panose="00000400000000000000" pitchFamily="2" charset="-78"/>
              </a:rPr>
              <a:t>درآفريقا</a:t>
            </a:r>
            <a:r>
              <a:rPr lang="fa-IR" dirty="0">
                <a:cs typeface="B Nazanin" panose="00000400000000000000" pitchFamily="2" charset="-78"/>
              </a:rPr>
              <a:t>، عربستان، هندوستان و پاكستان قرار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تحت شرايط </a:t>
            </a:r>
            <a:r>
              <a:rPr lang="fa-IR" dirty="0" smtClean="0">
                <a:cs typeface="B Nazanin" panose="00000400000000000000" pitchFamily="2" charset="-78"/>
              </a:rPr>
              <a:t>خاصی </a:t>
            </a:r>
            <a:r>
              <a:rPr lang="fa-IR" dirty="0">
                <a:cs typeface="B Nazanin" panose="00000400000000000000" pitchFamily="2" charset="-78"/>
              </a:rPr>
              <a:t>از فاز </a:t>
            </a:r>
            <a:r>
              <a:rPr lang="fa-IR" dirty="0" smtClean="0">
                <a:cs typeface="B Nazanin" panose="00000400000000000000" pitchFamily="2" charset="-78"/>
              </a:rPr>
              <a:t>انفرادی </a:t>
            </a:r>
            <a:r>
              <a:rPr lang="fa-IR" dirty="0">
                <a:cs typeface="B Nazanin" panose="00000400000000000000" pitchFamily="2" charset="-78"/>
              </a:rPr>
              <a:t>به فاز گله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تبديل شده و به مناطق ديگر از جمله ايران </a:t>
            </a:r>
            <a:r>
              <a:rPr lang="fa-IR" dirty="0" smtClean="0">
                <a:cs typeface="B Nazanin" panose="00000400000000000000" pitchFamily="2" charset="-78"/>
              </a:rPr>
              <a:t>حمله 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مبدا تشكيل </a:t>
            </a:r>
            <a:r>
              <a:rPr lang="fa-IR" dirty="0" smtClean="0">
                <a:cs typeface="B Nazanin" panose="00000400000000000000" pitchFamily="2" charset="-78"/>
              </a:rPr>
              <a:t>كشورهای افريقا، عربستان، </a:t>
            </a:r>
            <a:r>
              <a:rPr lang="fa-IR" dirty="0">
                <a:cs typeface="B Nazanin" panose="00000400000000000000" pitchFamily="2" charset="-78"/>
              </a:rPr>
              <a:t>هند و </a:t>
            </a:r>
            <a:r>
              <a:rPr lang="fa-IR" dirty="0" smtClean="0">
                <a:cs typeface="B Nazanin" panose="00000400000000000000" pitchFamily="2" charset="-78"/>
              </a:rPr>
              <a:t>پاكستان می باشد.</a:t>
            </a:r>
          </a:p>
          <a:p>
            <a:pPr algn="r" rtl="1"/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ازطرف جنوب </a:t>
            </a:r>
            <a:r>
              <a:rPr lang="fa-IR" dirty="0" smtClean="0">
                <a:cs typeface="B Nazanin" panose="00000400000000000000" pitchFamily="2" charset="-78"/>
              </a:rPr>
              <a:t>غربی </a:t>
            </a:r>
            <a:r>
              <a:rPr lang="fa-IR" dirty="0">
                <a:cs typeface="B Nazanin" panose="00000400000000000000" pitchFamily="2" charset="-78"/>
              </a:rPr>
              <a:t>عربستان از خليج فارس عبور كرده وخود رابه سواحل جنوب ايران </a:t>
            </a:r>
            <a:r>
              <a:rPr lang="fa-IR" dirty="0" smtClean="0">
                <a:cs typeface="B Nazanin" panose="00000400000000000000" pitchFamily="2" charset="-78"/>
              </a:rPr>
              <a:t>می رسانند </a:t>
            </a:r>
            <a:r>
              <a:rPr lang="fa-IR" dirty="0">
                <a:cs typeface="B Nazanin" panose="00000400000000000000" pitchFamily="2" charset="-78"/>
              </a:rPr>
              <a:t>به اين جهت انها را ملخ دريايي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گويند وچون موطن </a:t>
            </a:r>
            <a:r>
              <a:rPr lang="fa-IR" dirty="0" smtClean="0">
                <a:cs typeface="B Nazanin" panose="00000400000000000000" pitchFamily="2" charset="-78"/>
              </a:rPr>
              <a:t>اصلی </a:t>
            </a:r>
            <a:r>
              <a:rPr lang="fa-IR" dirty="0">
                <a:cs typeface="B Nazanin" panose="00000400000000000000" pitchFamily="2" charset="-78"/>
              </a:rPr>
              <a:t>اين ملخ مناطق </a:t>
            </a:r>
            <a:r>
              <a:rPr lang="fa-IR" dirty="0" smtClean="0">
                <a:cs typeface="B Nazanin" panose="00000400000000000000" pitchFamily="2" charset="-78"/>
              </a:rPr>
              <a:t>بيابانی قاره </a:t>
            </a:r>
            <a:r>
              <a:rPr lang="fa-IR" dirty="0">
                <a:cs typeface="B Nazanin" panose="00000400000000000000" pitchFamily="2" charset="-78"/>
              </a:rPr>
              <a:t>افريقا است به آنها ملخ </a:t>
            </a:r>
            <a:r>
              <a:rPr lang="fa-IR" dirty="0" smtClean="0">
                <a:cs typeface="B Nazanin" panose="00000400000000000000" pitchFamily="2" charset="-78"/>
              </a:rPr>
              <a:t>صحرايی می </a:t>
            </a:r>
            <a:r>
              <a:rPr lang="fa-IR" dirty="0">
                <a:cs typeface="B Nazanin" panose="00000400000000000000" pitchFamily="2" charset="-78"/>
              </a:rPr>
              <a:t>گويند.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60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3048000"/>
            <a:ext cx="7745505" cy="2399853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هنگام طغيان ومهاجرت از تمام گياهان </a:t>
            </a:r>
            <a:r>
              <a:rPr lang="fa-IR" dirty="0" smtClean="0">
                <a:cs typeface="B Nazanin" panose="00000400000000000000" pitchFamily="2" charset="-78"/>
              </a:rPr>
              <a:t>حتی </a:t>
            </a:r>
            <a:r>
              <a:rPr lang="fa-IR" dirty="0">
                <a:cs typeface="B Nazanin" panose="00000400000000000000" pitchFamily="2" charset="-78"/>
              </a:rPr>
              <a:t>پوست درختان </a:t>
            </a:r>
            <a:r>
              <a:rPr lang="fa-IR" dirty="0" smtClean="0">
                <a:cs typeface="B Nazanin" panose="00000400000000000000" pitchFamily="2" charset="-78"/>
              </a:rPr>
              <a:t>می خورند ودر </a:t>
            </a:r>
            <a:r>
              <a:rPr lang="fa-IR" dirty="0">
                <a:cs typeface="B Nazanin" panose="00000400000000000000" pitchFamily="2" charset="-78"/>
              </a:rPr>
              <a:t>مسير خود هر </a:t>
            </a:r>
            <a:r>
              <a:rPr lang="fa-IR" dirty="0" smtClean="0">
                <a:cs typeface="B Nazanin" panose="00000400000000000000" pitchFamily="2" charset="-78"/>
              </a:rPr>
              <a:t>نوع </a:t>
            </a:r>
            <a:r>
              <a:rPr lang="fa-IR" dirty="0">
                <a:cs typeface="B Nazanin" panose="00000400000000000000" pitchFamily="2" charset="-78"/>
              </a:rPr>
              <a:t>پوشش سبز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را مورد هجوم قرار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دهند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just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just" rtl="1"/>
            <a:r>
              <a:rPr lang="fa-IR" dirty="0">
                <a:cs typeface="B Nazanin" panose="00000400000000000000" pitchFamily="2" charset="-78"/>
              </a:rPr>
              <a:t>دو فرم </a:t>
            </a:r>
            <a:r>
              <a:rPr lang="fa-IR" dirty="0" smtClean="0">
                <a:cs typeface="B Nazanin" panose="00000400000000000000" pitchFamily="2" charset="-78"/>
              </a:rPr>
              <a:t>انفرادی </a:t>
            </a:r>
            <a:r>
              <a:rPr lang="fa-IR" dirty="0">
                <a:cs typeface="B Nazanin" panose="00000400000000000000" pitchFamily="2" charset="-78"/>
              </a:rPr>
              <a:t>ومهاجر درشرايط </a:t>
            </a:r>
            <a:r>
              <a:rPr lang="fa-IR" dirty="0" smtClean="0">
                <a:cs typeface="B Nazanin" panose="00000400000000000000" pitchFamily="2" charset="-78"/>
              </a:rPr>
              <a:t>خاصی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همديگر تبديل می </a:t>
            </a:r>
            <a:r>
              <a:rPr lang="fa-IR" dirty="0">
                <a:cs typeface="B Nazanin" panose="00000400000000000000" pitchFamily="2" charset="-78"/>
              </a:rPr>
              <a:t>شوند 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TIYEHSYSTEM\Pictures\1448381809-8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6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5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TIYEHSYSTEM\Pictures\13930312000993_Phot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77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20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TIYEHSYSTEM\Pictures\1393052714031158434359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14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1601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601" y="0"/>
            <a:ext cx="4422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81400"/>
            <a:ext cx="4721601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599" y="3550868"/>
            <a:ext cx="4422401" cy="3293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57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" y="0"/>
            <a:ext cx="9137275" cy="686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98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1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ملخ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دو </a:t>
            </a:r>
            <a:r>
              <a:rPr lang="fa-IR" dirty="0" smtClean="0">
                <a:cs typeface="B Nazanin" panose="00000400000000000000" pitchFamily="2" charset="-78"/>
              </a:rPr>
              <a:t>فاز زيستی </a:t>
            </a:r>
            <a:r>
              <a:rPr lang="fa-IR" dirty="0">
                <a:cs typeface="B Nazanin" panose="00000400000000000000" pitchFamily="2" charset="-78"/>
              </a:rPr>
              <a:t>است</a:t>
            </a:r>
            <a:r>
              <a:rPr lang="fa-IR" dirty="0" smtClean="0"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457200" indent="-457200" algn="r" rtl="1">
              <a:buAutoNum type="arabicParenR"/>
            </a:pPr>
            <a:r>
              <a:rPr lang="fa-IR" dirty="0" smtClean="0">
                <a:cs typeface="B Nazanin" panose="00000400000000000000" pitchFamily="2" charset="-78"/>
              </a:rPr>
              <a:t>فاز انفرادی يا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Solitary phase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كه در مناطق </a:t>
            </a:r>
            <a:r>
              <a:rPr lang="fa-IR" dirty="0" smtClean="0">
                <a:cs typeface="B Nazanin" panose="00000400000000000000" pitchFamily="2" charset="-78"/>
              </a:rPr>
              <a:t>اصلی </a:t>
            </a:r>
            <a:r>
              <a:rPr lang="fa-IR" dirty="0">
                <a:cs typeface="B Nazanin" panose="00000400000000000000" pitchFamily="2" charset="-78"/>
              </a:rPr>
              <a:t>انتشار آن وجود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2) فاز مهاجری يا </a:t>
            </a:r>
            <a:r>
              <a:rPr lang="en-US" dirty="0">
                <a:solidFill>
                  <a:srgbClr val="C00000"/>
                </a:solidFill>
                <a:cs typeface="B Nazanin" panose="00000400000000000000" pitchFamily="2" charset="-78"/>
              </a:rPr>
              <a:t>Gregarious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Phase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كه در وطن </a:t>
            </a:r>
            <a:r>
              <a:rPr lang="fa-IR" dirty="0" smtClean="0">
                <a:cs typeface="B Nazanin" panose="00000400000000000000" pitchFamily="2" charset="-78"/>
              </a:rPr>
              <a:t>اصلی </a:t>
            </a:r>
            <a:r>
              <a:rPr lang="fa-IR" dirty="0">
                <a:cs typeface="B Nazanin" panose="00000400000000000000" pitchFamily="2" charset="-78"/>
              </a:rPr>
              <a:t>به وجود آمده و </a:t>
            </a:r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سمت </a:t>
            </a:r>
            <a:r>
              <a:rPr lang="fa-IR" dirty="0" smtClean="0">
                <a:cs typeface="B Nazanin" panose="00000400000000000000" pitchFamily="2" charset="-78"/>
              </a:rPr>
              <a:t>كشورهايی مانند </a:t>
            </a:r>
            <a:r>
              <a:rPr lang="fa-IR" dirty="0">
                <a:cs typeface="B Nazanin" panose="00000400000000000000" pitchFamily="2" charset="-78"/>
              </a:rPr>
              <a:t>ايران حركت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 و در نتيجه طغيان آن را </a:t>
            </a:r>
            <a:r>
              <a:rPr lang="fa-IR" dirty="0" smtClean="0">
                <a:cs typeface="B Nazanin" panose="00000400000000000000" pitchFamily="2" charset="-78"/>
              </a:rPr>
              <a:t>سبب می شود.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* 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اين حالت رنگ، اندازه، عادت و رفتار ملخ تغيير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كند.</a:t>
            </a:r>
            <a:endParaRPr lang="en-US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فازهای </a:t>
            </a:r>
            <a:r>
              <a:rPr lang="fa-IR" dirty="0">
                <a:cs typeface="B Nazanin" panose="00000400000000000000" pitchFamily="2" charset="-78"/>
              </a:rPr>
              <a:t>مختلف </a:t>
            </a:r>
            <a:r>
              <a:rPr lang="fa-IR" dirty="0" smtClean="0">
                <a:cs typeface="B Nazanin" panose="00000400000000000000" pitchFamily="2" charset="-78"/>
              </a:rPr>
              <a:t>زيستی </a:t>
            </a:r>
            <a:r>
              <a:rPr lang="fa-IR" dirty="0">
                <a:cs typeface="B Nazanin" panose="00000400000000000000" pitchFamily="2" charset="-78"/>
              </a:rPr>
              <a:t>ملخ </a:t>
            </a:r>
            <a:r>
              <a:rPr lang="fa-IR" dirty="0" smtClean="0">
                <a:cs typeface="B Nazanin" panose="00000400000000000000" pitchFamily="2" charset="-78"/>
              </a:rPr>
              <a:t>دريايی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0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381053"/>
          </a:xfrm>
        </p:spPr>
        <p:txBody>
          <a:bodyPr>
            <a:normAutofit/>
          </a:bodyPr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بلوغ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جنسی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در ملخ ها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نياز </a:t>
            </a:r>
            <a:r>
              <a:rPr lang="fa-IR" dirty="0">
                <a:cs typeface="B Nazanin" panose="00000400000000000000" pitchFamily="2" charset="-78"/>
              </a:rPr>
              <a:t>به يك روز پرواز </a:t>
            </a:r>
            <a:r>
              <a:rPr lang="fa-IR" dirty="0" smtClean="0">
                <a:cs typeface="B Nazanin" panose="00000400000000000000" pitchFamily="2" charset="-78"/>
              </a:rPr>
              <a:t>طولانی </a:t>
            </a:r>
            <a:r>
              <a:rPr lang="fa-IR" dirty="0">
                <a:cs typeface="B Nazanin" panose="00000400000000000000" pitchFamily="2" charset="-78"/>
              </a:rPr>
              <a:t>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اين عمل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ايجاد </a:t>
            </a:r>
            <a:r>
              <a:rPr lang="fa-IR" dirty="0" smtClean="0">
                <a:cs typeface="B Nazanin" panose="00000400000000000000" pitchFamily="2" charset="-78"/>
              </a:rPr>
              <a:t>فضای </a:t>
            </a:r>
            <a:r>
              <a:rPr lang="fa-IR" dirty="0">
                <a:cs typeface="B Nazanin" panose="00000400000000000000" pitchFamily="2" charset="-78"/>
              </a:rPr>
              <a:t>لازم جهت رشد تخمدانها وهمچنين تغيير رنگ </a:t>
            </a:r>
            <a:r>
              <a:rPr lang="fa-IR" dirty="0" smtClean="0">
                <a:cs typeface="B Nazanin" panose="00000400000000000000" pitchFamily="2" charset="-78"/>
              </a:rPr>
              <a:t>ملخ ها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صورتی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ليموئی يا از </a:t>
            </a:r>
            <a:r>
              <a:rPr lang="fa-IR" dirty="0">
                <a:cs typeface="B Nazanin" panose="00000400000000000000" pitchFamily="2" charset="-78"/>
              </a:rPr>
              <a:t>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به زرد </a:t>
            </a:r>
            <a:r>
              <a:rPr lang="fa-IR" dirty="0" smtClean="0">
                <a:cs typeface="B Nazanin" panose="00000400000000000000" pitchFamily="2" charset="-78"/>
              </a:rPr>
              <a:t>ليموئی </a:t>
            </a:r>
            <a:r>
              <a:rPr lang="fa-IR" dirty="0">
                <a:cs typeface="B Nazanin" panose="00000400000000000000" pitchFamily="2" charset="-78"/>
              </a:rPr>
              <a:t>انجام </a:t>
            </a:r>
            <a:r>
              <a:rPr lang="fa-IR" dirty="0" smtClean="0">
                <a:cs typeface="B Nazanin" panose="00000400000000000000" pitchFamily="2" charset="-78"/>
              </a:rPr>
              <a:t>می شود.</a:t>
            </a:r>
            <a:endParaRPr lang="fa-IR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ورود ملخ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دريايی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به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ايران: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ميزان </a:t>
            </a:r>
            <a:r>
              <a:rPr lang="fa-IR" dirty="0" smtClean="0">
                <a:cs typeface="B Nazanin" panose="00000400000000000000" pitchFamily="2" charset="-78"/>
              </a:rPr>
              <a:t>بارندگی كشورهای </a:t>
            </a:r>
            <a:r>
              <a:rPr lang="fa-IR" dirty="0">
                <a:cs typeface="B Nazanin" panose="00000400000000000000" pitchFamily="2" charset="-78"/>
              </a:rPr>
              <a:t>همسايه </a:t>
            </a:r>
            <a:r>
              <a:rPr lang="fa-IR" dirty="0" smtClean="0">
                <a:cs typeface="B Nazanin" panose="00000400000000000000" pitchFamily="2" charset="-78"/>
              </a:rPr>
              <a:t>بستگی </a:t>
            </a:r>
            <a:r>
              <a:rPr lang="fa-IR" dirty="0">
                <a:cs typeface="B Nazanin" panose="00000400000000000000" pitchFamily="2" charset="-78"/>
              </a:rPr>
              <a:t>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جفت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گيری: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نيمه </a:t>
            </a:r>
            <a:r>
              <a:rPr lang="fa-IR" dirty="0">
                <a:cs typeface="B Nazanin" panose="00000400000000000000" pitchFamily="2" charset="-78"/>
              </a:rPr>
              <a:t>اول بهمن تا اوليل </a:t>
            </a:r>
            <a:r>
              <a:rPr lang="fa-IR" dirty="0" smtClean="0">
                <a:cs typeface="B Nazanin" panose="00000400000000000000" pitchFamily="2" charset="-78"/>
              </a:rPr>
              <a:t>اسفند.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درمكان </a:t>
            </a: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ريزی </a:t>
            </a:r>
            <a:r>
              <a:rPr lang="fa-IR" dirty="0">
                <a:cs typeface="B Nazanin" panose="00000400000000000000" pitchFamily="2" charset="-78"/>
              </a:rPr>
              <a:t>حفره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توسط تخم ريز ايجاد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تخمريزی </a:t>
            </a:r>
            <a:r>
              <a:rPr lang="fa-IR" dirty="0">
                <a:cs typeface="B Nazanin" panose="00000400000000000000" pitchFamily="2" charset="-78"/>
              </a:rPr>
              <a:t>همان روز </a:t>
            </a:r>
            <a:r>
              <a:rPr lang="fa-IR" dirty="0" smtClean="0">
                <a:cs typeface="B Nazanin" panose="00000400000000000000" pitchFamily="2" charset="-78"/>
              </a:rPr>
              <a:t>جفتگيری </a:t>
            </a:r>
            <a:r>
              <a:rPr lang="fa-IR" dirty="0">
                <a:cs typeface="B Nazanin" panose="00000400000000000000" pitchFamily="2" charset="-78"/>
              </a:rPr>
              <a:t>تا دو روز بعد صورت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گيرد.</a:t>
            </a:r>
            <a:endParaRPr lang="fa-IR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فازهای </a:t>
            </a:r>
            <a:r>
              <a:rPr lang="fa-IR" dirty="0">
                <a:cs typeface="B Nazanin" panose="00000400000000000000" pitchFamily="2" charset="-78"/>
              </a:rPr>
              <a:t>مختلف </a:t>
            </a:r>
            <a:r>
              <a:rPr lang="fa-IR" dirty="0" smtClean="0">
                <a:cs typeface="B Nazanin" panose="00000400000000000000" pitchFamily="2" charset="-78"/>
              </a:rPr>
              <a:t>زيستی </a:t>
            </a:r>
            <a:r>
              <a:rPr lang="fa-IR" dirty="0">
                <a:cs typeface="B Nazanin" panose="00000400000000000000" pitchFamily="2" charset="-78"/>
              </a:rPr>
              <a:t>ملخ </a:t>
            </a:r>
            <a:r>
              <a:rPr lang="fa-IR" dirty="0" smtClean="0">
                <a:cs typeface="B Nazanin" panose="00000400000000000000" pitchFamily="2" charset="-78"/>
              </a:rPr>
              <a:t>دريايی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56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50"/>
            <a:ext cx="9137277" cy="686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50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فرم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مهاجر: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پوره های فرم مهاجر كه حركت دسته جمعی دارند ابتدا سياه رنگ بوده و سپس به رنگ زرد روشن با لكه های سياه در می آيند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ملخ های بالغ بالدار مهاجربرای بلوغ جنسی نياز به پرواز طولانی و دسته جمعی برای مصرف چربيهای بدن دارند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در افراد بالغ مهاجر طول بال ها در جنس نر 55 و در ماده ها 57 ميلی متر است.</a:t>
            </a:r>
            <a:endParaRPr lang="fa-IR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dirty="0" smtClean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شکل 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75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فرم انفرادی: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پوره های </a:t>
            </a:r>
            <a:r>
              <a:rPr lang="fa-IR" dirty="0">
                <a:cs typeface="B Nazanin" panose="00000400000000000000" pitchFamily="2" charset="-78"/>
              </a:rPr>
              <a:t>فرم </a:t>
            </a:r>
            <a:r>
              <a:rPr lang="fa-IR" dirty="0" smtClean="0">
                <a:cs typeface="B Nazanin" panose="00000400000000000000" pitchFamily="2" charset="-78"/>
              </a:rPr>
              <a:t>انفرادی </a:t>
            </a:r>
            <a:r>
              <a:rPr lang="fa-IR" dirty="0">
                <a:cs typeface="B Nazanin" panose="00000400000000000000" pitchFamily="2" charset="-78"/>
              </a:rPr>
              <a:t>سبز </a:t>
            </a:r>
            <a:r>
              <a:rPr lang="fa-IR" dirty="0" smtClean="0">
                <a:cs typeface="B Nazanin" panose="00000400000000000000" pitchFamily="2" charset="-78"/>
              </a:rPr>
              <a:t>رنگ.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افراد بالغ بالدار </a:t>
            </a:r>
            <a:r>
              <a:rPr lang="fa-IR" dirty="0" smtClean="0">
                <a:cs typeface="B Nazanin" panose="00000400000000000000" pitchFamily="2" charset="-78"/>
              </a:rPr>
              <a:t>خاكستری رنگ.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نياز به پرواز </a:t>
            </a:r>
            <a:r>
              <a:rPr lang="fa-IR" dirty="0" smtClean="0">
                <a:cs typeface="B Nazanin" panose="00000400000000000000" pitchFamily="2" charset="-78"/>
              </a:rPr>
              <a:t>طولانی برای </a:t>
            </a:r>
            <a:r>
              <a:rPr lang="fa-IR" dirty="0">
                <a:cs typeface="B Nazanin" panose="00000400000000000000" pitchFamily="2" charset="-78"/>
              </a:rPr>
              <a:t>بالغ شدن ندارند</a:t>
            </a:r>
            <a:r>
              <a:rPr lang="fa-IR" dirty="0"/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شکل 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50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خط وسط پشت پروتوراكس در فرم مهاجر پهن و صاف ودر فرم </a:t>
            </a:r>
            <a:r>
              <a:rPr lang="fa-IR" dirty="0" smtClean="0">
                <a:cs typeface="B Nazanin" panose="00000400000000000000" pitchFamily="2" charset="-78"/>
              </a:rPr>
              <a:t>انفرادی برجسته است.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ساق پاها </a:t>
            </a:r>
            <a:r>
              <a:rPr lang="fa-IR" dirty="0" smtClean="0">
                <a:cs typeface="B Nazanin" panose="00000400000000000000" pitchFamily="2" charset="-78"/>
              </a:rPr>
              <a:t>دارای خارهای </a:t>
            </a:r>
            <a:r>
              <a:rPr lang="fa-IR" dirty="0">
                <a:cs typeface="B Nazanin" panose="00000400000000000000" pitchFamily="2" charset="-78"/>
              </a:rPr>
              <a:t>بلند با نوك سياه </a:t>
            </a:r>
            <a:r>
              <a:rPr lang="fa-IR" dirty="0" smtClean="0">
                <a:cs typeface="B Nazanin" panose="00000400000000000000" pitchFamily="2" charset="-78"/>
              </a:rPr>
              <a:t>رنگ می باشد.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شکل شناسی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3698"/>
            <a:ext cx="4572000" cy="3364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545" y="3493699"/>
            <a:ext cx="4592455" cy="333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4011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118" y="0"/>
            <a:ext cx="4403882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34" y="3657600"/>
            <a:ext cx="7431166" cy="319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14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27" y="-20782"/>
            <a:ext cx="4267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782"/>
            <a:ext cx="488372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43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كپسول تخم نسبتا خميده است و تخم ها </a:t>
            </a:r>
            <a:r>
              <a:rPr lang="fa-IR" dirty="0" smtClean="0">
                <a:cs typeface="B Nazanin" panose="00000400000000000000" pitchFamily="2" charset="-78"/>
              </a:rPr>
              <a:t>درانتهای </a:t>
            </a:r>
            <a:r>
              <a:rPr lang="fa-IR" dirty="0">
                <a:cs typeface="B Nazanin" panose="00000400000000000000" pitchFamily="2" charset="-78"/>
              </a:rPr>
              <a:t>آن قرار دارند و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آن ها با مواد كف مانند پوشيده شده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ريزی </a:t>
            </a:r>
            <a:r>
              <a:rPr lang="fa-IR" dirty="0">
                <a:cs typeface="B Nazanin" panose="00000400000000000000" pitchFamily="2" charset="-78"/>
              </a:rPr>
              <a:t>داخل خاك و در زمين </a:t>
            </a:r>
            <a:r>
              <a:rPr lang="fa-IR" dirty="0" smtClean="0">
                <a:cs typeface="B Nazanin" panose="00000400000000000000" pitchFamily="2" charset="-78"/>
              </a:rPr>
              <a:t>های شنی </a:t>
            </a:r>
            <a:r>
              <a:rPr lang="fa-IR" dirty="0">
                <a:cs typeface="B Nazanin" panose="00000400000000000000" pitchFamily="2" charset="-78"/>
              </a:rPr>
              <a:t>مرطوب، دامنه تپه ها در سايه و زير سنگ ها و در حفره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كه حشره ماده ايجاد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 انجام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تخم ها ابتدا زرد است و به </a:t>
            </a:r>
            <a:r>
              <a:rPr lang="fa-IR" dirty="0" smtClean="0">
                <a:cs typeface="B Nazanin" panose="00000400000000000000" pitchFamily="2" charset="-78"/>
              </a:rPr>
              <a:t>تدريج قهوه ای </a:t>
            </a:r>
            <a:r>
              <a:rPr lang="fa-IR" dirty="0">
                <a:cs typeface="B Nazanin" panose="00000400000000000000" pitchFamily="2" charset="-78"/>
              </a:rPr>
              <a:t>رنگ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تعداد تخم ها در هر کپسول 90-70 عدد است.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تعداد كپسول در هر متر مربع خاك از </a:t>
            </a:r>
            <a:r>
              <a:rPr lang="fa-IR" dirty="0" smtClean="0">
                <a:cs typeface="B Nazanin" panose="00000400000000000000" pitchFamily="2" charset="-78"/>
              </a:rPr>
              <a:t>1000-1 عدد متغییر است.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مدت تخم </a:t>
            </a:r>
            <a:r>
              <a:rPr lang="fa-IR" dirty="0" smtClean="0">
                <a:cs typeface="B Nazanin" panose="00000400000000000000" pitchFamily="2" charset="-78"/>
              </a:rPr>
              <a:t>ريزی برای </a:t>
            </a:r>
            <a:r>
              <a:rPr lang="fa-IR" dirty="0">
                <a:cs typeface="B Nazanin" panose="00000400000000000000" pitchFamily="2" charset="-78"/>
              </a:rPr>
              <a:t>هر </a:t>
            </a:r>
            <a:r>
              <a:rPr lang="fa-IR" dirty="0" smtClean="0">
                <a:cs typeface="B Nazanin" panose="00000400000000000000" pitchFamily="2" charset="-78"/>
              </a:rPr>
              <a:t>كپسول 2/5-1 ساعت و فاصله تخم گذاری 7-5 روز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كپسول تخم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91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927"/>
            <a:ext cx="5410200" cy="6851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4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TIYEHSYSTEM\Pictures\004758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0"/>
            <a:ext cx="3054927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TIYEHSYSTEM\Pictures\Schistocerca-gregaria_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18" y="2514600"/>
            <a:ext cx="6116782" cy="369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64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335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061" y="0"/>
            <a:ext cx="4436939" cy="3350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350654"/>
            <a:ext cx="4419601" cy="3493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3350653"/>
            <a:ext cx="4343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</a:t>
            </a:r>
            <a:r>
              <a:rPr lang="en-US" dirty="0" smtClean="0"/>
              <a:t>: </a:t>
            </a:r>
            <a:r>
              <a:rPr lang="en-US" b="1" i="1" dirty="0" err="1" smtClean="0"/>
              <a:t>Schistocerca</a:t>
            </a:r>
            <a:r>
              <a:rPr lang="en-US" b="1" i="1" dirty="0" smtClean="0"/>
              <a:t> </a:t>
            </a:r>
            <a:r>
              <a:rPr lang="en-US" b="1" i="1" dirty="0" err="1" smtClean="0"/>
              <a:t>gregaria</a:t>
            </a:r>
            <a:endParaRPr lang="en-US" b="1" i="1" dirty="0" smtClean="0"/>
          </a:p>
          <a:p>
            <a:endParaRPr lang="en-US" b="1" i="1" dirty="0" smtClean="0"/>
          </a:p>
          <a:p>
            <a:r>
              <a:rPr lang="en-US" i="1" dirty="0" smtClean="0"/>
              <a:t>B: </a:t>
            </a:r>
            <a:r>
              <a:rPr lang="en-US" b="1" i="1" dirty="0" err="1" smtClean="0"/>
              <a:t>Locusta</a:t>
            </a:r>
            <a:r>
              <a:rPr lang="en-US" b="1" i="1" dirty="0" smtClean="0"/>
              <a:t> </a:t>
            </a:r>
            <a:r>
              <a:rPr lang="en-US" b="1" i="1" dirty="0" err="1" smtClean="0"/>
              <a:t>migratoria</a:t>
            </a:r>
            <a:endParaRPr lang="en-US" b="1" i="1" dirty="0" smtClean="0"/>
          </a:p>
          <a:p>
            <a:endParaRPr lang="en-US" b="1" i="1" dirty="0"/>
          </a:p>
          <a:p>
            <a:r>
              <a:rPr lang="en-US" i="1" dirty="0" smtClean="0"/>
              <a:t>C: </a:t>
            </a:r>
            <a:r>
              <a:rPr lang="en-US" b="1" i="1" dirty="0" err="1"/>
              <a:t>Dociostaurus</a:t>
            </a:r>
            <a:r>
              <a:rPr lang="en-US" b="1" i="1" dirty="0"/>
              <a:t> </a:t>
            </a:r>
            <a:r>
              <a:rPr lang="en-US" b="1" i="1" dirty="0" err="1" smtClean="0"/>
              <a:t>maroccanus</a:t>
            </a:r>
            <a:endParaRPr lang="en-US" b="1" i="1" dirty="0" smtClean="0"/>
          </a:p>
          <a:p>
            <a:endParaRPr lang="en-US" b="1" i="1" dirty="0" smtClean="0"/>
          </a:p>
          <a:p>
            <a:r>
              <a:rPr lang="en-US" dirty="0" smtClean="0"/>
              <a:t>D: </a:t>
            </a:r>
            <a:r>
              <a:rPr lang="en-US" b="1" i="1" dirty="0" err="1"/>
              <a:t>Dociostaurus</a:t>
            </a:r>
            <a:r>
              <a:rPr lang="en-US" b="1" i="1" dirty="0"/>
              <a:t> </a:t>
            </a:r>
            <a:r>
              <a:rPr lang="en-US" b="1" i="1" dirty="0" err="1" smtClean="0"/>
              <a:t>kraussi</a:t>
            </a:r>
            <a:endParaRPr lang="en-US" b="1" i="1" dirty="0" smtClean="0"/>
          </a:p>
          <a:p>
            <a:endParaRPr lang="en-US" b="1" dirty="0"/>
          </a:p>
          <a:p>
            <a:r>
              <a:rPr lang="en-US" dirty="0" smtClean="0"/>
              <a:t>E: </a:t>
            </a:r>
            <a:r>
              <a:rPr lang="en-US" b="1" i="1" dirty="0" err="1"/>
              <a:t>Calliptamus</a:t>
            </a:r>
            <a:r>
              <a:rPr lang="en-US" b="1" i="1" dirty="0"/>
              <a:t> </a:t>
            </a:r>
            <a:r>
              <a:rPr lang="en-US" b="1" i="1" dirty="0" err="1" smtClean="0"/>
              <a:t>turanicus</a:t>
            </a:r>
            <a:endParaRPr lang="en-US" b="1" i="1" dirty="0" smtClean="0"/>
          </a:p>
          <a:p>
            <a:endParaRPr lang="en-US" b="1" dirty="0"/>
          </a:p>
          <a:p>
            <a:r>
              <a:rPr lang="en-US" dirty="0" smtClean="0"/>
              <a:t>F: </a:t>
            </a:r>
            <a:r>
              <a:rPr lang="en-US" b="1" i="1" dirty="0" err="1"/>
              <a:t>Arcyptera</a:t>
            </a:r>
            <a:r>
              <a:rPr lang="en-US" b="1" i="1" dirty="0"/>
              <a:t> </a:t>
            </a:r>
            <a:r>
              <a:rPr lang="en-US" b="1" i="1" dirty="0" err="1" smtClean="0"/>
              <a:t>fusca</a:t>
            </a:r>
            <a:endParaRPr lang="en-US" b="1" i="1" dirty="0" smtClean="0"/>
          </a:p>
          <a:p>
            <a:endParaRPr lang="en-US" i="1" dirty="0"/>
          </a:p>
          <a:p>
            <a:endParaRPr lang="en-US" i="1" dirty="0" smtClean="0"/>
          </a:p>
          <a:p>
            <a:endParaRPr lang="en-US" i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0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ملخ دامنه </a:t>
            </a:r>
            <a:r>
              <a:rPr lang="fa-IR" dirty="0" smtClean="0">
                <a:cs typeface="B Nazanin" panose="00000400000000000000" pitchFamily="2" charset="-78"/>
              </a:rPr>
              <a:t>ميزبانی وسيعی </a:t>
            </a:r>
            <a:r>
              <a:rPr lang="fa-IR" dirty="0">
                <a:cs typeface="B Nazanin" panose="00000400000000000000" pitchFamily="2" charset="-78"/>
              </a:rPr>
              <a:t>داشته و گندم و جو نيز از گياهان ميزبان آن به شمار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آيد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سال </a:t>
            </a:r>
            <a:r>
              <a:rPr lang="fa-IR" dirty="0" smtClean="0">
                <a:cs typeface="B Nazanin" panose="00000400000000000000" pitchFamily="2" charset="-78"/>
              </a:rPr>
              <a:t>هايی </a:t>
            </a:r>
            <a:r>
              <a:rPr lang="fa-IR" dirty="0">
                <a:cs typeface="B Nazanin" panose="00000400000000000000" pitchFamily="2" charset="-78"/>
              </a:rPr>
              <a:t>كه حالت گله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آن به ايران حمله كرده است تا دو نسل در سال </a:t>
            </a:r>
            <a:r>
              <a:rPr lang="fa-IR" dirty="0" smtClean="0">
                <a:cs typeface="B Nazanin" panose="00000400000000000000" pitchFamily="2" charset="-78"/>
              </a:rPr>
              <a:t>ايجاد </a:t>
            </a:r>
            <a:r>
              <a:rPr lang="fa-IR" dirty="0">
                <a:cs typeface="B Nazanin" panose="00000400000000000000" pitchFamily="2" charset="-78"/>
              </a:rPr>
              <a:t>كرده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نشو و نمای جنينی 25-15 روز در شرايط مناسب و </a:t>
            </a:r>
            <a:r>
              <a:rPr lang="fa-IR" dirty="0" smtClean="0">
                <a:cs typeface="B Nazanin" panose="00000400000000000000" pitchFamily="2" charset="-78"/>
              </a:rPr>
              <a:t>50-40 </a:t>
            </a:r>
            <a:r>
              <a:rPr lang="fa-IR" dirty="0">
                <a:cs typeface="B Nazanin" panose="00000400000000000000" pitchFamily="2" charset="-78"/>
              </a:rPr>
              <a:t>روز در </a:t>
            </a:r>
            <a:r>
              <a:rPr lang="fa-IR" dirty="0" smtClean="0">
                <a:cs typeface="B Nazanin" panose="00000400000000000000" pitchFamily="2" charset="-78"/>
              </a:rPr>
              <a:t>شرايط  </a:t>
            </a:r>
            <a:r>
              <a:rPr lang="fa-IR" dirty="0">
                <a:cs typeface="B Nazanin" panose="00000400000000000000" pitchFamily="2" charset="-78"/>
              </a:rPr>
              <a:t>نامناسب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ماده ها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5 و نرها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4 سن </a:t>
            </a:r>
            <a:r>
              <a:rPr lang="fa-IR" dirty="0" smtClean="0">
                <a:cs typeface="B Nazanin" panose="00000400000000000000" pitchFamily="2" charset="-78"/>
              </a:rPr>
              <a:t>پورگی هستند.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فعاليت سن يك كم </a:t>
            </a:r>
            <a:r>
              <a:rPr lang="fa-IR" dirty="0" smtClean="0">
                <a:cs typeface="B Nazanin" panose="00000400000000000000" pitchFamily="2" charset="-78"/>
              </a:rPr>
              <a:t>ولی </a:t>
            </a:r>
            <a:r>
              <a:rPr lang="fa-IR" dirty="0">
                <a:cs typeface="B Nazanin" panose="00000400000000000000" pitchFamily="2" charset="-78"/>
              </a:rPr>
              <a:t>بعد از آن زياد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شود.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بيولوژی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9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اثر نور و رنگ محيط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روی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پوره ها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تخم ريزی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مزارع                 </a:t>
            </a:r>
            <a:r>
              <a:rPr lang="fa-IR" dirty="0">
                <a:cs typeface="B Nazanin" panose="00000400000000000000" pitchFamily="2" charset="-78"/>
              </a:rPr>
              <a:t>پوره ها سبز متمايل به </a:t>
            </a:r>
            <a:r>
              <a:rPr lang="fa-IR" dirty="0" smtClean="0">
                <a:cs typeface="B Nazanin" panose="00000400000000000000" pitchFamily="2" charset="-78"/>
              </a:rPr>
              <a:t>زرد.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ريزی </a:t>
            </a:r>
            <a:r>
              <a:rPr lang="fa-IR" dirty="0">
                <a:cs typeface="B Nazanin" panose="00000400000000000000" pitchFamily="2" charset="-78"/>
              </a:rPr>
              <a:t>در كوه ودشت و </a:t>
            </a:r>
            <a:r>
              <a:rPr lang="fa-IR" dirty="0" smtClean="0">
                <a:cs typeface="B Nazanin" panose="00000400000000000000" pitchFamily="2" charset="-78"/>
              </a:rPr>
              <a:t>اراضی بی </a:t>
            </a:r>
            <a:r>
              <a:rPr lang="fa-IR" dirty="0">
                <a:cs typeface="B Nazanin" panose="00000400000000000000" pitchFamily="2" charset="-78"/>
              </a:rPr>
              <a:t>اب و </a:t>
            </a:r>
            <a:r>
              <a:rPr lang="fa-IR" dirty="0" smtClean="0">
                <a:cs typeface="B Nazanin" panose="00000400000000000000" pitchFamily="2" charset="-78"/>
              </a:rPr>
              <a:t>خشك                 پوره </a:t>
            </a:r>
            <a:r>
              <a:rPr lang="fa-IR" dirty="0">
                <a:cs typeface="B Nazanin" panose="00000400000000000000" pitchFamily="2" charset="-78"/>
              </a:rPr>
              <a:t>ها </a:t>
            </a:r>
            <a:r>
              <a:rPr lang="fa-IR" dirty="0" smtClean="0">
                <a:cs typeface="B Nazanin" panose="00000400000000000000" pitchFamily="2" charset="-78"/>
              </a:rPr>
              <a:t>به رنگ </a:t>
            </a:r>
            <a:r>
              <a:rPr lang="fa-IR" dirty="0">
                <a:cs typeface="B Nazanin" panose="00000400000000000000" pitchFamily="2" charset="-78"/>
              </a:rPr>
              <a:t>سياه سپس </a:t>
            </a:r>
            <a:r>
              <a:rPr lang="fa-IR" dirty="0" smtClean="0">
                <a:cs typeface="B Nazanin" panose="00000400000000000000" pitchFamily="2" charset="-78"/>
              </a:rPr>
              <a:t>زرد</a:t>
            </a:r>
            <a:r>
              <a:rPr lang="fa-IR" dirty="0">
                <a:cs typeface="B Nazanin" panose="00000400000000000000" pitchFamily="2" charset="-78"/>
              </a:rPr>
              <a:t>.</a:t>
            </a:r>
            <a:endParaRPr lang="fa-IR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رفتار ملخ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های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بال دار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شروع </a:t>
            </a:r>
            <a:r>
              <a:rPr lang="fa-IR" dirty="0">
                <a:cs typeface="B Nazanin" panose="00000400000000000000" pitchFamily="2" charset="-78"/>
              </a:rPr>
              <a:t>فعاليت راه رفتن و پايين آمدن از </a:t>
            </a:r>
            <a:r>
              <a:rPr lang="fa-IR" dirty="0" smtClean="0">
                <a:cs typeface="B Nazanin" panose="00000400000000000000" pitchFamily="2" charset="-78"/>
              </a:rPr>
              <a:t>گياه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گرم </a:t>
            </a:r>
            <a:r>
              <a:rPr lang="fa-IR" dirty="0">
                <a:cs typeface="B Nazanin" panose="00000400000000000000" pitchFamily="2" charset="-78"/>
              </a:rPr>
              <a:t>كردن بدن با قراردادن بدن درمعرض اشعه </a:t>
            </a:r>
            <a:r>
              <a:rPr lang="fa-IR" dirty="0" smtClean="0">
                <a:cs typeface="B Nazanin" panose="00000400000000000000" pitchFamily="2" charset="-78"/>
              </a:rPr>
              <a:t>آفتاب.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پرواز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كوتاه </a:t>
            </a:r>
            <a:r>
              <a:rPr lang="fa-IR" dirty="0" smtClean="0">
                <a:cs typeface="B Nazanin" panose="00000400000000000000" pitchFamily="2" charset="-78"/>
              </a:rPr>
              <a:t>وانفرادی.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پرواز در دسته </a:t>
            </a:r>
            <a:r>
              <a:rPr lang="fa-IR" dirty="0" smtClean="0">
                <a:cs typeface="B Nazanin" panose="00000400000000000000" pitchFamily="2" charset="-78"/>
              </a:rPr>
              <a:t>های كوچك.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چند دسته كوچك پرواز كرده و دسته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بزرگتر بدون جهت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مشخص بوجود می آورند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دسته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بزرگتر در يك جهت معين ودر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مسيرهای طولانی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پرواز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می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كنند.</a:t>
            </a:r>
            <a:endParaRPr lang="fa-IR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بيولوژی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5334000" y="2792574"/>
            <a:ext cx="978408" cy="2423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2743200" y="3163518"/>
            <a:ext cx="978408" cy="2423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11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عوامل موثر در تغيير رفتار دسته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جمعی 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ملخ ها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باد.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اثر </a:t>
            </a:r>
            <a:r>
              <a:rPr lang="fa-IR" dirty="0" smtClean="0">
                <a:cs typeface="B Nazanin" panose="00000400000000000000" pitchFamily="2" charset="-78"/>
              </a:rPr>
              <a:t>دمای </a:t>
            </a:r>
            <a:r>
              <a:rPr lang="fa-IR" dirty="0">
                <a:cs typeface="B Nazanin" panose="00000400000000000000" pitchFamily="2" charset="-78"/>
              </a:rPr>
              <a:t>هوا وحرارت بدن </a:t>
            </a:r>
            <a:r>
              <a:rPr lang="fa-IR" dirty="0" smtClean="0">
                <a:cs typeface="B Nazanin" panose="00000400000000000000" pitchFamily="2" charset="-78"/>
              </a:rPr>
              <a:t>ملخ.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اثر </a:t>
            </a:r>
            <a:r>
              <a:rPr lang="fa-IR" dirty="0" smtClean="0">
                <a:cs typeface="B Nazanin" panose="00000400000000000000" pitchFamily="2" charset="-78"/>
              </a:rPr>
              <a:t>رطوبت</a:t>
            </a:r>
          </a:p>
          <a:p>
            <a:pPr marL="0" indent="0" algn="r" rtl="1">
              <a:buNone/>
            </a:pPr>
            <a:endParaRPr lang="fa-IR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تعداد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نسل: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حداقل </a:t>
            </a:r>
            <a:r>
              <a:rPr lang="fa-IR" dirty="0">
                <a:cs typeface="B Nazanin" panose="00000400000000000000" pitchFamily="2" charset="-78"/>
              </a:rPr>
              <a:t>يك نسل واغلب دو نسل در </a:t>
            </a:r>
            <a:r>
              <a:rPr lang="fa-IR" dirty="0" smtClean="0">
                <a:cs typeface="B Nazanin" panose="00000400000000000000" pitchFamily="2" charset="-78"/>
              </a:rPr>
              <a:t>سال.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cs typeface="B Nazanin" panose="00000400000000000000" pitchFamily="2" charset="-78"/>
              </a:rPr>
              <a:t>در سيستان و بلوچستان تا سه نسل در </a:t>
            </a:r>
            <a:r>
              <a:rPr lang="fa-IR" dirty="0" smtClean="0">
                <a:cs typeface="B Nazanin" panose="00000400000000000000" pitchFamily="2" charset="-78"/>
              </a:rPr>
              <a:t>سال.</a:t>
            </a:r>
            <a:endParaRPr lang="en-US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بیولوژی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7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                        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</a:t>
            </a:r>
            <a:r>
              <a:rPr lang="en-US" sz="3200" b="1" i="1" dirty="0" err="1" smtClean="0"/>
              <a:t>Dociostaurus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maroccanus</a:t>
            </a:r>
            <a:endParaRPr lang="en-US" sz="3200" b="1" i="1" dirty="0" smtClean="0"/>
          </a:p>
          <a:p>
            <a:pPr marL="0" indent="0">
              <a:buNone/>
            </a:pPr>
            <a:r>
              <a:rPr lang="en-US" dirty="0" smtClean="0"/>
              <a:t>                        </a:t>
            </a:r>
            <a:r>
              <a:rPr lang="en-US" sz="3200" dirty="0" smtClean="0"/>
              <a:t>(</a:t>
            </a:r>
            <a:r>
              <a:rPr lang="en-US" sz="3200" dirty="0" err="1" smtClean="0"/>
              <a:t>Orthoptera</a:t>
            </a:r>
            <a:r>
              <a:rPr lang="en-US" sz="3200" dirty="0"/>
              <a:t>: </a:t>
            </a:r>
            <a:r>
              <a:rPr lang="en-US" sz="3200" dirty="0" err="1" smtClean="0"/>
              <a:t>Acrididae</a:t>
            </a:r>
            <a:r>
              <a:rPr lang="en-US" sz="3200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ملخ مراکشی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68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Dociostaurus maroccanus H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23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ملخ در ايران، دامنه </a:t>
            </a:r>
            <a:r>
              <a:rPr lang="fa-IR" dirty="0" smtClean="0">
                <a:cs typeface="B Nazanin" panose="00000400000000000000" pitchFamily="2" charset="-78"/>
              </a:rPr>
              <a:t>ها</a:t>
            </a:r>
            <a:r>
              <a:rPr lang="fa-IR" dirty="0">
                <a:cs typeface="B Nazanin" panose="00000400000000000000" pitchFamily="2" charset="-78"/>
              </a:rPr>
              <a:t>ی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كوه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البرز و زاگرس در شمال </a:t>
            </a:r>
            <a:r>
              <a:rPr lang="fa-IR" dirty="0" smtClean="0">
                <a:cs typeface="B Nazanin" panose="00000400000000000000" pitchFamily="2" charset="-78"/>
              </a:rPr>
              <a:t>غربی، </a:t>
            </a:r>
            <a:r>
              <a:rPr lang="fa-IR" dirty="0">
                <a:cs typeface="B Nazanin" panose="00000400000000000000" pitchFamily="2" charset="-78"/>
              </a:rPr>
              <a:t>شمال </a:t>
            </a:r>
            <a:r>
              <a:rPr lang="fa-IR" dirty="0" smtClean="0">
                <a:cs typeface="B Nazanin" panose="00000400000000000000" pitchFamily="2" charset="-78"/>
              </a:rPr>
              <a:t>شرقی، </a:t>
            </a:r>
            <a:r>
              <a:rPr lang="fa-IR" dirty="0">
                <a:cs typeface="B Nazanin" panose="00000400000000000000" pitchFamily="2" charset="-78"/>
              </a:rPr>
              <a:t>غرب، جنوب و جنوب </a:t>
            </a:r>
            <a:r>
              <a:rPr lang="fa-IR" dirty="0" smtClean="0">
                <a:cs typeface="B Nazanin" panose="00000400000000000000" pitchFamily="2" charset="-78"/>
              </a:rPr>
              <a:t>غربی </a:t>
            </a:r>
            <a:r>
              <a:rPr lang="fa-IR" dirty="0">
                <a:cs typeface="B Nazanin" panose="00000400000000000000" pitchFamily="2" charset="-78"/>
              </a:rPr>
              <a:t>كشور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 و در مناطق </a:t>
            </a:r>
            <a:r>
              <a:rPr lang="fa-IR" dirty="0" smtClean="0">
                <a:cs typeface="B Nazanin" panose="00000400000000000000" pitchFamily="2" charset="-78"/>
              </a:rPr>
              <a:t>مركزی ايران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بندرت </a:t>
            </a:r>
            <a:r>
              <a:rPr lang="fa-IR" dirty="0">
                <a:cs typeface="B Nazanin" panose="00000400000000000000" pitchFamily="2" charset="-78"/>
              </a:rPr>
              <a:t>ديده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گياهان </a:t>
            </a:r>
            <a:r>
              <a:rPr lang="fa-IR" dirty="0" smtClean="0">
                <a:cs typeface="B Nazanin" panose="00000400000000000000" pitchFamily="2" charset="-78"/>
              </a:rPr>
              <a:t>زراعی </a:t>
            </a:r>
            <a:r>
              <a:rPr lang="fa-IR" dirty="0">
                <a:cs typeface="B Nazanin" panose="00000400000000000000" pitchFamily="2" charset="-78"/>
              </a:rPr>
              <a:t>مختلف خصوصا غلات به عنوان ميزبان آن ذكر شده است و </a:t>
            </a:r>
            <a:r>
              <a:rPr lang="fa-IR" dirty="0" smtClean="0">
                <a:cs typeface="B Nazanin" panose="00000400000000000000" pitchFamily="2" charset="-78"/>
              </a:rPr>
              <a:t>بيشتر </a:t>
            </a:r>
            <a:r>
              <a:rPr lang="fa-IR" dirty="0">
                <a:cs typeface="B Nazanin" panose="00000400000000000000" pitchFamily="2" charset="-78"/>
              </a:rPr>
              <a:t>از ساير ملخ </a:t>
            </a:r>
            <a:r>
              <a:rPr lang="fa-IR" dirty="0" smtClean="0">
                <a:cs typeface="B Nazanin" panose="00000400000000000000" pitchFamily="2" charset="-78"/>
              </a:rPr>
              <a:t>های بومی </a:t>
            </a:r>
            <a:r>
              <a:rPr lang="fa-IR" dirty="0">
                <a:cs typeface="B Nazanin" panose="00000400000000000000" pitchFamily="2" charset="-78"/>
              </a:rPr>
              <a:t>ايران كه ميزبان آنها گندم و جو ذكر شده </a:t>
            </a:r>
            <a:r>
              <a:rPr lang="fa-IR" dirty="0" smtClean="0">
                <a:cs typeface="B Nazanin" panose="00000400000000000000" pitchFamily="2" charset="-78"/>
              </a:rPr>
              <a:t>است، خسارت </a:t>
            </a:r>
            <a:r>
              <a:rPr lang="fa-IR" dirty="0">
                <a:cs typeface="B Nazanin" panose="00000400000000000000" pitchFamily="2" charset="-78"/>
              </a:rPr>
              <a:t>زا است.</a:t>
            </a:r>
            <a:endParaRPr lang="fa-IR" dirty="0" smtClean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مناطق زيست و ميزبان ها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31292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31292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افراد نر 28-20 ميلی </a:t>
            </a:r>
            <a:r>
              <a:rPr lang="fa-IR" dirty="0">
                <a:cs typeface="B Nazanin" panose="00000400000000000000" pitchFamily="2" charset="-78"/>
              </a:rPr>
              <a:t>متر طول دارند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فرم مهاجر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روشن با لكه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تيره و </a:t>
            </a:r>
            <a:r>
              <a:rPr lang="fa-IR" dirty="0" smtClean="0">
                <a:cs typeface="B Nazanin" panose="00000400000000000000" pitchFamily="2" charset="-78"/>
              </a:rPr>
              <a:t>نامشخص.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فرم </a:t>
            </a:r>
            <a:r>
              <a:rPr lang="fa-IR" dirty="0" smtClean="0">
                <a:cs typeface="B Nazanin" panose="00000400000000000000" pitchFamily="2" charset="-78"/>
              </a:rPr>
              <a:t>انفرادی خاكستری </a:t>
            </a:r>
            <a:r>
              <a:rPr lang="fa-IR" dirty="0">
                <a:cs typeface="B Nazanin" panose="00000400000000000000" pitchFamily="2" charset="-78"/>
              </a:rPr>
              <a:t>متمايل به </a:t>
            </a:r>
            <a:r>
              <a:rPr lang="fa-IR" dirty="0" smtClean="0">
                <a:cs typeface="B Nazanin" panose="00000400000000000000" pitchFamily="2" charset="-78"/>
              </a:rPr>
              <a:t>قهوای </a:t>
            </a:r>
            <a:r>
              <a:rPr lang="fa-IR" dirty="0">
                <a:cs typeface="B Nazanin" panose="00000400000000000000" pitchFamily="2" charset="-78"/>
              </a:rPr>
              <a:t>تيره با </a:t>
            </a:r>
            <a:r>
              <a:rPr lang="fa-IR" dirty="0" smtClean="0">
                <a:cs typeface="B Nazanin" panose="00000400000000000000" pitchFamily="2" charset="-78"/>
              </a:rPr>
              <a:t>لكه های </a:t>
            </a:r>
            <a:r>
              <a:rPr lang="fa-IR" dirty="0">
                <a:cs typeface="B Nazanin" panose="00000400000000000000" pitchFamily="2" charset="-78"/>
              </a:rPr>
              <a:t>كاملا مجزا و مشخص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طول بال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جلو از طول شكم بيشتر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ساق </a:t>
            </a:r>
            <a:r>
              <a:rPr lang="fa-IR" dirty="0" smtClean="0">
                <a:cs typeface="B Nazanin" panose="00000400000000000000" pitchFamily="2" charset="-78"/>
              </a:rPr>
              <a:t>پاهای </a:t>
            </a:r>
            <a:r>
              <a:rPr lang="fa-IR" dirty="0">
                <a:cs typeface="B Nazanin" panose="00000400000000000000" pitchFamily="2" charset="-78"/>
              </a:rPr>
              <a:t>عقب به رنگ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قرمز، زرد و يا سفيد.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3810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02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بر روی </a:t>
            </a:r>
            <a:r>
              <a:rPr lang="fa-IR" dirty="0">
                <a:cs typeface="B Nazanin" panose="00000400000000000000" pitchFamily="2" charset="-78"/>
              </a:rPr>
              <a:t>پروتوراكس چهار </a:t>
            </a:r>
            <a:r>
              <a:rPr lang="fa-IR" dirty="0" smtClean="0">
                <a:cs typeface="B Nazanin" panose="00000400000000000000" pitchFamily="2" charset="-78"/>
              </a:rPr>
              <a:t>خط روشن </a:t>
            </a:r>
            <a:r>
              <a:rPr lang="fa-IR" dirty="0">
                <a:cs typeface="B Nazanin" panose="00000400000000000000" pitchFamily="2" charset="-78"/>
              </a:rPr>
              <a:t>وجود دارد </a:t>
            </a:r>
            <a:r>
              <a:rPr lang="fa-IR" dirty="0" smtClean="0">
                <a:cs typeface="B Nazanin" panose="00000400000000000000" pitchFamily="2" charset="-78"/>
              </a:rPr>
              <a:t>كه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شكل ضربدر </a:t>
            </a:r>
            <a:r>
              <a:rPr lang="fa-IR" dirty="0">
                <a:cs typeface="B Nazanin" panose="00000400000000000000" pitchFamily="2" charset="-78"/>
              </a:rPr>
              <a:t>ديده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دهانه </a:t>
            </a:r>
            <a:r>
              <a:rPr lang="fa-IR" dirty="0" smtClean="0">
                <a:cs typeface="B Nazanin" panose="00000400000000000000" pitchFamily="2" charset="-78"/>
              </a:rPr>
              <a:t>بالايی </a:t>
            </a:r>
            <a:r>
              <a:rPr lang="fa-IR" dirty="0">
                <a:cs typeface="B Nazanin" panose="00000400000000000000" pitchFamily="2" charset="-78"/>
              </a:rPr>
              <a:t>اين ضربدر تنگ تر و دهانه </a:t>
            </a:r>
            <a:r>
              <a:rPr lang="fa-IR" dirty="0" smtClean="0">
                <a:cs typeface="B Nazanin" panose="00000400000000000000" pitchFamily="2" charset="-78"/>
              </a:rPr>
              <a:t>پايينی گشاد </a:t>
            </a:r>
            <a:r>
              <a:rPr lang="fa-IR" dirty="0">
                <a:cs typeface="B Nazanin" panose="00000400000000000000" pitchFamily="2" charset="-78"/>
              </a:rPr>
              <a:t>تر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قسمت </a:t>
            </a:r>
            <a:r>
              <a:rPr lang="fa-IR" dirty="0" smtClean="0">
                <a:cs typeface="B Nazanin" panose="00000400000000000000" pitchFamily="2" charset="-78"/>
              </a:rPr>
              <a:t>بالايی </a:t>
            </a:r>
            <a:r>
              <a:rPr lang="fa-IR" dirty="0">
                <a:cs typeface="B Nazanin" panose="00000400000000000000" pitchFamily="2" charset="-78"/>
              </a:rPr>
              <a:t>ران </a:t>
            </a:r>
            <a:r>
              <a:rPr lang="fa-IR" dirty="0" smtClean="0">
                <a:cs typeface="B Nazanin" panose="00000400000000000000" pitchFamily="2" charset="-78"/>
              </a:rPr>
              <a:t>پاهای </a:t>
            </a:r>
            <a:r>
              <a:rPr lang="fa-IR" dirty="0">
                <a:cs typeface="B Nazanin" panose="00000400000000000000" pitchFamily="2" charset="-78"/>
              </a:rPr>
              <a:t>عقب در فرم </a:t>
            </a:r>
            <a:r>
              <a:rPr lang="fa-IR" dirty="0" smtClean="0">
                <a:cs typeface="B Nazanin" panose="00000400000000000000" pitchFamily="2" charset="-78"/>
              </a:rPr>
              <a:t>انفرادی دارای </a:t>
            </a:r>
            <a:r>
              <a:rPr lang="fa-IR" dirty="0">
                <a:cs typeface="B Nazanin" panose="00000400000000000000" pitchFamily="2" charset="-78"/>
              </a:rPr>
              <a:t>سه لكه </a:t>
            </a:r>
            <a:r>
              <a:rPr lang="fa-IR" dirty="0" smtClean="0">
                <a:cs typeface="B Nazanin" panose="00000400000000000000" pitchFamily="2" charset="-78"/>
              </a:rPr>
              <a:t>تيره مشخص ولی </a:t>
            </a:r>
            <a:r>
              <a:rPr lang="fa-IR" dirty="0">
                <a:cs typeface="B Nazanin" panose="00000400000000000000" pitchFamily="2" charset="-78"/>
              </a:rPr>
              <a:t>در فرم مهاجر </a:t>
            </a:r>
            <a:r>
              <a:rPr lang="fa-IR" dirty="0" smtClean="0">
                <a:cs typeface="B Nazanin" panose="00000400000000000000" pitchFamily="2" charset="-78"/>
              </a:rPr>
              <a:t>اين لكه </a:t>
            </a:r>
            <a:r>
              <a:rPr lang="fa-IR" dirty="0">
                <a:cs typeface="B Nazanin" panose="00000400000000000000" pitchFamily="2" charset="-78"/>
              </a:rPr>
              <a:t>ها نامشخص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43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تخم و پوره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61772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ملخ تخم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خود را به صورت </a:t>
            </a:r>
            <a:r>
              <a:rPr lang="fa-IR" dirty="0" smtClean="0">
                <a:cs typeface="B Nazanin" panose="00000400000000000000" pitchFamily="2" charset="-78"/>
              </a:rPr>
              <a:t>خوشه ای </a:t>
            </a:r>
            <a:r>
              <a:rPr lang="fa-IR" dirty="0">
                <a:cs typeface="B Nazanin" panose="00000400000000000000" pitchFamily="2" charset="-78"/>
              </a:rPr>
              <a:t>و در كپسول در خاك قرار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دهد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هر </a:t>
            </a:r>
            <a:r>
              <a:rPr lang="fa-IR" dirty="0" smtClean="0">
                <a:cs typeface="B Nazanin" panose="00000400000000000000" pitchFamily="2" charset="-78"/>
              </a:rPr>
              <a:t>كپسول 30-20 </a:t>
            </a:r>
            <a:r>
              <a:rPr lang="fa-IR" dirty="0">
                <a:cs typeface="B Nazanin" panose="00000400000000000000" pitchFamily="2" charset="-78"/>
              </a:rPr>
              <a:t>تخم قرار </a:t>
            </a:r>
            <a:r>
              <a:rPr lang="fa-IR" dirty="0" smtClean="0">
                <a:cs typeface="B Nazanin" panose="00000400000000000000" pitchFamily="2" charset="-78"/>
              </a:rPr>
              <a:t>داده می شود.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يك 6-5 </a:t>
            </a:r>
            <a:r>
              <a:rPr lang="fa-IR" dirty="0">
                <a:cs typeface="B Nazanin" panose="00000400000000000000" pitchFamily="2" charset="-78"/>
              </a:rPr>
              <a:t>ميليمتر </a:t>
            </a:r>
            <a:r>
              <a:rPr lang="fa-IR" dirty="0" smtClean="0">
                <a:cs typeface="B Nazanin" panose="00000400000000000000" pitchFamily="2" charset="-78"/>
              </a:rPr>
              <a:t>طول </a:t>
            </a:r>
            <a:r>
              <a:rPr lang="fa-IR" dirty="0">
                <a:cs typeface="B Nazanin" panose="00000400000000000000" pitchFamily="2" charset="-78"/>
              </a:rPr>
              <a:t>دارند و سياه متمايل به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با نقاط سياه رنگ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طول 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پنجم 20-18 میلی متر </a:t>
            </a:r>
            <a:r>
              <a:rPr lang="fa-IR" dirty="0">
                <a:cs typeface="B Nazanin" panose="00000400000000000000" pitchFamily="2" charset="-78"/>
              </a:rPr>
              <a:t>و رنگ آنها متمايل به سياه با يك نوار سياه در طول بدن است.</a:t>
            </a:r>
            <a:endParaRPr lang="fa-IR" dirty="0" smtClean="0">
              <a:cs typeface="B Nazanin" panose="00000400000000000000" pitchFamily="2" charset="-78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3810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648200"/>
            <a:ext cx="3810000" cy="218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17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ملخ در خاك </a:t>
            </a:r>
            <a:r>
              <a:rPr lang="fa-IR" dirty="0" smtClean="0">
                <a:cs typeface="B Nazanin" panose="00000400000000000000" pitchFamily="2" charset="-78"/>
              </a:rPr>
              <a:t>های رسی </a:t>
            </a:r>
            <a:r>
              <a:rPr lang="fa-IR" dirty="0">
                <a:cs typeface="B Nazanin" panose="00000400000000000000" pitchFamily="2" charset="-78"/>
              </a:rPr>
              <a:t>سفت و </a:t>
            </a:r>
            <a:r>
              <a:rPr lang="fa-IR" dirty="0" smtClean="0">
                <a:cs typeface="B Nazanin" panose="00000400000000000000" pitchFamily="2" charset="-78"/>
              </a:rPr>
              <a:t>عاری </a:t>
            </a:r>
            <a:r>
              <a:rPr lang="fa-IR" dirty="0">
                <a:cs typeface="B Nazanin" panose="00000400000000000000" pitchFamily="2" charset="-78"/>
              </a:rPr>
              <a:t>از پوشش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ريزی 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قسمتی از تابستان، پائيز و زمستان (حدود 9 ماه از سال) را به صورت تخم درحالت دياپوز سپری می كند.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يك </a:t>
            </a:r>
            <a:r>
              <a:rPr lang="fa-IR" dirty="0">
                <a:cs typeface="B Nazanin" panose="00000400000000000000" pitchFamily="2" charset="-78"/>
              </a:rPr>
              <a:t>نسل در سال دارد.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خاك نرم و پوشش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انبوه از تخم </a:t>
            </a:r>
            <a:r>
              <a:rPr lang="fa-IR" dirty="0" smtClean="0">
                <a:cs typeface="B Nazanin" panose="00000400000000000000" pitchFamily="2" charset="-78"/>
              </a:rPr>
              <a:t>گذاری، </a:t>
            </a:r>
            <a:r>
              <a:rPr lang="fa-IR" dirty="0">
                <a:cs typeface="B Nazanin" panose="00000400000000000000" pitchFamily="2" charset="-78"/>
              </a:rPr>
              <a:t>افزايش جمعيت و تبديل حالت </a:t>
            </a:r>
            <a:r>
              <a:rPr lang="fa-IR" dirty="0" smtClean="0">
                <a:cs typeface="B Nazanin" panose="00000400000000000000" pitchFamily="2" charset="-78"/>
              </a:rPr>
              <a:t>انفرادی </a:t>
            </a:r>
            <a:r>
              <a:rPr lang="fa-IR" dirty="0">
                <a:cs typeface="B Nazanin" panose="00000400000000000000" pitchFamily="2" charset="-78"/>
              </a:rPr>
              <a:t>به گله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آن </a:t>
            </a:r>
            <a:r>
              <a:rPr lang="fa-IR" dirty="0" smtClean="0">
                <a:cs typeface="B Nazanin" panose="00000400000000000000" pitchFamily="2" charset="-78"/>
              </a:rPr>
              <a:t>جلوگيری 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بعضی </a:t>
            </a:r>
            <a:r>
              <a:rPr lang="fa-IR" dirty="0">
                <a:cs typeface="B Nazanin" panose="00000400000000000000" pitchFamily="2" charset="-78"/>
              </a:rPr>
              <a:t>از سال ها جمعيت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قابل </a:t>
            </a:r>
            <a:r>
              <a:rPr lang="fa-IR" dirty="0" smtClean="0">
                <a:cs typeface="B Nazanin" panose="00000400000000000000" pitchFamily="2" charset="-78"/>
              </a:rPr>
              <a:t>توجهی </a:t>
            </a:r>
            <a:r>
              <a:rPr lang="fa-IR" dirty="0">
                <a:cs typeface="B Nazanin" panose="00000400000000000000" pitchFamily="2" charset="-78"/>
              </a:rPr>
              <a:t>از اين ملخ در كانون </a:t>
            </a:r>
            <a:r>
              <a:rPr lang="fa-IR" dirty="0" smtClean="0">
                <a:cs typeface="B Nazanin" panose="00000400000000000000" pitchFamily="2" charset="-78"/>
              </a:rPr>
              <a:t>های دائمی آن </a:t>
            </a:r>
            <a:r>
              <a:rPr lang="fa-IR" dirty="0">
                <a:cs typeface="B Nazanin" panose="00000400000000000000" pitchFamily="2" charset="-78"/>
              </a:rPr>
              <a:t>مشاهده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 اما به محض مشاهده افزايش جمعيت و ايجاد گله در </a:t>
            </a:r>
            <a:r>
              <a:rPr lang="fa-IR" dirty="0" smtClean="0">
                <a:cs typeface="B Nazanin" panose="00000400000000000000" pitchFamily="2" charset="-78"/>
              </a:rPr>
              <a:t>كانون ها</a:t>
            </a:r>
            <a:r>
              <a:rPr lang="fa-IR" dirty="0">
                <a:cs typeface="B Nazanin" panose="00000400000000000000" pitchFamily="2" charset="-78"/>
              </a:rPr>
              <a:t>، توسط عوامل </a:t>
            </a:r>
            <a:r>
              <a:rPr lang="fa-IR" dirty="0" smtClean="0">
                <a:cs typeface="B Nazanin" panose="00000400000000000000" pitchFamily="2" charset="-78"/>
              </a:rPr>
              <a:t>اجرايی </a:t>
            </a:r>
            <a:r>
              <a:rPr lang="fa-IR" dirty="0">
                <a:cs typeface="B Nazanin" panose="00000400000000000000" pitchFamily="2" charset="-78"/>
              </a:rPr>
              <a:t>سازمان حفظ نباتات كنترل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7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i="1" dirty="0" smtClean="0"/>
              <a:t>        </a:t>
            </a:r>
          </a:p>
          <a:p>
            <a:pPr marL="0" indent="0">
              <a:buNone/>
            </a:pPr>
            <a:endParaRPr lang="en-US" sz="3200" b="1" i="1" dirty="0"/>
          </a:p>
          <a:p>
            <a:pPr marL="0" indent="0">
              <a:buNone/>
            </a:pPr>
            <a:r>
              <a:rPr lang="en-US" sz="3200" b="1" i="1" dirty="0"/>
              <a:t> </a:t>
            </a:r>
            <a:r>
              <a:rPr lang="en-US" sz="3200" b="1" i="1" dirty="0" smtClean="0"/>
              <a:t>               </a:t>
            </a:r>
            <a:r>
              <a:rPr lang="en-US" sz="3200" b="1" i="1" dirty="0" err="1" smtClean="0"/>
              <a:t>Calliptamus</a:t>
            </a:r>
            <a:r>
              <a:rPr lang="en-US" sz="3200" b="1" i="1" dirty="0" smtClean="0"/>
              <a:t> </a:t>
            </a:r>
            <a:r>
              <a:rPr lang="en-US" sz="3200" b="1" i="1" dirty="0" err="1"/>
              <a:t>italicus</a:t>
            </a:r>
            <a:r>
              <a:rPr lang="en-US" sz="3200" b="1" i="1" dirty="0"/>
              <a:t> L</a:t>
            </a:r>
            <a:r>
              <a:rPr lang="en-US" sz="3200" b="1" i="1" dirty="0" smtClean="0"/>
              <a:t>.</a:t>
            </a:r>
          </a:p>
          <a:p>
            <a:pPr marL="0" indent="0">
              <a:buNone/>
            </a:pPr>
            <a:r>
              <a:rPr lang="en-US" sz="3200" b="1" i="1" dirty="0" smtClean="0"/>
              <a:t>               </a:t>
            </a:r>
            <a:r>
              <a:rPr lang="en-US" sz="3200" b="1" dirty="0" smtClean="0"/>
              <a:t>(</a:t>
            </a:r>
            <a:r>
              <a:rPr lang="en-US" sz="3200" b="1" dirty="0" err="1" smtClean="0"/>
              <a:t>Orthoptera</a:t>
            </a:r>
            <a:r>
              <a:rPr lang="en-US" sz="3200" b="1" dirty="0" smtClean="0"/>
              <a:t>: </a:t>
            </a:r>
            <a:r>
              <a:rPr lang="en-US" sz="3200" b="1" dirty="0" err="1" smtClean="0"/>
              <a:t>Acrididae</a:t>
            </a:r>
            <a:r>
              <a:rPr lang="en-US" sz="3200" b="1" dirty="0" smtClean="0"/>
              <a:t>)</a:t>
            </a:r>
            <a:endParaRPr lang="en-US" sz="32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ملخ ایتالیایی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74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طول بدن نرها 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 mm</a:t>
            </a:r>
            <a:r>
              <a:rPr lang="fa-IR" dirty="0" smtClean="0">
                <a:cs typeface="B Nazanin" panose="00000400000000000000" pitchFamily="2" charset="-78"/>
              </a:rPr>
              <a:t>24-14.5 ماده ها</a:t>
            </a:r>
            <a:r>
              <a:rPr lang="en-US" dirty="0" smtClean="0">
                <a:cs typeface="B Nazanin" panose="00000400000000000000" pitchFamily="2" charset="-78"/>
              </a:rPr>
              <a:t>mm </a:t>
            </a:r>
            <a:r>
              <a:rPr lang="fa-IR" dirty="0" smtClean="0">
                <a:cs typeface="B Nazanin" panose="00000400000000000000" pitchFamily="2" charset="-78"/>
              </a:rPr>
              <a:t> 41-24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بدن از زرد تا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تيره متغير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سطح </a:t>
            </a:r>
            <a:r>
              <a:rPr lang="fa-IR" dirty="0" smtClean="0">
                <a:cs typeface="B Nazanin" panose="00000400000000000000" pitchFamily="2" charset="-78"/>
              </a:rPr>
              <a:t>پشتی </a:t>
            </a:r>
            <a:r>
              <a:rPr lang="fa-IR" dirty="0">
                <a:cs typeface="B Nazanin" panose="00000400000000000000" pitchFamily="2" charset="-78"/>
              </a:rPr>
              <a:t>پرو نوتوم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سه خط برجسته </a:t>
            </a:r>
            <a:r>
              <a:rPr lang="fa-IR" dirty="0" smtClean="0">
                <a:cs typeface="B Nazanin" panose="00000400000000000000" pitchFamily="2" charset="-78"/>
              </a:rPr>
              <a:t>طولی يكی </a:t>
            </a:r>
            <a:r>
              <a:rPr lang="fa-IR" dirty="0">
                <a:cs typeface="B Nazanin" panose="00000400000000000000" pitchFamily="2" charset="-78"/>
              </a:rPr>
              <a:t>در وسط </a:t>
            </a:r>
            <a:r>
              <a:rPr lang="fa-IR" dirty="0" smtClean="0">
                <a:cs typeface="B Nazanin" panose="00000400000000000000" pitchFamily="2" charset="-78"/>
              </a:rPr>
              <a:t>دوتای </a:t>
            </a:r>
            <a:r>
              <a:rPr lang="fa-IR" dirty="0">
                <a:cs typeface="B Nazanin" panose="00000400000000000000" pitchFamily="2" charset="-78"/>
              </a:rPr>
              <a:t>ديگر در </a:t>
            </a:r>
            <a:r>
              <a:rPr lang="fa-IR" dirty="0" smtClean="0">
                <a:cs typeface="B Nazanin" panose="00000400000000000000" pitchFamily="2" charset="-78"/>
              </a:rPr>
              <a:t>طرفين آن.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پرونوتوم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سه شيار باريك </a:t>
            </a:r>
            <a:r>
              <a:rPr lang="fa-IR" dirty="0" smtClean="0">
                <a:cs typeface="B Nazanin" panose="00000400000000000000" pitchFamily="2" charset="-78"/>
              </a:rPr>
              <a:t>عرضی </a:t>
            </a:r>
            <a:r>
              <a:rPr lang="fa-IR" dirty="0">
                <a:cs typeface="B Nazanin" panose="00000400000000000000" pitchFamily="2" charset="-78"/>
              </a:rPr>
              <a:t>كه سه خط </a:t>
            </a:r>
            <a:r>
              <a:rPr lang="fa-IR" dirty="0" smtClean="0">
                <a:cs typeface="B Nazanin" panose="00000400000000000000" pitchFamily="2" charset="-78"/>
              </a:rPr>
              <a:t>طولی </a:t>
            </a:r>
            <a:r>
              <a:rPr lang="fa-IR" dirty="0">
                <a:cs typeface="B Nazanin" panose="00000400000000000000" pitchFamily="2" charset="-78"/>
              </a:rPr>
              <a:t>را قطع </a:t>
            </a:r>
            <a:r>
              <a:rPr lang="fa-IR" dirty="0" smtClean="0">
                <a:cs typeface="B Nazanin" panose="00000400000000000000" pitchFamily="2" charset="-78"/>
              </a:rPr>
              <a:t>می كند</a:t>
            </a:r>
            <a:r>
              <a:rPr lang="fa-IR" dirty="0">
                <a:cs typeface="B Nazanin" panose="00000400000000000000" pitchFamily="2" charset="-78"/>
              </a:rPr>
              <a:t>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3400"/>
            <a:ext cx="31242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343400"/>
            <a:ext cx="300281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012" y="4343401"/>
            <a:ext cx="3016988" cy="2549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9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بين </a:t>
            </a:r>
            <a:r>
              <a:rPr lang="fa-IR" dirty="0" smtClean="0">
                <a:cs typeface="B Nazanin" panose="00000400000000000000" pitchFamily="2" charset="-78"/>
              </a:rPr>
              <a:t>پاهای جلويی، </a:t>
            </a:r>
            <a:r>
              <a:rPr lang="fa-IR" dirty="0">
                <a:cs typeface="B Nazanin" panose="00000400000000000000" pitchFamily="2" charset="-78"/>
              </a:rPr>
              <a:t>پيش قفس سينه </a:t>
            </a:r>
            <a:r>
              <a:rPr lang="fa-IR" dirty="0" smtClean="0">
                <a:cs typeface="B Nazanin" panose="00000400000000000000" pitchFamily="2" charset="-78"/>
              </a:rPr>
              <a:t>دارای برآمدگی </a:t>
            </a:r>
            <a:r>
              <a:rPr lang="fa-IR" dirty="0">
                <a:cs typeface="B Nazanin" panose="00000400000000000000" pitchFamily="2" charset="-78"/>
              </a:rPr>
              <a:t>كوچك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بالهای رويی </a:t>
            </a:r>
            <a:r>
              <a:rPr lang="fa-IR" dirty="0">
                <a:cs typeface="B Nazanin" panose="00000400000000000000" pitchFamily="2" charset="-78"/>
              </a:rPr>
              <a:t>بلند واز </a:t>
            </a:r>
            <a:r>
              <a:rPr lang="fa-IR" dirty="0" smtClean="0">
                <a:cs typeface="B Nazanin" panose="00000400000000000000" pitchFamily="2" charset="-78"/>
              </a:rPr>
              <a:t>انتهای </a:t>
            </a:r>
            <a:r>
              <a:rPr lang="fa-IR" dirty="0">
                <a:cs typeface="B Nazanin" panose="00000400000000000000" pitchFamily="2" charset="-78"/>
              </a:rPr>
              <a:t>شكم تجاوز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سطح </a:t>
            </a:r>
            <a:r>
              <a:rPr lang="fa-IR" dirty="0" smtClean="0">
                <a:cs typeface="B Nazanin" panose="00000400000000000000" pitchFamily="2" charset="-78"/>
              </a:rPr>
              <a:t>داخلی </a:t>
            </a:r>
            <a:r>
              <a:rPr lang="fa-IR" dirty="0">
                <a:cs typeface="B Nazanin" panose="00000400000000000000" pitchFamily="2" charset="-78"/>
              </a:rPr>
              <a:t>ران </a:t>
            </a:r>
            <a:r>
              <a:rPr lang="fa-IR" dirty="0" smtClean="0">
                <a:cs typeface="B Nazanin" panose="00000400000000000000" pitchFamily="2" charset="-78"/>
              </a:rPr>
              <a:t>پاهای عقبی </a:t>
            </a:r>
            <a:r>
              <a:rPr lang="fa-IR" dirty="0">
                <a:cs typeface="B Nazanin" panose="00000400000000000000" pitchFamily="2" charset="-78"/>
              </a:rPr>
              <a:t>قرمز </a:t>
            </a:r>
            <a:r>
              <a:rPr lang="fa-IR" dirty="0" smtClean="0">
                <a:cs typeface="B Nazanin" panose="00000400000000000000" pitchFamily="2" charset="-78"/>
              </a:rPr>
              <a:t>رنگ.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سرسی </a:t>
            </a:r>
            <a:r>
              <a:rPr lang="fa-IR" dirty="0">
                <a:cs typeface="B Nazanin" panose="00000400000000000000" pitchFamily="2" charset="-78"/>
              </a:rPr>
              <a:t>درافراد نر كوچك </a:t>
            </a:r>
            <a:r>
              <a:rPr lang="fa-IR" dirty="0" smtClean="0">
                <a:cs typeface="B Nazanin" panose="00000400000000000000" pitchFamily="2" charset="-78"/>
              </a:rPr>
              <a:t>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3895"/>
            <a:ext cx="4267200" cy="283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4023895"/>
            <a:ext cx="4114800" cy="283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5257800" y="4800600"/>
            <a:ext cx="657122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3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پوره سن اول: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دارای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شاخك 13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مفصلی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فاقد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كارنهای طولی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وجوانه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بال.</a:t>
            </a: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پوره سن دوم: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پيش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قفس سينه اول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دارای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دوخط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طولی جانبی.</a:t>
            </a:r>
          </a:p>
          <a:p>
            <a:pPr algn="r" rtl="1">
              <a:buFont typeface="Arial" charset="0"/>
              <a:buChar char="•"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جوانه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بال نسبتا رشد كرده، شاخك در پوره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نر 16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بندی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ودر ماده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17 بندی.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پوره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6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36495" y="2286000"/>
            <a:ext cx="7745505" cy="3877815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پوره سن سوم: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شاخك </a:t>
            </a:r>
            <a:r>
              <a:rPr lang="fa-IR" dirty="0">
                <a:cs typeface="B Nazanin" panose="00000400000000000000" pitchFamily="2" charset="-78"/>
              </a:rPr>
              <a:t>نرها </a:t>
            </a:r>
            <a:r>
              <a:rPr lang="fa-IR" dirty="0" smtClean="0">
                <a:cs typeface="B Nazanin" panose="00000400000000000000" pitchFamily="2" charset="-78"/>
              </a:rPr>
              <a:t>18 تا 20 بندی، پاهای عقبی دارای </a:t>
            </a:r>
            <a:r>
              <a:rPr lang="fa-IR" dirty="0">
                <a:cs typeface="B Nazanin" panose="00000400000000000000" pitchFamily="2" charset="-78"/>
              </a:rPr>
              <a:t>دو جفت لكه تيره، غده زير پيش </a:t>
            </a:r>
            <a:r>
              <a:rPr lang="fa-IR" dirty="0" smtClean="0">
                <a:cs typeface="B Nazanin" panose="00000400000000000000" pitchFamily="2" charset="-78"/>
              </a:rPr>
              <a:t>قفس </a:t>
            </a:r>
            <a:r>
              <a:rPr lang="fa-IR" dirty="0">
                <a:cs typeface="B Nazanin" panose="00000400000000000000" pitchFamily="2" charset="-78"/>
              </a:rPr>
              <a:t>سينه نوك تيز </a:t>
            </a:r>
            <a:r>
              <a:rPr lang="fa-IR" dirty="0" smtClean="0">
                <a:cs typeface="B Nazanin" panose="00000400000000000000" pitchFamily="2" charset="-78"/>
              </a:rPr>
              <a:t>وبرجسته.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پوره سن چهارم: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بالهای </a:t>
            </a:r>
            <a:r>
              <a:rPr lang="fa-IR" dirty="0">
                <a:cs typeface="B Nazanin" panose="00000400000000000000" pitchFamily="2" charset="-78"/>
              </a:rPr>
              <a:t>اوليه متمايل به بالا</a:t>
            </a:r>
            <a:r>
              <a:rPr lang="fa-IR" dirty="0" smtClean="0">
                <a:cs typeface="B Nazanin" panose="00000400000000000000" pitchFamily="2" charset="-78"/>
              </a:rPr>
              <a:t>، غده </a:t>
            </a:r>
            <a:r>
              <a:rPr lang="fa-IR" dirty="0">
                <a:cs typeface="B Nazanin" panose="00000400000000000000" pitchFamily="2" charset="-78"/>
              </a:rPr>
              <a:t>زير پيش قفس سينه </a:t>
            </a:r>
            <a:r>
              <a:rPr lang="fa-IR" dirty="0" smtClean="0">
                <a:cs typeface="B Nazanin" panose="00000400000000000000" pitchFamily="2" charset="-78"/>
              </a:rPr>
              <a:t>مخروطی </a:t>
            </a:r>
            <a:r>
              <a:rPr lang="fa-IR" dirty="0">
                <a:cs typeface="B Nazanin" panose="00000400000000000000" pitchFamily="2" charset="-78"/>
              </a:rPr>
              <a:t>وطويل، شاخك ها 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نرها 21 تا 22 </a:t>
            </a:r>
            <a:r>
              <a:rPr lang="fa-IR" dirty="0" smtClean="0">
                <a:cs typeface="B Nazanin" panose="00000400000000000000" pitchFamily="2" charset="-78"/>
              </a:rPr>
              <a:t>بندی </a:t>
            </a:r>
            <a:r>
              <a:rPr lang="fa-IR" dirty="0">
                <a:cs typeface="B Nazanin" panose="00000400000000000000" pitchFamily="2" charset="-78"/>
              </a:rPr>
              <a:t>ودر ماده ها 22 تا 23 </a:t>
            </a:r>
            <a:r>
              <a:rPr lang="fa-IR" dirty="0" smtClean="0">
                <a:cs typeface="B Nazanin" panose="00000400000000000000" pitchFamily="2" charset="-78"/>
              </a:rPr>
              <a:t>بندی.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پوره سن پنجم: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 ا نتهای </a:t>
            </a:r>
            <a:r>
              <a:rPr lang="fa-IR" dirty="0">
                <a:cs typeface="B Nazanin" panose="00000400000000000000" pitchFamily="2" charset="-78"/>
              </a:rPr>
              <a:t>بالها تا حدود حلقه سوم يا چهارم، غده زير قفس سينه مانند ملخ بالغ،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شاخك نرها وماده ها 23 تا 24 بندی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dirty="0" smtClean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پوره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8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79"/>
            <a:ext cx="3803904" cy="4631575"/>
          </a:xfrm>
        </p:spPr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مراحل مختلف زندگی ملخ </a:t>
            </a:r>
            <a:r>
              <a:rPr lang="fa-IR" dirty="0" smtClean="0">
                <a:cs typeface="B Nazanin" panose="00000400000000000000" pitchFamily="2" charset="-78"/>
              </a:rPr>
              <a:t>ايتاليايی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الف) ملخ بالغ </a:t>
            </a:r>
            <a:r>
              <a:rPr lang="fa-IR" dirty="0" smtClean="0">
                <a:cs typeface="B Nazanin" panose="00000400000000000000" pitchFamily="2" charset="-78"/>
              </a:rPr>
              <a:t>بالدار </a:t>
            </a:r>
            <a:r>
              <a:rPr lang="fa-IR" dirty="0">
                <a:cs typeface="B Nazanin" panose="00000400000000000000" pitchFamily="2" charset="-78"/>
              </a:rPr>
              <a:t>ب) </a:t>
            </a:r>
            <a:r>
              <a:rPr lang="fa-IR" dirty="0" smtClean="0">
                <a:cs typeface="B Nazanin" panose="00000400000000000000" pitchFamily="2" charset="-78"/>
              </a:rPr>
              <a:t>تخمريزی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ج) کپسول </a:t>
            </a:r>
            <a:r>
              <a:rPr lang="fa-IR" dirty="0" smtClean="0">
                <a:cs typeface="B Nazanin" panose="00000400000000000000" pitchFamily="2" charset="-78"/>
              </a:rPr>
              <a:t>تخمی </a:t>
            </a:r>
            <a:r>
              <a:rPr lang="fa-IR" dirty="0">
                <a:cs typeface="B Nazanin" panose="00000400000000000000" pitchFamily="2" charset="-78"/>
              </a:rPr>
              <a:t>د) مراحل </a:t>
            </a:r>
            <a:r>
              <a:rPr lang="fa-IR" dirty="0" smtClean="0">
                <a:cs typeface="B Nazanin" panose="00000400000000000000" pitchFamily="2" charset="-78"/>
              </a:rPr>
              <a:t>پورگی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تخمريزی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زمينهای </a:t>
            </a:r>
            <a:r>
              <a:rPr lang="fa-IR" dirty="0">
                <a:cs typeface="B Nazanin" panose="00000400000000000000" pitchFamily="2" charset="-78"/>
              </a:rPr>
              <a:t>سخت و </a:t>
            </a:r>
            <a:r>
              <a:rPr lang="fa-IR" dirty="0" smtClean="0">
                <a:cs typeface="B Nazanin" panose="00000400000000000000" pitchFamily="2" charset="-78"/>
              </a:rPr>
              <a:t>چمن </a:t>
            </a:r>
            <a:r>
              <a:rPr lang="fa-IR" dirty="0">
                <a:cs typeface="B Nazanin" panose="00000400000000000000" pitchFamily="2" charset="-78"/>
              </a:rPr>
              <a:t>زارها و </a:t>
            </a:r>
            <a:r>
              <a:rPr lang="fa-IR" dirty="0" smtClean="0">
                <a:cs typeface="B Nazanin" panose="00000400000000000000" pitchFamily="2" charset="-78"/>
              </a:rPr>
              <a:t>زمينهای </a:t>
            </a:r>
            <a:r>
              <a:rPr lang="fa-IR" dirty="0">
                <a:cs typeface="B Nazanin" panose="00000400000000000000" pitchFamily="2" charset="-78"/>
              </a:rPr>
              <a:t>خشك </a:t>
            </a:r>
            <a:r>
              <a:rPr lang="fa-IR" dirty="0" smtClean="0">
                <a:cs typeface="B Nazanin" panose="00000400000000000000" pitchFamily="2" charset="-78"/>
              </a:rPr>
              <a:t>وكم علف. 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تعداد كپسول در واحد سطح </a:t>
            </a:r>
            <a:r>
              <a:rPr lang="fa-IR" dirty="0" smtClean="0">
                <a:cs typeface="B Nazanin" panose="00000400000000000000" pitchFamily="2" charset="-78"/>
              </a:rPr>
              <a:t>زياد، تجمع ملخهای </a:t>
            </a:r>
            <a:r>
              <a:rPr lang="fa-IR" dirty="0">
                <a:cs typeface="B Nazanin" panose="00000400000000000000" pitchFamily="2" charset="-78"/>
              </a:rPr>
              <a:t>ماده در هنگام </a:t>
            </a:r>
            <a:r>
              <a:rPr lang="fa-IR" dirty="0" smtClean="0">
                <a:cs typeface="B Nazanin" panose="00000400000000000000" pitchFamily="2" charset="-78"/>
              </a:rPr>
              <a:t>تخم ريزی </a:t>
            </a:r>
            <a:r>
              <a:rPr lang="fa-IR" dirty="0">
                <a:cs typeface="B Nazanin" panose="00000400000000000000" pitchFamily="2" charset="-78"/>
              </a:rPr>
              <a:t>كنار </a:t>
            </a:r>
            <a:r>
              <a:rPr lang="fa-IR" dirty="0" smtClean="0">
                <a:cs typeface="B Nazanin" panose="00000400000000000000" pitchFamily="2" charset="-78"/>
              </a:rPr>
              <a:t>همديگر.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آستانه دما و رشد تخم ها 66 </a:t>
            </a:r>
            <a:r>
              <a:rPr lang="fa-IR" dirty="0" smtClean="0">
                <a:cs typeface="B Nazanin" panose="00000400000000000000" pitchFamily="2" charset="-78"/>
              </a:rPr>
              <a:t>تا 200 روز.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مدت زمان دوره پوره </a:t>
            </a:r>
            <a:r>
              <a:rPr lang="fa-IR" dirty="0" smtClean="0">
                <a:cs typeface="B Nazanin" panose="00000400000000000000" pitchFamily="2" charset="-78"/>
              </a:rPr>
              <a:t>گی </a:t>
            </a:r>
            <a:r>
              <a:rPr lang="fa-IR" dirty="0">
                <a:cs typeface="B Nazanin" panose="00000400000000000000" pitchFamily="2" charset="-78"/>
              </a:rPr>
              <a:t>30 تا </a:t>
            </a:r>
            <a:r>
              <a:rPr lang="fa-IR" dirty="0" smtClean="0">
                <a:cs typeface="B Nazanin" panose="00000400000000000000" pitchFamily="2" charset="-78"/>
              </a:rPr>
              <a:t>45</a:t>
            </a: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روز.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4" y="2209799"/>
            <a:ext cx="3762376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تغذيه 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اول ازگياهان جنس </a:t>
            </a:r>
            <a:r>
              <a:rPr lang="fa-IR" dirty="0" smtClean="0">
                <a:cs typeface="B Nazanin" panose="00000400000000000000" pitchFamily="2" charset="-78"/>
              </a:rPr>
              <a:t>درمنه </a:t>
            </a:r>
            <a:r>
              <a:rPr lang="en-US" dirty="0" smtClean="0">
                <a:cs typeface="B Nazanin" panose="00000400000000000000" pitchFamily="2" charset="-78"/>
              </a:rPr>
              <a:t>(Artemisia)</a:t>
            </a:r>
            <a:r>
              <a:rPr lang="fa-IR" dirty="0">
                <a:cs typeface="B Nazanin" panose="00000400000000000000" pitchFamily="2" charset="-78"/>
              </a:rPr>
              <a:t> و در سنين بعدی از </a:t>
            </a:r>
            <a:r>
              <a:rPr lang="fa-IR" dirty="0" smtClean="0">
                <a:cs typeface="B Nazanin" panose="00000400000000000000" pitchFamily="2" charset="-78"/>
              </a:rPr>
              <a:t>خاكشير، </a:t>
            </a:r>
            <a:r>
              <a:rPr lang="fa-IR" dirty="0">
                <a:cs typeface="B Nazanin" panose="00000400000000000000" pitchFamily="2" charset="-78"/>
              </a:rPr>
              <a:t>پيچك، كنگر، تاتوره </a:t>
            </a:r>
            <a:r>
              <a:rPr lang="fa-IR" dirty="0" smtClean="0">
                <a:cs typeface="B Nazanin" panose="00000400000000000000" pitchFamily="2" charset="-78"/>
              </a:rPr>
              <a:t>وخرگوشك.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پائيز و زمستان را به صورت تخم داخل كپسول </a:t>
            </a:r>
            <a:r>
              <a:rPr lang="fa-IR" dirty="0" smtClean="0">
                <a:cs typeface="B Nazanin" panose="00000400000000000000" pitchFamily="2" charset="-78"/>
              </a:rPr>
              <a:t>سپری 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يك نسل در سال دارد</a:t>
            </a:r>
            <a:r>
              <a:rPr lang="fa-IR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26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از </a:t>
            </a:r>
            <a:r>
              <a:rPr lang="fa-IR" dirty="0">
                <a:cs typeface="B Nazanin" panose="00000400000000000000" pitchFamily="2" charset="-78"/>
              </a:rPr>
              <a:t>آفات مهم غلات، علوفه، </a:t>
            </a:r>
            <a:r>
              <a:rPr lang="fa-IR" dirty="0" smtClean="0">
                <a:cs typeface="B Nazanin" panose="00000400000000000000" pitchFamily="2" charset="-78"/>
              </a:rPr>
              <a:t>صيفی </a:t>
            </a:r>
            <a:r>
              <a:rPr lang="fa-IR" dirty="0">
                <a:cs typeface="B Nazanin" panose="00000400000000000000" pitchFamily="2" charset="-78"/>
              </a:rPr>
              <a:t>جات، مزارع يونجه ومراتع در ايران بوده و </a:t>
            </a:r>
            <a:r>
              <a:rPr lang="fa-IR" dirty="0" smtClean="0">
                <a:cs typeface="B Nazanin" panose="00000400000000000000" pitchFamily="2" charset="-78"/>
              </a:rPr>
              <a:t>خسارت ناشی </a:t>
            </a:r>
            <a:r>
              <a:rPr lang="fa-IR" dirty="0">
                <a:cs typeface="B Nazanin" panose="00000400000000000000" pitchFamily="2" charset="-78"/>
              </a:rPr>
              <a:t>از فرم </a:t>
            </a:r>
            <a:r>
              <a:rPr lang="fa-IR" dirty="0" smtClean="0">
                <a:cs typeface="B Nazanin" panose="00000400000000000000" pitchFamily="2" charset="-78"/>
              </a:rPr>
              <a:t>مهاجر </a:t>
            </a:r>
            <a:r>
              <a:rPr lang="fa-IR" dirty="0">
                <a:cs typeface="B Nazanin" panose="00000400000000000000" pitchFamily="2" charset="-78"/>
              </a:rPr>
              <a:t>در مراتع قابل توجه </a:t>
            </a:r>
            <a:r>
              <a:rPr lang="fa-IR" dirty="0" smtClean="0">
                <a:cs typeface="B Nazanin" panose="00000400000000000000" pitchFamily="2" charset="-78"/>
              </a:rPr>
              <a:t>می باشد.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خسارت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2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بصورت </a:t>
            </a:r>
            <a:r>
              <a:rPr lang="fa-IR" dirty="0">
                <a:cs typeface="B Nazanin" panose="00000400000000000000" pitchFamily="2" charset="-78"/>
              </a:rPr>
              <a:t>لکه ای با استفاده از طعمه </a:t>
            </a:r>
            <a:r>
              <a:rPr lang="fa-IR" dirty="0" smtClean="0">
                <a:cs typeface="B Nazanin" panose="00000400000000000000" pitchFamily="2" charset="-78"/>
              </a:rPr>
              <a:t>مسموم، زیرا </a:t>
            </a:r>
            <a:r>
              <a:rPr lang="fa-IR" dirty="0">
                <a:cs typeface="B Nazanin" panose="00000400000000000000" pitchFamily="2" charset="-78"/>
              </a:rPr>
              <a:t>سم پاشی مستقیم سبب از بین رفتن دشمنان طبیعی آ</a:t>
            </a:r>
            <a:r>
              <a:rPr lang="fa-IR" dirty="0" smtClean="0">
                <a:cs typeface="B Nazanin" panose="00000400000000000000" pitchFamily="2" charset="-78"/>
              </a:rPr>
              <a:t>ن </a:t>
            </a:r>
            <a:r>
              <a:rPr lang="fa-IR" dirty="0">
                <a:cs typeface="B Nazanin" panose="00000400000000000000" pitchFamily="2" charset="-78"/>
              </a:rPr>
              <a:t>می </a:t>
            </a:r>
            <a:r>
              <a:rPr lang="fa-IR" dirty="0" smtClean="0">
                <a:cs typeface="B Nazanin" panose="00000400000000000000" pitchFamily="2" charset="-78"/>
              </a:rPr>
              <a:t>شود.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طعمه پاشی علیه پوره های سن دوم به بعد قبل از تغذیه پوره ها (نزدیک غروب 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كنترل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97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پرندگان مختلف از شكارگران </a:t>
            </a:r>
            <a:r>
              <a:rPr lang="fa-IR" dirty="0" smtClean="0">
                <a:cs typeface="B Nazanin" panose="00000400000000000000" pitchFamily="2" charset="-78"/>
              </a:rPr>
              <a:t>عمومی </a:t>
            </a:r>
            <a:r>
              <a:rPr lang="fa-IR" dirty="0">
                <a:cs typeface="B Nazanin" panose="00000400000000000000" pitchFamily="2" charset="-78"/>
              </a:rPr>
              <a:t>ملخ ها به شمار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آيند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 چند گونه از سوسك </a:t>
            </a:r>
            <a:r>
              <a:rPr lang="fa-IR" dirty="0" smtClean="0">
                <a:cs typeface="B Nazanin" panose="00000400000000000000" pitchFamily="2" charset="-78"/>
              </a:rPr>
              <a:t>های جنس </a:t>
            </a:r>
            <a:r>
              <a:rPr lang="en-US" b="1" i="1" dirty="0" err="1" smtClean="0">
                <a:solidFill>
                  <a:srgbClr val="C00000"/>
                </a:solidFill>
                <a:cs typeface="B Nazanin" panose="00000400000000000000" pitchFamily="2" charset="-78"/>
              </a:rPr>
              <a:t>Meloe</a:t>
            </a:r>
            <a:r>
              <a:rPr lang="fa-IR" b="1" i="1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و چند گونه از سوسك </a:t>
            </a:r>
            <a:r>
              <a:rPr lang="fa-IR" dirty="0" smtClean="0">
                <a:cs typeface="B Nazanin" panose="00000400000000000000" pitchFamily="2" charset="-78"/>
              </a:rPr>
              <a:t>های جنس </a:t>
            </a:r>
            <a:r>
              <a:rPr lang="en-US" b="1" i="1" dirty="0" err="1" smtClean="0">
                <a:solidFill>
                  <a:srgbClr val="C00000"/>
                </a:solidFill>
                <a:cs typeface="B Nazanin" panose="00000400000000000000" pitchFamily="2" charset="-78"/>
              </a:rPr>
              <a:t>Mylabris</a:t>
            </a:r>
            <a:r>
              <a:rPr lang="fa-IR" dirty="0">
                <a:cs typeface="B Nazanin" panose="00000400000000000000" pitchFamily="2" charset="-78"/>
              </a:rPr>
              <a:t> از تخم ملخ ها تغذيه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زنبور </a:t>
            </a:r>
            <a:r>
              <a:rPr lang="en-US" b="1" i="1" dirty="0" err="1">
                <a:solidFill>
                  <a:srgbClr val="C00000"/>
                </a:solidFill>
                <a:cs typeface="B Nazanin" panose="00000400000000000000" pitchFamily="2" charset="-78"/>
              </a:rPr>
              <a:t>Scelio</a:t>
            </a:r>
            <a:r>
              <a:rPr lang="en-US" b="1" i="1" dirty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  <a:cs typeface="B Nazanin" panose="00000400000000000000" pitchFamily="2" charset="-78"/>
              </a:rPr>
              <a:t>flavibabis</a:t>
            </a:r>
            <a:r>
              <a:rPr lang="fa-IR" b="1" i="1" dirty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از پارازيتوئيد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مهم تخم ملخ ها به شمار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آيد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گونه </a:t>
            </a:r>
            <a:r>
              <a:rPr lang="fa-IR" dirty="0" smtClean="0">
                <a:cs typeface="B Nazanin" panose="00000400000000000000" pitchFamily="2" charset="-78"/>
              </a:rPr>
              <a:t>هايی </a:t>
            </a:r>
            <a:r>
              <a:rPr lang="fa-IR" dirty="0">
                <a:cs typeface="B Nazanin" panose="00000400000000000000" pitchFamily="2" charset="-78"/>
              </a:rPr>
              <a:t>از مگس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en-US" b="1" i="1" dirty="0" err="1" smtClean="0">
                <a:solidFill>
                  <a:srgbClr val="C00000"/>
                </a:solidFill>
                <a:cs typeface="B Nazanin" panose="00000400000000000000" pitchFamily="2" charset="-78"/>
              </a:rPr>
              <a:t>Tachinidae</a:t>
            </a:r>
            <a:r>
              <a:rPr lang="fa-IR" b="1" i="1" dirty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نيز پارازيتوئيد پوره ها و حشرات </a:t>
            </a:r>
            <a:r>
              <a:rPr lang="fa-IR" dirty="0">
                <a:cs typeface="B Nazanin" panose="00000400000000000000" pitchFamily="2" charset="-78"/>
              </a:rPr>
              <a:t>كامل ملخ ها هستند.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800" dirty="0">
                <a:cs typeface="B Nazanin" panose="00000400000000000000" pitchFamily="2" charset="-78"/>
              </a:rPr>
              <a:t>مديريت </a:t>
            </a:r>
            <a:r>
              <a:rPr lang="fa-IR" sz="4800" dirty="0" smtClean="0">
                <a:cs typeface="B Nazanin" panose="00000400000000000000" pitchFamily="2" charset="-78"/>
              </a:rPr>
              <a:t>تلفيق</a:t>
            </a:r>
            <a:r>
              <a:rPr lang="fa-IR" sz="4800" dirty="0">
                <a:cs typeface="B Nazanin" panose="00000400000000000000" pitchFamily="2" charset="-78"/>
              </a:rPr>
              <a:t>ی</a:t>
            </a:r>
            <a:r>
              <a:rPr lang="fa-IR" sz="4800" dirty="0" smtClean="0">
                <a:cs typeface="B Nazanin" panose="00000400000000000000" pitchFamily="2" charset="-78"/>
              </a:rPr>
              <a:t> </a:t>
            </a:r>
            <a:r>
              <a:rPr lang="fa-IR" sz="4800" dirty="0">
                <a:cs typeface="B Nazanin" panose="00000400000000000000" pitchFamily="2" charset="-78"/>
              </a:rPr>
              <a:t>ملخ </a:t>
            </a:r>
            <a:r>
              <a:rPr lang="fa-IR" sz="4800" dirty="0" smtClean="0">
                <a:cs typeface="B Nazanin" panose="00000400000000000000" pitchFamily="2" charset="-78"/>
              </a:rPr>
              <a:t>های </a:t>
            </a:r>
            <a:r>
              <a:rPr lang="fa-IR" sz="4800" dirty="0">
                <a:cs typeface="B Nazanin" panose="00000400000000000000" pitchFamily="2" charset="-78"/>
              </a:rPr>
              <a:t>زيان آور گندم</a:t>
            </a:r>
            <a:endParaRPr lang="en-US" sz="48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31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ملخ </a:t>
            </a:r>
            <a:r>
              <a:rPr lang="fa-IR" dirty="0" smtClean="0">
                <a:cs typeface="B Nazanin" panose="00000400000000000000" pitchFamily="2" charset="-78"/>
              </a:rPr>
              <a:t>مراكشی </a:t>
            </a:r>
            <a:r>
              <a:rPr lang="fa-IR" dirty="0">
                <a:cs typeface="B Nazanin" panose="00000400000000000000" pitchFamily="2" charset="-78"/>
              </a:rPr>
              <a:t>زمين </a:t>
            </a:r>
            <a:r>
              <a:rPr lang="fa-IR" dirty="0" smtClean="0">
                <a:cs typeface="B Nazanin" panose="00000400000000000000" pitchFamily="2" charset="-78"/>
              </a:rPr>
              <a:t>های عاری </a:t>
            </a:r>
            <a:r>
              <a:rPr lang="fa-IR" dirty="0">
                <a:cs typeface="B Nazanin" panose="00000400000000000000" pitchFamily="2" charset="-78"/>
              </a:rPr>
              <a:t>از پوشش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و خاك سخت و كوبيده شده را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گذاری </a:t>
            </a:r>
            <a:r>
              <a:rPr lang="fa-IR" dirty="0">
                <a:cs typeface="B Nazanin" panose="00000400000000000000" pitchFamily="2" charset="-78"/>
              </a:rPr>
              <a:t>انتخاب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چرای بی </a:t>
            </a:r>
            <a:r>
              <a:rPr lang="fa-IR" dirty="0">
                <a:cs typeface="B Nazanin" panose="00000400000000000000" pitchFamily="2" charset="-78"/>
              </a:rPr>
              <a:t>رويه دام در مراتع باعث از بين رفتن پوشش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و كوبيده شدن زمين </a:t>
            </a:r>
            <a:r>
              <a:rPr lang="fa-IR" dirty="0" smtClean="0">
                <a:cs typeface="B Nazanin" panose="00000400000000000000" pitchFamily="2" charset="-78"/>
              </a:rPr>
              <a:t>می شود </a:t>
            </a:r>
            <a:r>
              <a:rPr lang="fa-IR" dirty="0">
                <a:cs typeface="B Nazanin" panose="00000400000000000000" pitchFamily="2" charset="-78"/>
              </a:rPr>
              <a:t>و نقاط </a:t>
            </a:r>
            <a:r>
              <a:rPr lang="fa-IR" dirty="0" smtClean="0">
                <a:cs typeface="B Nazanin" panose="00000400000000000000" pitchFamily="2" charset="-78"/>
              </a:rPr>
              <a:t>مناسبی </a:t>
            </a:r>
            <a:r>
              <a:rPr lang="fa-IR" dirty="0">
                <a:cs typeface="B Nazanin" panose="00000400000000000000" pitchFamily="2" charset="-78"/>
              </a:rPr>
              <a:t>را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به وجود آمدن حالت گله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ملخ فراهم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كشت زمين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لخت و بالا بردن ميزان پوشش </a:t>
            </a:r>
            <a:r>
              <a:rPr lang="fa-IR" dirty="0" smtClean="0">
                <a:cs typeface="B Nazanin" panose="00000400000000000000" pitchFamily="2" charset="-78"/>
              </a:rPr>
              <a:t>گياهی </a:t>
            </a:r>
            <a:r>
              <a:rPr lang="fa-IR" dirty="0">
                <a:cs typeface="B Nazanin" panose="00000400000000000000" pitchFamily="2" charset="-78"/>
              </a:rPr>
              <a:t>در مناطق زيست ملخ </a:t>
            </a:r>
            <a:r>
              <a:rPr lang="fa-IR" dirty="0" smtClean="0">
                <a:cs typeface="B Nazanin" panose="00000400000000000000" pitchFamily="2" charset="-78"/>
              </a:rPr>
              <a:t>مراكشی،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جلوگيری </a:t>
            </a:r>
            <a:r>
              <a:rPr lang="fa-IR" dirty="0">
                <a:cs typeface="B Nazanin" panose="00000400000000000000" pitchFamily="2" charset="-78"/>
              </a:rPr>
              <a:t>از افزايش جمعيت آن موثر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ملخ </a:t>
            </a:r>
            <a:r>
              <a:rPr lang="fa-IR" dirty="0" smtClean="0">
                <a:cs typeface="B Nazanin" panose="00000400000000000000" pitchFamily="2" charset="-78"/>
              </a:rPr>
              <a:t>های بومی </a:t>
            </a:r>
            <a:r>
              <a:rPr lang="fa-IR" dirty="0">
                <a:cs typeface="B Nazanin" panose="00000400000000000000" pitchFamily="2" charset="-78"/>
              </a:rPr>
              <a:t>زيان آور كشور، </a:t>
            </a:r>
            <a:r>
              <a:rPr lang="fa-IR" dirty="0" smtClean="0">
                <a:cs typeface="B Nazanin" panose="00000400000000000000" pitchFamily="2" charset="-78"/>
              </a:rPr>
              <a:t>شناسايی </a:t>
            </a:r>
            <a:r>
              <a:rPr lang="fa-IR" dirty="0">
                <a:cs typeface="B Nazanin" panose="00000400000000000000" pitchFamily="2" charset="-78"/>
              </a:rPr>
              <a:t>كانون ها و مناطق نشو </a:t>
            </a:r>
            <a:r>
              <a:rPr lang="fa-IR" dirty="0" smtClean="0">
                <a:cs typeface="B Nazanin" panose="00000400000000000000" pitchFamily="2" charset="-78"/>
              </a:rPr>
              <a:t>و نمای </a:t>
            </a:r>
            <a:r>
              <a:rPr lang="fa-IR" dirty="0">
                <a:cs typeface="B Nazanin" panose="00000400000000000000" pitchFamily="2" charset="-78"/>
              </a:rPr>
              <a:t>اين ملخ ها اهميت </a:t>
            </a:r>
            <a:r>
              <a:rPr lang="fa-IR" dirty="0" smtClean="0">
                <a:cs typeface="B Nazanin" panose="00000400000000000000" pitchFamily="2" charset="-78"/>
              </a:rPr>
              <a:t>فراوانی </a:t>
            </a:r>
            <a:r>
              <a:rPr lang="fa-IR" dirty="0">
                <a:cs typeface="B Nazanin" panose="00000400000000000000" pitchFamily="2" charset="-78"/>
              </a:rPr>
              <a:t>دارد.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800" dirty="0">
                <a:cs typeface="B Nazanin" panose="00000400000000000000" pitchFamily="2" charset="-78"/>
              </a:rPr>
              <a:t>مديريت </a:t>
            </a:r>
            <a:r>
              <a:rPr lang="fa-IR" sz="4800" dirty="0" smtClean="0">
                <a:cs typeface="B Nazanin" panose="00000400000000000000" pitchFamily="2" charset="-78"/>
              </a:rPr>
              <a:t>تلفيقی </a:t>
            </a:r>
            <a:r>
              <a:rPr lang="fa-IR" sz="4800" dirty="0">
                <a:cs typeface="B Nazanin" panose="00000400000000000000" pitchFamily="2" charset="-78"/>
              </a:rPr>
              <a:t>ملخ </a:t>
            </a:r>
            <a:r>
              <a:rPr lang="fa-IR" sz="4800" dirty="0" smtClean="0">
                <a:cs typeface="B Nazanin" panose="00000400000000000000" pitchFamily="2" charset="-78"/>
              </a:rPr>
              <a:t>های </a:t>
            </a:r>
            <a:r>
              <a:rPr lang="fa-IR" sz="4800" dirty="0">
                <a:cs typeface="B Nazanin" panose="00000400000000000000" pitchFamily="2" charset="-78"/>
              </a:rPr>
              <a:t>زيان آور گندم</a:t>
            </a:r>
            <a:endParaRPr lang="en-US" sz="48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سموم </a:t>
            </a:r>
            <a:r>
              <a:rPr lang="fa-IR" dirty="0" smtClean="0">
                <a:cs typeface="B Nazanin" panose="00000400000000000000" pitchFamily="2" charset="-78"/>
              </a:rPr>
              <a:t>فنيتروتيون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ULV 96%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(</a:t>
            </a:r>
            <a:r>
              <a:rPr lang="fa-IR" dirty="0" smtClean="0">
                <a:cs typeface="B Nazanin" panose="00000400000000000000" pitchFamily="2" charset="-78"/>
              </a:rPr>
              <a:t>5/0 – 4/0 کیلو در هکتار)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مالاتيون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ULV 96%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(</a:t>
            </a:r>
            <a:r>
              <a:rPr lang="fa-IR" dirty="0" smtClean="0">
                <a:cs typeface="B Nazanin" panose="00000400000000000000" pitchFamily="2" charset="-78"/>
              </a:rPr>
              <a:t>7/0 – 5/1 کیلو در هکتار)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فنيتروتيون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EC 50%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(1 لیتر در هکتار)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ديفلوبنزورون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ULV 95%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(300 میلی لیتر در هکتار)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طعمه </a:t>
            </a:r>
            <a:r>
              <a:rPr lang="fa-IR" dirty="0" smtClean="0">
                <a:cs typeface="B Nazanin" panose="00000400000000000000" pitchFamily="2" charset="-78"/>
              </a:rPr>
              <a:t>مسموم (لیندین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WP 25%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+ 100 کیلو سبوس </a:t>
            </a:r>
            <a:r>
              <a:rPr lang="fa-IR" dirty="0">
                <a:cs typeface="B Nazanin" panose="00000400000000000000" pitchFamily="2" charset="-78"/>
              </a:rPr>
              <a:t>گندم، برنج يا </a:t>
            </a:r>
            <a:r>
              <a:rPr lang="fa-IR" dirty="0" smtClean="0">
                <a:cs typeface="B Nazanin" panose="00000400000000000000" pitchFamily="2" charset="-78"/>
              </a:rPr>
              <a:t>ذرت + </a:t>
            </a:r>
            <a:r>
              <a:rPr lang="fa-IR" dirty="0">
                <a:cs typeface="B Nazanin" panose="00000400000000000000" pitchFamily="2" charset="-78"/>
              </a:rPr>
              <a:t>آب به </a:t>
            </a:r>
            <a:r>
              <a:rPr lang="fa-IR" dirty="0" smtClean="0">
                <a:cs typeface="B Nazanin" panose="00000400000000000000" pitchFamily="2" charset="-78"/>
              </a:rPr>
              <a:t>اندازه </a:t>
            </a:r>
            <a:r>
              <a:rPr lang="fa-IR" dirty="0">
                <a:cs typeface="B Nazanin" panose="00000400000000000000" pitchFamily="2" charset="-78"/>
              </a:rPr>
              <a:t>مرطوب شدن) به مقدار 50 – 25 کیلوگرم در هكتار به محض خروج پوره ها تا زمان ظهور ملخ </a:t>
            </a:r>
            <a:r>
              <a:rPr lang="fa-IR" dirty="0" smtClean="0">
                <a:cs typeface="B Nazanin" panose="00000400000000000000" pitchFamily="2" charset="-78"/>
              </a:rPr>
              <a:t>های كامل.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كشورهای توسعه </a:t>
            </a:r>
            <a:r>
              <a:rPr lang="fa-IR" dirty="0">
                <a:cs typeface="B Nazanin" panose="00000400000000000000" pitchFamily="2" charset="-78"/>
              </a:rPr>
              <a:t>يافته، از عوامل </a:t>
            </a:r>
            <a:r>
              <a:rPr lang="fa-IR" dirty="0" smtClean="0">
                <a:cs typeface="B Nazanin" panose="00000400000000000000" pitchFamily="2" charset="-78"/>
              </a:rPr>
              <a:t>بيماری زای </a:t>
            </a:r>
            <a:r>
              <a:rPr lang="fa-IR" dirty="0">
                <a:cs typeface="B Nazanin" panose="00000400000000000000" pitchFamily="2" charset="-78"/>
              </a:rPr>
              <a:t>حشرات ( قارچ ها و پروتوزوئرها)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كنترل ملخ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زيان آور استفاده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كنترل </a:t>
            </a:r>
            <a:r>
              <a:rPr lang="fa-IR" dirty="0" smtClean="0">
                <a:cs typeface="B Nazanin" panose="00000400000000000000" pitchFamily="2" charset="-78"/>
              </a:rPr>
              <a:t>شيميايی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7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13928</TotalTime>
  <Words>2844</Words>
  <Application>Microsoft Office PowerPoint</Application>
  <PresentationFormat>On-screen Show (4:3)</PresentationFormat>
  <Paragraphs>425</Paragraphs>
  <Slides>65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6" baseType="lpstr">
      <vt:lpstr>Hardcover</vt:lpstr>
      <vt:lpstr>PowerPoint Presentation</vt:lpstr>
      <vt:lpstr>مهمترين گياهان زراعی</vt:lpstr>
      <vt:lpstr>PowerPoint Presentation</vt:lpstr>
      <vt:lpstr>PowerPoint Presentation</vt:lpstr>
      <vt:lpstr> زیان های حاصل از حشرات</vt:lpstr>
      <vt:lpstr>زیان های حاصل از حشرات</vt:lpstr>
      <vt:lpstr>زیان های حاصل از حشرات</vt:lpstr>
      <vt:lpstr>فواید حشرات</vt:lpstr>
      <vt:lpstr>فواید حشرات</vt:lpstr>
      <vt:lpstr>فواید حشرات</vt:lpstr>
      <vt:lpstr>فواید حشرات</vt:lpstr>
      <vt:lpstr>فواید حشرات</vt:lpstr>
      <vt:lpstr>فصل اول</vt:lpstr>
      <vt:lpstr>PowerPoint Presentation</vt:lpstr>
      <vt:lpstr>افات مهم گندم و جو</vt:lpstr>
      <vt:lpstr>افات مهم گندم و جو</vt:lpstr>
      <vt:lpstr>مقدمه (اهميت موضوع )</vt:lpstr>
      <vt:lpstr>مقدمه (اهميت موضوع )</vt:lpstr>
      <vt:lpstr>مهم ترين عوامل تاثيرگذار در كاهش عملكرد گندم</vt:lpstr>
      <vt:lpstr>مهم ترين عوامل تاثيرگذار در كاهش عملكرد گندم</vt:lpstr>
      <vt:lpstr>ملخ صحرایی</vt:lpstr>
      <vt:lpstr>PowerPoint Presentation</vt:lpstr>
      <vt:lpstr>مناطق انتشار</vt:lpstr>
      <vt:lpstr>مناطق انتشار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فازهای مختلف زيستی ملخ دريايی</vt:lpstr>
      <vt:lpstr>فازهای مختلف زيستی ملخ دريايی</vt:lpstr>
      <vt:lpstr>PowerPoint Presentation</vt:lpstr>
      <vt:lpstr>شکل شناسی</vt:lpstr>
      <vt:lpstr>شکل شناسی</vt:lpstr>
      <vt:lpstr>شکل شناسی</vt:lpstr>
      <vt:lpstr>PowerPoint Presentation</vt:lpstr>
      <vt:lpstr>PowerPoint Presentation</vt:lpstr>
      <vt:lpstr>كپسول تخم</vt:lpstr>
      <vt:lpstr>PowerPoint Presentation</vt:lpstr>
      <vt:lpstr>PowerPoint Presentation</vt:lpstr>
      <vt:lpstr>PowerPoint Presentation</vt:lpstr>
      <vt:lpstr>بيولوژی</vt:lpstr>
      <vt:lpstr>بيولوژی</vt:lpstr>
      <vt:lpstr>بیولوژی</vt:lpstr>
      <vt:lpstr>ملخ مراکشی</vt:lpstr>
      <vt:lpstr>PowerPoint Presentation</vt:lpstr>
      <vt:lpstr>مناطق زيست و ميزبان ها</vt:lpstr>
      <vt:lpstr>شكل شناسی</vt:lpstr>
      <vt:lpstr>شكل شناسی</vt:lpstr>
      <vt:lpstr>تخم و پوره</vt:lpstr>
      <vt:lpstr>زيست شناسی</vt:lpstr>
      <vt:lpstr>ملخ ایتالیایی</vt:lpstr>
      <vt:lpstr>شكل شناسی</vt:lpstr>
      <vt:lpstr>شكل شناسی</vt:lpstr>
      <vt:lpstr>پوره</vt:lpstr>
      <vt:lpstr>پوره</vt:lpstr>
      <vt:lpstr>زيست شناسی</vt:lpstr>
      <vt:lpstr>زيست شناسی</vt:lpstr>
      <vt:lpstr>خسارت</vt:lpstr>
      <vt:lpstr>كنترل</vt:lpstr>
      <vt:lpstr>مديريت تلفيقی ملخ های زيان آور گندم</vt:lpstr>
      <vt:lpstr>مديريت تلفيقی ملخ های زيان آور گندم</vt:lpstr>
      <vt:lpstr>كنترل شيميايی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آفات زراعی</dc:title>
  <dc:creator>ATIYEHSYSTEM</dc:creator>
  <cp:lastModifiedBy>NPSoft</cp:lastModifiedBy>
  <cp:revision>551</cp:revision>
  <dcterms:created xsi:type="dcterms:W3CDTF">2016-09-29T21:05:45Z</dcterms:created>
  <dcterms:modified xsi:type="dcterms:W3CDTF">2020-03-08T14:50:23Z</dcterms:modified>
</cp:coreProperties>
</file>