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60"/>
  </p:notesMasterIdLst>
  <p:sldIdLst>
    <p:sldId id="327" r:id="rId2"/>
    <p:sldId id="299" r:id="rId3"/>
    <p:sldId id="326" r:id="rId4"/>
    <p:sldId id="260" r:id="rId5"/>
    <p:sldId id="259" r:id="rId6"/>
    <p:sldId id="257" r:id="rId7"/>
    <p:sldId id="262" r:id="rId8"/>
    <p:sldId id="329" r:id="rId9"/>
    <p:sldId id="328" r:id="rId10"/>
    <p:sldId id="261" r:id="rId11"/>
    <p:sldId id="264" r:id="rId12"/>
    <p:sldId id="330" r:id="rId13"/>
    <p:sldId id="265" r:id="rId14"/>
    <p:sldId id="331" r:id="rId15"/>
    <p:sldId id="266" r:id="rId16"/>
    <p:sldId id="267" r:id="rId17"/>
    <p:sldId id="268" r:id="rId18"/>
    <p:sldId id="269" r:id="rId19"/>
    <p:sldId id="270" r:id="rId20"/>
    <p:sldId id="271" r:id="rId21"/>
    <p:sldId id="274" r:id="rId22"/>
    <p:sldId id="275" r:id="rId23"/>
    <p:sldId id="277" r:id="rId24"/>
    <p:sldId id="301" r:id="rId25"/>
    <p:sldId id="308" r:id="rId26"/>
    <p:sldId id="279" r:id="rId27"/>
    <p:sldId id="280" r:id="rId28"/>
    <p:sldId id="281" r:id="rId29"/>
    <p:sldId id="282" r:id="rId30"/>
    <p:sldId id="285" r:id="rId31"/>
    <p:sldId id="283" r:id="rId32"/>
    <p:sldId id="286" r:id="rId33"/>
    <p:sldId id="287" r:id="rId34"/>
    <p:sldId id="288" r:id="rId35"/>
    <p:sldId id="324" r:id="rId36"/>
    <p:sldId id="289" r:id="rId37"/>
    <p:sldId id="311" r:id="rId38"/>
    <p:sldId id="312" r:id="rId39"/>
    <p:sldId id="313" r:id="rId40"/>
    <p:sldId id="314" r:id="rId41"/>
    <p:sldId id="290" r:id="rId42"/>
    <p:sldId id="291" r:id="rId43"/>
    <p:sldId id="292" r:id="rId44"/>
    <p:sldId id="293" r:id="rId45"/>
    <p:sldId id="323" r:id="rId46"/>
    <p:sldId id="294" r:id="rId47"/>
    <p:sldId id="296" r:id="rId48"/>
    <p:sldId id="306" r:id="rId49"/>
    <p:sldId id="315" r:id="rId50"/>
    <p:sldId id="316" r:id="rId51"/>
    <p:sldId id="317" r:id="rId52"/>
    <p:sldId id="318" r:id="rId53"/>
    <p:sldId id="319" r:id="rId54"/>
    <p:sldId id="320" r:id="rId55"/>
    <p:sldId id="325" r:id="rId56"/>
    <p:sldId id="321" r:id="rId57"/>
    <p:sldId id="322" r:id="rId58"/>
    <p:sldId id="300" r:id="rId5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5" autoAdjust="0"/>
    <p:restoredTop sz="95501" autoAdjust="0"/>
  </p:normalViewPr>
  <p:slideViewPr>
    <p:cSldViewPr snapToGrid="0">
      <p:cViewPr varScale="1">
        <p:scale>
          <a:sx n="65" d="100"/>
          <a:sy n="65" d="100"/>
        </p:scale>
        <p:origin x="1398" y="78"/>
      </p:cViewPr>
      <p:guideLst/>
    </p:cSldViewPr>
  </p:slideViewPr>
  <p:outlineViewPr>
    <p:cViewPr>
      <p:scale>
        <a:sx n="33" d="100"/>
        <a:sy n="33" d="100"/>
      </p:scale>
      <p:origin x="0" y="-1588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3995EC-EB9F-4F4D-A341-150D8EC276F5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2A865-92A7-4886-B988-75E9BB84EA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245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2A865-92A7-4886-B988-75E9BB84EA2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749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189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207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223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550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583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270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60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900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478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828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506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2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A50A534-1701-41F6-95CF-0C990884C333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83771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90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58B1225-48EF-44ED-89EF-0DFE12DB4242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4804660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2507017-C6A5-484C-8C8C-38F8752E6163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887845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3BCAA-B64F-47A3-9C09-5872C8E6BF9C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44B64-1D26-4D8F-A1E7-02F62A304B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46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google.com/imgres?imgurl=http://www.cyclecountry.com/products/3pthitch/moldboard.jpg&amp;imgrefurl=http://www.cyclecountry.com/products/3pthitch/moldboardplow.htm&amp;h=265&amp;w=300&amp;sz=10&amp;hl=en&amp;start=2&amp;tbnid=qhySGLdM20ZXDM:&amp;tbnh=102&amp;tbnw=116&amp;prev=/images?q%3Dmoldboard%2Bplow%26svnum%3D10%26hl%3Den%26lr%3D%26safe%3Dactive%26sa%3DX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hyperlink" Target="http://images.google.com/imgres?imgurl=http://www.leinbachs.com/leinbachline/images/bottomplow82.jpg&amp;imgrefurl=http://www.leinbachs.com/leinbachline/bottomplow.html&amp;h=228&amp;w=288&amp;sz=6&amp;hl=en&amp;start=6&amp;tbnid=g8vtpFfniCyypM:&amp;tbnh=91&amp;tbnw=115&amp;prev=/images?q%3Dmoldboard%2Bplow%26svnum%3D10%26hl%3Den%26lr%3D%26safe%3Dactive%26sa%3DX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Tillage machines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74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idx="1"/>
          </p:nvPr>
        </p:nvSpPr>
        <p:spPr>
          <a:xfrm>
            <a:off x="231457" y="1457855"/>
            <a:ext cx="8546783" cy="4185708"/>
          </a:xfrm>
        </p:spPr>
        <p:txBody>
          <a:bodyPr>
            <a:normAutofit/>
          </a:bodyPr>
          <a:lstStyle/>
          <a:p>
            <a:pPr algn="justLow" rtl="1"/>
            <a:r>
              <a:rPr lang="fa-IR" dirty="0" err="1">
                <a:cs typeface="B Mitra" panose="00000400000000000000" pitchFamily="2" charset="-78"/>
              </a:rPr>
              <a:t>براي</a:t>
            </a:r>
            <a:r>
              <a:rPr lang="fa-IR" dirty="0">
                <a:cs typeface="B Mitra" panose="00000400000000000000" pitchFamily="2" charset="-78"/>
              </a:rPr>
              <a:t> </a:t>
            </a:r>
            <a:r>
              <a:rPr lang="fa-IR" dirty="0" err="1">
                <a:cs typeface="B Mitra" panose="00000400000000000000" pitchFamily="2" charset="-78"/>
              </a:rPr>
              <a:t>خاك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ورزي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تعاريف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متعددي</a:t>
            </a:r>
            <a:r>
              <a:rPr lang="fa-IR" dirty="0">
                <a:cs typeface="B Mitra" panose="00000400000000000000" pitchFamily="2" charset="-78"/>
              </a:rPr>
              <a:t> ارائه شده است اما </a:t>
            </a:r>
            <a:r>
              <a:rPr lang="fa-IR" dirty="0" err="1">
                <a:cs typeface="B Mitra" panose="00000400000000000000" pitchFamily="2" charset="-78"/>
              </a:rPr>
              <a:t>خاك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ورزي</a:t>
            </a:r>
            <a:r>
              <a:rPr lang="fa-IR" dirty="0">
                <a:cs typeface="B Mitra" panose="00000400000000000000" pitchFamily="2" charset="-78"/>
              </a:rPr>
              <a:t> در مفهوم </a:t>
            </a:r>
            <a:r>
              <a:rPr lang="fa-IR" dirty="0" err="1">
                <a:cs typeface="B Mitra" panose="00000400000000000000" pitchFamily="2" charset="-78"/>
              </a:rPr>
              <a:t>وسيع</a:t>
            </a:r>
            <a:r>
              <a:rPr lang="fa-IR" dirty="0">
                <a:cs typeface="B Mitra" panose="00000400000000000000" pitchFamily="2" charset="-78"/>
              </a:rPr>
              <a:t> و </a:t>
            </a:r>
            <a:r>
              <a:rPr lang="fa-IR" dirty="0" err="1">
                <a:cs typeface="B Mitra" panose="00000400000000000000" pitchFamily="2" charset="-78"/>
              </a:rPr>
              <a:t>كاربردي</a:t>
            </a:r>
            <a:r>
              <a:rPr lang="fa-IR" dirty="0">
                <a:cs typeface="B Mitra" panose="00000400000000000000" pitchFamily="2" charset="-78"/>
              </a:rPr>
              <a:t> به </a:t>
            </a:r>
            <a:r>
              <a:rPr lang="fa-IR" dirty="0" err="1">
                <a:cs typeface="B Mitra" panose="00000400000000000000" pitchFamily="2" charset="-78"/>
              </a:rPr>
              <a:t>معناي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تغيير</a:t>
            </a:r>
            <a:r>
              <a:rPr lang="fa-IR" dirty="0">
                <a:cs typeface="B Mitra" panose="00000400000000000000" pitchFamily="2" charset="-78"/>
              </a:rPr>
              <a:t> در </a:t>
            </a:r>
            <a:r>
              <a:rPr lang="fa-IR" dirty="0" err="1">
                <a:cs typeface="B Mitra" panose="00000400000000000000" pitchFamily="2" charset="-78"/>
              </a:rPr>
              <a:t>ويژگي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هاي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فيزيكي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خاك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براي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ايجاد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شرايط</a:t>
            </a:r>
            <a:r>
              <a:rPr lang="fa-IR" dirty="0">
                <a:cs typeface="B Mitra" panose="00000400000000000000" pitchFamily="2" charset="-78"/>
              </a:rPr>
              <a:t> مساعد و مناسب </a:t>
            </a:r>
            <a:r>
              <a:rPr lang="fa-IR" dirty="0" err="1">
                <a:cs typeface="B Mitra" panose="00000400000000000000" pitchFamily="2" charset="-78"/>
              </a:rPr>
              <a:t>محيطي</a:t>
            </a:r>
            <a:r>
              <a:rPr lang="fa-IR" dirty="0">
                <a:cs typeface="B Mitra" panose="00000400000000000000" pitchFamily="2" charset="-78"/>
              </a:rPr>
              <a:t> جهت جوانه زدن دانه ، سبز شدن و رشد و نمو </a:t>
            </a:r>
            <a:r>
              <a:rPr lang="fa-IR" dirty="0" err="1">
                <a:cs typeface="B Mitra" panose="00000400000000000000" pitchFamily="2" charset="-78"/>
              </a:rPr>
              <a:t>گياه</a:t>
            </a:r>
            <a:r>
              <a:rPr lang="fa-IR" dirty="0">
                <a:cs typeface="B Mitra" panose="00000400000000000000" pitchFamily="2" charset="-78"/>
              </a:rPr>
              <a:t> است </a:t>
            </a:r>
            <a:r>
              <a:rPr lang="fa-IR" dirty="0" err="1">
                <a:cs typeface="B Mitra" panose="00000400000000000000" pitchFamily="2" charset="-78"/>
              </a:rPr>
              <a:t>كه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اين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 err="1">
                <a:cs typeface="B Mitra" panose="00000400000000000000" pitchFamily="2" charset="-78"/>
              </a:rPr>
              <a:t>عمليات</a:t>
            </a:r>
            <a:r>
              <a:rPr lang="fa-IR" dirty="0">
                <a:cs typeface="B Mitra" panose="00000400000000000000" pitchFamily="2" charset="-78"/>
              </a:rPr>
              <a:t> با </a:t>
            </a:r>
            <a:r>
              <a:rPr lang="fa-IR" dirty="0" err="1">
                <a:cs typeface="B Mitra" panose="00000400000000000000" pitchFamily="2" charset="-78"/>
              </a:rPr>
              <a:t>ابزارهاي</a:t>
            </a:r>
            <a:r>
              <a:rPr lang="fa-IR" dirty="0">
                <a:cs typeface="B Mitra" panose="00000400000000000000" pitchFamily="2" charset="-78"/>
              </a:rPr>
              <a:t> متفاوت و به </a:t>
            </a:r>
            <a:r>
              <a:rPr lang="fa-IR" dirty="0" err="1">
                <a:cs typeface="B Mitra" panose="00000400000000000000" pitchFamily="2" charset="-78"/>
              </a:rPr>
              <a:t>روشهايي</a:t>
            </a:r>
            <a:r>
              <a:rPr lang="fa-IR" dirty="0">
                <a:cs typeface="B Mitra" panose="00000400000000000000" pitchFamily="2" charset="-78"/>
              </a:rPr>
              <a:t> چون </a:t>
            </a:r>
            <a:r>
              <a:rPr lang="fa-IR" dirty="0" err="1">
                <a:cs typeface="B Mitra" panose="00000400000000000000" pitchFamily="2" charset="-78"/>
              </a:rPr>
              <a:t>بريدن</a:t>
            </a:r>
            <a:r>
              <a:rPr lang="fa-IR" dirty="0">
                <a:cs typeface="B Mitra" panose="00000400000000000000" pitchFamily="2" charset="-78"/>
              </a:rPr>
              <a:t> </a:t>
            </a:r>
            <a:r>
              <a:rPr lang="en-US" dirty="0">
                <a:cs typeface="B Mitra" panose="00000400000000000000" pitchFamily="2" charset="-78"/>
              </a:rPr>
              <a:t>cutting ، </a:t>
            </a:r>
            <a:r>
              <a:rPr lang="fa-IR" dirty="0">
                <a:cs typeface="B Mitra" panose="00000400000000000000" pitchFamily="2" charset="-78"/>
              </a:rPr>
              <a:t>پخش </a:t>
            </a:r>
            <a:r>
              <a:rPr lang="fa-IR" dirty="0" err="1">
                <a:cs typeface="B Mitra" panose="00000400000000000000" pitchFamily="2" charset="-78"/>
              </a:rPr>
              <a:t>كردن</a:t>
            </a:r>
            <a:r>
              <a:rPr lang="fa-IR" dirty="0">
                <a:cs typeface="B Mitra" panose="00000400000000000000" pitchFamily="2" charset="-78"/>
              </a:rPr>
              <a:t> </a:t>
            </a:r>
            <a:r>
              <a:rPr lang="en-US" dirty="0" err="1">
                <a:cs typeface="B Mitra" panose="00000400000000000000" pitchFamily="2" charset="-78"/>
              </a:rPr>
              <a:t>shatting</a:t>
            </a:r>
            <a:r>
              <a:rPr lang="en-US" dirty="0">
                <a:cs typeface="B Mitra" panose="00000400000000000000" pitchFamily="2" charset="-78"/>
              </a:rPr>
              <a:t> ، </a:t>
            </a:r>
            <a:r>
              <a:rPr lang="fa-IR" dirty="0">
                <a:cs typeface="B Mitra" panose="00000400000000000000" pitchFamily="2" charset="-78"/>
              </a:rPr>
              <a:t>برگرداندن </a:t>
            </a:r>
            <a:r>
              <a:rPr lang="en-US" dirty="0">
                <a:cs typeface="B Mitra" panose="00000400000000000000" pitchFamily="2" charset="-78"/>
              </a:rPr>
              <a:t>inversion ، </a:t>
            </a:r>
            <a:r>
              <a:rPr lang="fa-IR" dirty="0">
                <a:cs typeface="B Mitra" panose="00000400000000000000" pitchFamily="2" charset="-78"/>
              </a:rPr>
              <a:t>و </a:t>
            </a:r>
            <a:r>
              <a:rPr lang="fa-IR" dirty="0" err="1">
                <a:cs typeface="B Mitra" panose="00000400000000000000" pitchFamily="2" charset="-78"/>
              </a:rPr>
              <a:t>يا</a:t>
            </a:r>
            <a:r>
              <a:rPr lang="fa-IR" dirty="0">
                <a:cs typeface="B Mitra" panose="00000400000000000000" pitchFamily="2" charset="-78"/>
              </a:rPr>
              <a:t> مخلوط </a:t>
            </a:r>
            <a:r>
              <a:rPr lang="fa-IR" dirty="0" err="1">
                <a:cs typeface="B Mitra" panose="00000400000000000000" pitchFamily="2" charset="-78"/>
              </a:rPr>
              <a:t>كردن</a:t>
            </a:r>
            <a:r>
              <a:rPr lang="en-US" dirty="0">
                <a:cs typeface="B Mitra" panose="00000400000000000000" pitchFamily="2" charset="-78"/>
              </a:rPr>
              <a:t>mixing </a:t>
            </a:r>
            <a:r>
              <a:rPr lang="fa-IR" dirty="0">
                <a:cs typeface="B Mitra" panose="00000400000000000000" pitchFamily="2" charset="-78"/>
              </a:rPr>
              <a:t>در تمام يا بخشي از خاك در طي يك يا چند مرحله انجام مي شود </a:t>
            </a:r>
            <a:r>
              <a:rPr lang="fa-IR" dirty="0" smtClean="0">
                <a:cs typeface="B Mitra" panose="00000400000000000000" pitchFamily="2" charset="-78"/>
              </a:rPr>
              <a:t>.</a:t>
            </a:r>
            <a:endParaRPr lang="en-US" altLang="en-US" dirty="0">
              <a:cs typeface="B Mitra" panose="00000400000000000000" pitchFamily="2" charset="-78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87376" y="355650"/>
            <a:ext cx="59680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4000" b="1" dirty="0" err="1">
                <a:solidFill>
                  <a:srgbClr val="FF0000"/>
                </a:solidFill>
                <a:cs typeface="B Mitra" panose="00000400000000000000" pitchFamily="2" charset="-78"/>
              </a:rPr>
              <a:t>خاکورزی</a:t>
            </a:r>
            <a:r>
              <a:rPr lang="fa-IR" sz="4000" b="1" dirty="0">
                <a:solidFill>
                  <a:srgbClr val="FF0000"/>
                </a:solidFill>
                <a:cs typeface="B Mitra" panose="00000400000000000000" pitchFamily="2" charset="-78"/>
              </a:rPr>
              <a:t>   </a:t>
            </a:r>
            <a:r>
              <a:rPr lang="en-US" sz="4000" b="1" dirty="0">
                <a:solidFill>
                  <a:srgbClr val="FF0000"/>
                </a:solidFill>
                <a:cs typeface="B Mitra" panose="00000400000000000000" pitchFamily="2" charset="-78"/>
              </a:rPr>
              <a:t>Tillage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8947"/>
          <a:stretch/>
        </p:blipFill>
        <p:spPr>
          <a:xfrm>
            <a:off x="80890" y="4222496"/>
            <a:ext cx="8847916" cy="14210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99007" y="5499273"/>
            <a:ext cx="17550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b="1" dirty="0" smtClean="0">
                <a:solidFill>
                  <a:srgbClr val="0070C0"/>
                </a:solidFill>
                <a:cs typeface="B Lotus" panose="00000400000000000000" pitchFamily="2" charset="-78"/>
              </a:rPr>
              <a:t>روش های خاکورزی</a:t>
            </a:r>
            <a:endParaRPr lang="en-US" sz="3200" b="1" dirty="0">
              <a:solidFill>
                <a:srgbClr val="0070C0"/>
              </a:solidFill>
              <a:cs typeface="B Lotus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7036" r="58242"/>
          <a:stretch/>
        </p:blipFill>
        <p:spPr>
          <a:xfrm>
            <a:off x="5722155" y="5499273"/>
            <a:ext cx="1430594" cy="14210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77774" y="5180590"/>
            <a:ext cx="268613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3200" b="1" dirty="0" smtClean="0">
                <a:solidFill>
                  <a:srgbClr val="00B0F0"/>
                </a:solidFill>
                <a:cs typeface="B Lotus" panose="00000400000000000000" pitchFamily="2" charset="-78"/>
              </a:rPr>
              <a:t>خاکورزی مرسوم</a:t>
            </a:r>
          </a:p>
          <a:p>
            <a:pPr algn="r" rtl="1">
              <a:lnSpc>
                <a:spcPct val="150000"/>
              </a:lnSpc>
            </a:pPr>
            <a:r>
              <a:rPr lang="fa-IR" sz="3200" b="1" dirty="0" smtClean="0">
                <a:solidFill>
                  <a:srgbClr val="00B0F0"/>
                </a:solidFill>
                <a:cs typeface="B Lotus" panose="00000400000000000000" pitchFamily="2" charset="-78"/>
              </a:rPr>
              <a:t>خاکورزی حفاظتی</a:t>
            </a:r>
            <a:endParaRPr lang="en-US" sz="3200" b="1" dirty="0">
              <a:solidFill>
                <a:srgbClr val="00B0F0"/>
              </a:solidFill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9773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0"/>
            <a:ext cx="8775290" cy="5808253"/>
          </a:xfrm>
        </p:spPr>
        <p:txBody>
          <a:bodyPr>
            <a:noAutofit/>
          </a:bodyPr>
          <a:lstStyle/>
          <a:p>
            <a:pPr algn="justLow" rtl="1">
              <a:lnSpc>
                <a:spcPct val="150000"/>
              </a:lnSpc>
            </a:pPr>
            <a:r>
              <a:rPr lang="ar-SA" altLang="en-US" sz="3000" dirty="0">
                <a:cs typeface="B Mitra" panose="00000400000000000000" pitchFamily="2" charset="-78"/>
              </a:rPr>
              <a:t>عملیات خاك </a:t>
            </a:r>
            <a:r>
              <a:rPr lang="ar-SA" altLang="en-US" sz="3000" dirty="0" smtClean="0">
                <a:cs typeface="B Mitra" panose="00000400000000000000" pitchFamily="2" charset="-78"/>
              </a:rPr>
              <a:t>ورزی</a:t>
            </a:r>
            <a:r>
              <a:rPr lang="fa-IR" altLang="en-US" sz="3000" dirty="0" smtClean="0">
                <a:cs typeface="B Mitra" panose="00000400000000000000" pitchFamily="2" charset="-78"/>
              </a:rPr>
              <a:t> مرسوم</a:t>
            </a:r>
            <a:r>
              <a:rPr lang="ar-SA" altLang="en-US" sz="3000" dirty="0" smtClean="0">
                <a:cs typeface="B Mitra" panose="00000400000000000000" pitchFamily="2" charset="-78"/>
              </a:rPr>
              <a:t> </a:t>
            </a:r>
            <a:r>
              <a:rPr lang="ar-SA" altLang="en-US" sz="3000" dirty="0">
                <a:cs typeface="B Mitra" panose="00000400000000000000" pitchFamily="2" charset="-78"/>
              </a:rPr>
              <a:t>در دو مرحله و حتی گاهی سه مرحله صورت می‌گیرد. مرحله اول را </a:t>
            </a:r>
            <a:r>
              <a:rPr lang="ar-SA" altLang="en-US" sz="3000" b="1" dirty="0">
                <a:solidFill>
                  <a:srgbClr val="CC0000"/>
                </a:solidFill>
                <a:cs typeface="B Mitra" panose="00000400000000000000" pitchFamily="2" charset="-78"/>
              </a:rPr>
              <a:t>خاك ورزی اولیه</a:t>
            </a:r>
            <a:r>
              <a:rPr lang="ar-SA" altLang="en-US" sz="3000" dirty="0">
                <a:cs typeface="B Mitra" panose="00000400000000000000" pitchFamily="2" charset="-78"/>
              </a:rPr>
              <a:t> نامند كه خاك را به قطعات نسبتاً درشت خرد، و آن را به طور كامل یا جزیی زیر و رو می‌نماید. دفن یا بریدن بقایای گیاهی نیز در این مرحله انجام می‌گیرد. قطعات خاك در این مرحله هنوز بزرگ است و باید ریزتر شوند. این عمل دوم را</a:t>
            </a:r>
            <a:r>
              <a:rPr lang="en-US" altLang="en-US" sz="3000" dirty="0">
                <a:cs typeface="B Mitra" panose="00000400000000000000" pitchFamily="2" charset="-78"/>
              </a:rPr>
              <a:t> </a:t>
            </a:r>
            <a:r>
              <a:rPr lang="ar-SA" altLang="en-US" sz="3000" b="1" dirty="0">
                <a:solidFill>
                  <a:srgbClr val="CC0000"/>
                </a:solidFill>
                <a:cs typeface="B Mitra" panose="00000400000000000000" pitchFamily="2" charset="-78"/>
              </a:rPr>
              <a:t>خاك ورزی ثانویه</a:t>
            </a:r>
            <a:r>
              <a:rPr lang="ar-SA" altLang="en-US" sz="3000" dirty="0">
                <a:cs typeface="B Mitra" panose="00000400000000000000" pitchFamily="2" charset="-78"/>
              </a:rPr>
              <a:t> نامند. درحالی كه خاك ورزی اولیه ممكن است تا عمق </a:t>
            </a:r>
            <a:r>
              <a:rPr lang="en-US" altLang="en-US" sz="3000" dirty="0">
                <a:cs typeface="B Mitra" panose="00000400000000000000" pitchFamily="2" charset="-78"/>
              </a:rPr>
              <a:t>cm</a:t>
            </a:r>
            <a:r>
              <a:rPr lang="ar-SA" altLang="en-US" sz="3000" dirty="0">
                <a:cs typeface="B Mitra" panose="00000400000000000000" pitchFamily="2" charset="-78"/>
              </a:rPr>
              <a:t> 40 و بیشتر صورت گیرد، خاك‌ورزی ثانویه سطحی و معمولا در </a:t>
            </a:r>
            <a:r>
              <a:rPr lang="en-US" altLang="en-US" sz="3000" dirty="0">
                <a:cs typeface="B Mitra" panose="00000400000000000000" pitchFamily="2" charset="-78"/>
              </a:rPr>
              <a:t>cm</a:t>
            </a:r>
            <a:r>
              <a:rPr lang="ar-SA" altLang="en-US" sz="3000" dirty="0">
                <a:cs typeface="B Mitra" panose="00000400000000000000" pitchFamily="2" charset="-78"/>
              </a:rPr>
              <a:t> 10-15 سطح خاك انجام می‌شود. برای بعضی از بذرهای ریز مانند بذر پلی ژرم چغندر قند، بذر علف و از این قبیل لازم می‌شود كه خاك بسیار خرد شود. این كار را ممكن است مرحله سوم خاك ورزی نامید كه با ماشینی به نام تیلر انجام می‌گیرد.</a:t>
            </a:r>
            <a:endParaRPr lang="en-US" altLang="en-US" sz="3000" dirty="0">
              <a:cs typeface="B Mitra" panose="00000400000000000000" pitchFamily="2" charset="-78"/>
            </a:endParaRPr>
          </a:p>
          <a:p>
            <a:pPr algn="justLow" rtl="1">
              <a:lnSpc>
                <a:spcPct val="150000"/>
              </a:lnSpc>
            </a:pP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70015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46637" y="173397"/>
            <a:ext cx="7886700" cy="741003"/>
          </a:xfrm>
        </p:spPr>
        <p:txBody>
          <a:bodyPr/>
          <a:lstStyle/>
          <a:p>
            <a:pPr algn="ctr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اهداف </a:t>
            </a:r>
            <a:r>
              <a:rPr lang="fa-IR" altLang="en-US" dirty="0" err="1">
                <a:solidFill>
                  <a:schemeClr val="hlink"/>
                </a:solidFill>
                <a:cs typeface="B Mitra" panose="00000400000000000000" pitchFamily="2" charset="-78"/>
              </a:rPr>
              <a:t>خاكورزي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144844" y="914400"/>
            <a:ext cx="7886700" cy="4351338"/>
          </a:xfrm>
        </p:spPr>
        <p:txBody>
          <a:bodyPr>
            <a:normAutofit lnSpcReduction="10000"/>
          </a:bodyPr>
          <a:lstStyle/>
          <a:p>
            <a:pPr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تهيه بستر بذر </a:t>
            </a:r>
            <a:r>
              <a:rPr lang="fa-IR" altLang="en-US" dirty="0" smtClean="0">
                <a:cs typeface="B Mitra" panose="00000400000000000000" pitchFamily="2" charset="-78"/>
              </a:rPr>
              <a:t>مناسب براي </a:t>
            </a:r>
            <a:r>
              <a:rPr lang="fa-IR" altLang="en-US" dirty="0">
                <a:cs typeface="B Mitra" panose="00000400000000000000" pitchFamily="2" charset="-78"/>
              </a:rPr>
              <a:t>رشد گياه</a:t>
            </a:r>
          </a:p>
          <a:p>
            <a:pPr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ايجاد خلل و فرج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 براي نفوذ رطوبت و ابقاي آن، 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ظرفيت كافي و تبادل هوا</a:t>
            </a:r>
          </a:p>
          <a:p>
            <a:pPr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كنترل علف هاي هرز (دفع بوته </a:t>
            </a:r>
            <a:r>
              <a:rPr lang="fa-IR" altLang="en-US" dirty="0" smtClean="0">
                <a:cs typeface="B Mitra" panose="00000400000000000000" pitchFamily="2" charset="-78"/>
              </a:rPr>
              <a:t>هاي </a:t>
            </a:r>
            <a:r>
              <a:rPr lang="fa-IR" altLang="en-US" dirty="0">
                <a:cs typeface="B Mitra" panose="00000400000000000000" pitchFamily="2" charset="-78"/>
              </a:rPr>
              <a:t>ناخواسته و تنك كردن)</a:t>
            </a:r>
          </a:p>
          <a:p>
            <a:pPr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ايجاد نفوذ پذيري (براي ريشه و آب)</a:t>
            </a:r>
          </a:p>
          <a:p>
            <a:pPr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مخلوط كردن (كود، بذر و بقاياي گياهي)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مديريت بقاياي گياهي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كنترل فرسايش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كنترل آفات خاك</a:t>
            </a:r>
          </a:p>
          <a:p>
            <a:pPr algn="r" rtl="1">
              <a:lnSpc>
                <a:spcPct val="80000"/>
              </a:lnSpc>
            </a:pPr>
            <a:r>
              <a:rPr lang="fa-IR" altLang="en-US" dirty="0">
                <a:cs typeface="B Mitra" panose="00000400000000000000" pitchFamily="2" charset="-78"/>
              </a:rPr>
              <a:t>ايجاد سيستم هاي ابياري</a:t>
            </a:r>
            <a:endParaRPr lang="en-US" altLang="en-US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6327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altLang="en-US" dirty="0">
                <a:solidFill>
                  <a:schemeClr val="folHlink"/>
                </a:solidFill>
                <a:cs typeface="B Mitra" panose="00000400000000000000" pitchFamily="2" charset="-78"/>
              </a:rPr>
              <a:t>نیاز های بستر ریشه گیاه</a:t>
            </a:r>
            <a:endParaRPr lang="en-US" altLang="en-US" dirty="0">
              <a:solidFill>
                <a:schemeClr val="folHlink"/>
              </a:solidFill>
              <a:cs typeface="B Mitra" panose="00000400000000000000" pitchFamily="2" charset="-78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8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نفوذ آسان بداخل خاک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خاک باید قادر باشد رطوبت لازم را در اختیار ریشه قرار دهد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sz="1500" b="1">
                <a:cs typeface="B Mitra" panose="00000400000000000000" pitchFamily="2" charset="-78"/>
              </a:rPr>
              <a:t>خاک های متخلخل روان آب را کاهش داده و نفوذ آب را بداخل خاک تسهیل می کند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تهویه مناسب خاک بستر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sz="1500" b="1">
                <a:cs typeface="B Mitra" panose="00000400000000000000" pitchFamily="2" charset="-78"/>
              </a:rPr>
              <a:t>گیاهان و میکرو اورگانیسم ها برای رشد نیاز به اکسیژن دارند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sz="1500" b="1">
                <a:cs typeface="B Mitra" panose="00000400000000000000" pitchFamily="2" charset="-78"/>
              </a:rPr>
              <a:t>باید دی اسید کربن را نیز خارج کنند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ریشه باید مواد غذایی مورد نیاز گیاه را فراهم کند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sz="1500" b="1">
                <a:cs typeface="B Mitra" panose="00000400000000000000" pitchFamily="2" charset="-78"/>
              </a:rPr>
              <a:t>خاک متخلخل با تسهیل نفوذ هوا و رطوبت باعث حل شدن مواد غذایی و حمل انها بسمت ریشه می شود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ریشه باید در تماس با یک خاک فعال باشد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sz="1500" b="1">
                <a:cs typeface="B Mitra" panose="00000400000000000000" pitchFamily="2" charset="-78"/>
              </a:rPr>
              <a:t>برای رشد بهتر باید به تمام قسمتهای ریشه رطوبت، مواد غذایی و هوا برسد</a:t>
            </a:r>
          </a:p>
          <a:p>
            <a:pPr lvl="2" algn="r" rtl="1">
              <a:lnSpc>
                <a:spcPct val="80000"/>
              </a:lnSpc>
            </a:pPr>
            <a:r>
              <a:rPr lang="fa-IR" altLang="en-US" sz="1350" b="1">
                <a:cs typeface="B Mitra" panose="00000400000000000000" pitchFamily="2" charset="-78"/>
              </a:rPr>
              <a:t>خلل و فرج مسدود پر از هوا و یا کلوخه های قدیمی کهنه باعث کاهش رشد می شوند</a:t>
            </a:r>
            <a:endParaRPr lang="en-US" altLang="en-US" sz="1350" b="1">
              <a:cs typeface="B Mitra" panose="00000400000000000000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A62C6-C6E9-4E3B-81CA-D9B283678A73}" type="slidenum">
              <a:rPr lang="ar-SA" altLang="en-US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834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altLang="en-US" dirty="0">
                <a:solidFill>
                  <a:schemeClr val="folHlink"/>
                </a:solidFill>
                <a:cs typeface="B Mitra" panose="00000400000000000000" pitchFamily="2" charset="-78"/>
              </a:rPr>
              <a:t>تاریخچه</a:t>
            </a:r>
            <a:endParaRPr lang="en-US" altLang="en-US" dirty="0">
              <a:solidFill>
                <a:schemeClr val="folHlink"/>
              </a:solidFill>
              <a:cs typeface="B Mitra" panose="00000400000000000000" pitchFamily="2" charset="-78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1944291"/>
            <a:ext cx="6172200" cy="3680222"/>
          </a:xfrm>
        </p:spPr>
        <p:txBody>
          <a:bodyPr>
            <a:normAutofit fontScale="92500" lnSpcReduction="20000"/>
          </a:bodyPr>
          <a:lstStyle/>
          <a:p>
            <a:pPr algn="r" rtl="1">
              <a:lnSpc>
                <a:spcPct val="80000"/>
              </a:lnSpc>
            </a:pPr>
            <a:r>
              <a:rPr lang="fa-IR" altLang="en-US" sz="1800" b="1" dirty="0" err="1">
                <a:cs typeface="B Mitra" panose="00000400000000000000" pitchFamily="2" charset="-78"/>
              </a:rPr>
              <a:t>گاوآهن</a:t>
            </a:r>
            <a:r>
              <a:rPr lang="fa-IR" altLang="en-US" sz="1800" b="1" dirty="0">
                <a:cs typeface="B Mitra" panose="00000400000000000000" pitchFamily="2" charset="-78"/>
              </a:rPr>
              <a:t> چوبی </a:t>
            </a:r>
            <a:r>
              <a:rPr lang="en-GB" altLang="en-US" sz="1800" b="1" dirty="0" err="1">
                <a:cs typeface="B Mitra" panose="00000400000000000000" pitchFamily="2" charset="-78"/>
              </a:rPr>
              <a:t>Ard</a:t>
            </a:r>
            <a:r>
              <a:rPr lang="fa-IR" altLang="en-US" sz="1800" b="1" dirty="0">
                <a:cs typeface="B Mitra" panose="00000400000000000000" pitchFamily="2" charset="-78"/>
              </a:rPr>
              <a:t> حدود 6000 قبل از میلاد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تیغه های آهنی 2000 سال قبل از میلاد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قرن 14 میلادی ظهور صفحه بر گردان در </a:t>
            </a:r>
            <a:r>
              <a:rPr lang="fa-IR" altLang="en-US" sz="1800" b="1" dirty="0" err="1">
                <a:cs typeface="B Mitra" panose="00000400000000000000" pitchFamily="2" charset="-78"/>
              </a:rPr>
              <a:t>گاواهن</a:t>
            </a:r>
            <a:endParaRPr lang="fa-IR" altLang="en-US" sz="1800" b="1" dirty="0">
              <a:cs typeface="B Mitra" panose="00000400000000000000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1798 طراحی </a:t>
            </a:r>
            <a:r>
              <a:rPr lang="fa-IR" altLang="en-US" sz="1800" b="1" dirty="0" err="1">
                <a:cs typeface="B Mitra" panose="00000400000000000000" pitchFamily="2" charset="-78"/>
              </a:rPr>
              <a:t>گاوآهن</a:t>
            </a:r>
            <a:r>
              <a:rPr lang="fa-IR" altLang="en-US" sz="1800" b="1" dirty="0">
                <a:cs typeface="B Mitra" panose="00000400000000000000" pitchFamily="2" charset="-78"/>
              </a:rPr>
              <a:t> با محاسبات ریاضی (توماس </a:t>
            </a:r>
            <a:r>
              <a:rPr lang="fa-IR" altLang="en-US" sz="1800" b="1" dirty="0" err="1">
                <a:cs typeface="B Mitra" panose="00000400000000000000" pitchFamily="2" charset="-78"/>
              </a:rPr>
              <a:t>جفرسون</a:t>
            </a:r>
            <a:r>
              <a:rPr lang="fa-IR" altLang="en-US" sz="1800" b="1" dirty="0">
                <a:cs typeface="B Mitra" panose="00000400000000000000" pitchFamily="2" charset="-78"/>
              </a:rPr>
              <a:t>)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1820 </a:t>
            </a:r>
            <a:r>
              <a:rPr lang="fa-IR" altLang="en-US" sz="1800" b="1" dirty="0" err="1">
                <a:cs typeface="B Mitra" panose="00000400000000000000" pitchFamily="2" charset="-78"/>
              </a:rPr>
              <a:t>کولتیواتور</a:t>
            </a:r>
            <a:r>
              <a:rPr lang="fa-IR" altLang="en-US" sz="1800" b="1" dirty="0">
                <a:cs typeface="B Mitra" panose="00000400000000000000" pitchFamily="2" charset="-78"/>
              </a:rPr>
              <a:t> </a:t>
            </a:r>
            <a:r>
              <a:rPr lang="fa-IR" altLang="en-US" sz="1800" b="1" dirty="0" err="1">
                <a:cs typeface="B Mitra" panose="00000400000000000000" pitchFamily="2" charset="-78"/>
              </a:rPr>
              <a:t>دامی</a:t>
            </a:r>
            <a:endParaRPr lang="fa-IR" altLang="en-US" sz="1800" b="1" dirty="0">
              <a:cs typeface="B Mitra" panose="00000400000000000000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1837 ساخت </a:t>
            </a:r>
            <a:r>
              <a:rPr lang="fa-IR" altLang="en-US" sz="1800" b="1" dirty="0" err="1">
                <a:cs typeface="B Mitra" panose="00000400000000000000" pitchFamily="2" charset="-78"/>
              </a:rPr>
              <a:t>گاواهن</a:t>
            </a:r>
            <a:r>
              <a:rPr lang="fa-IR" altLang="en-US" sz="1800" b="1" dirty="0">
                <a:cs typeface="B Mitra" panose="00000400000000000000" pitchFamily="2" charset="-78"/>
              </a:rPr>
              <a:t> فولادی توسط </a:t>
            </a:r>
            <a:r>
              <a:rPr lang="fa-IR" altLang="en-US" sz="1800" b="1" dirty="0" err="1">
                <a:cs typeface="B Mitra" panose="00000400000000000000" pitchFamily="2" charset="-78"/>
              </a:rPr>
              <a:t>جاندیر</a:t>
            </a:r>
            <a:endParaRPr lang="fa-IR" altLang="en-US" sz="1800" b="1" dirty="0">
              <a:cs typeface="B Mitra" panose="00000400000000000000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1869کولتیواتور دندانه فنری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ابداع دیسک ها (ابزار بشقابی)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1924 ساخت دیسک </a:t>
            </a:r>
            <a:r>
              <a:rPr lang="fa-IR" altLang="en-US" sz="1800" b="1" dirty="0" err="1">
                <a:cs typeface="B Mitra" panose="00000400000000000000" pitchFamily="2" charset="-78"/>
              </a:rPr>
              <a:t>افست</a:t>
            </a:r>
            <a:endParaRPr lang="fa-IR" altLang="en-US" sz="1800" b="1" dirty="0">
              <a:cs typeface="B Mitra" panose="00000400000000000000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1930عرضه </a:t>
            </a:r>
            <a:r>
              <a:rPr lang="fa-IR" altLang="en-US" sz="1800" b="1" dirty="0" err="1">
                <a:cs typeface="B Mitra" panose="00000400000000000000" pitchFamily="2" charset="-78"/>
              </a:rPr>
              <a:t>گاوآهن</a:t>
            </a:r>
            <a:r>
              <a:rPr lang="fa-IR" altLang="en-US" sz="1800" b="1" dirty="0">
                <a:cs typeface="B Mitra" panose="00000400000000000000" pitchFamily="2" charset="-78"/>
              </a:rPr>
              <a:t> </a:t>
            </a:r>
            <a:r>
              <a:rPr lang="fa-IR" altLang="en-US" sz="1800" b="1" dirty="0" err="1">
                <a:cs typeface="B Mitra" panose="00000400000000000000" pitchFamily="2" charset="-78"/>
              </a:rPr>
              <a:t>دوار</a:t>
            </a:r>
            <a:r>
              <a:rPr lang="fa-IR" altLang="en-US" sz="1800" b="1" dirty="0">
                <a:cs typeface="B Mitra" panose="00000400000000000000" pitchFamily="2" charset="-78"/>
              </a:rPr>
              <a:t> ساخت سویس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معرفی کشت بدون شخم دهه 1960 به بعد </a:t>
            </a:r>
            <a:endParaRPr lang="en-US" altLang="en-US" sz="1800" b="1" dirty="0">
              <a:cs typeface="B Mitra" panose="00000400000000000000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گسترش سیستم های مختلف </a:t>
            </a:r>
            <a:r>
              <a:rPr lang="fa-IR" altLang="en-US" sz="1800" b="1" dirty="0" err="1">
                <a:cs typeface="B Mitra" panose="00000400000000000000" pitchFamily="2" charset="-78"/>
              </a:rPr>
              <a:t>خاکورزی</a:t>
            </a:r>
            <a:r>
              <a:rPr lang="fa-IR" altLang="en-US" sz="1800" b="1" dirty="0">
                <a:cs typeface="B Mitra" panose="00000400000000000000" pitchFamily="2" charset="-78"/>
              </a:rPr>
              <a:t> دهه های 70 و 80 </a:t>
            </a:r>
          </a:p>
          <a:p>
            <a:pPr algn="r" rtl="1">
              <a:lnSpc>
                <a:spcPct val="8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اکنون ماشین های خاک ورز مرکب</a:t>
            </a:r>
          </a:p>
          <a:p>
            <a:pPr algn="r" rtl="1">
              <a:lnSpc>
                <a:spcPct val="80000"/>
              </a:lnSpc>
            </a:pPr>
            <a:endParaRPr lang="en-US" altLang="en-US" sz="1800" b="1" dirty="0">
              <a:cs typeface="B Mitra" panose="00000400000000000000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A91C-FFDE-4C76-914D-7236B7566FF3}" type="slidenum">
              <a:rPr lang="ar-SA" altLang="en-US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374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40252"/>
            <a:ext cx="7886700" cy="697168"/>
          </a:xfrm>
        </p:spPr>
        <p:txBody>
          <a:bodyPr>
            <a:normAutofit/>
          </a:bodyPr>
          <a:lstStyle/>
          <a:p>
            <a:pPr algn="ctr" rtl="1"/>
            <a:r>
              <a:rPr lang="fa-IR" altLang="en-US" b="1" dirty="0" smtClean="0">
                <a:solidFill>
                  <a:schemeClr val="hlink"/>
                </a:solidFill>
                <a:cs typeface="B Mitra" panose="00000400000000000000" pitchFamily="2" charset="-78"/>
              </a:rPr>
              <a:t>مهمترین ادوات خاکورزی اولیه</a:t>
            </a:r>
            <a:endParaRPr lang="en-US" altLang="en-US" b="1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257300" y="1651820"/>
            <a:ext cx="7886700" cy="4351338"/>
          </a:xfrm>
        </p:spPr>
        <p:txBody>
          <a:bodyPr/>
          <a:lstStyle/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گاو آهن </a:t>
            </a:r>
            <a:r>
              <a:rPr lang="en-US" altLang="en-US" b="1" dirty="0">
                <a:cs typeface="B Mitra" panose="00000400000000000000" pitchFamily="2" charset="-78"/>
              </a:rPr>
              <a:t>Plow (plough)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</a:p>
          <a:p>
            <a:pPr lvl="1" algn="r" rtl="1"/>
            <a:r>
              <a:rPr lang="fa-IR" altLang="en-US" b="1" dirty="0">
                <a:cs typeface="B Mitra" panose="00000400000000000000" pitchFamily="2" charset="-78"/>
              </a:rPr>
              <a:t>برگرداندار </a:t>
            </a:r>
            <a:r>
              <a:rPr lang="en-US" altLang="en-US" b="1" dirty="0">
                <a:cs typeface="B Mitra" panose="00000400000000000000" pitchFamily="2" charset="-78"/>
              </a:rPr>
              <a:t>Moldboard P.</a:t>
            </a:r>
          </a:p>
          <a:p>
            <a:pPr lvl="1" algn="r" rtl="1"/>
            <a:r>
              <a:rPr lang="fa-IR" altLang="en-US" b="1" dirty="0">
                <a:cs typeface="B Mitra" panose="00000400000000000000" pitchFamily="2" charset="-78"/>
              </a:rPr>
              <a:t>بشقابي </a:t>
            </a:r>
            <a:r>
              <a:rPr lang="en-US" altLang="en-US" b="1" dirty="0">
                <a:cs typeface="B Mitra" panose="00000400000000000000" pitchFamily="2" charset="-78"/>
              </a:rPr>
              <a:t> Disk P.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</a:p>
          <a:p>
            <a:pPr lvl="1" algn="r" rtl="1"/>
            <a:r>
              <a:rPr lang="fa-IR" altLang="en-US" b="1" dirty="0">
                <a:cs typeface="B Mitra" panose="00000400000000000000" pitchFamily="2" charset="-78"/>
              </a:rPr>
              <a:t>قلمي (اسكنه اي)</a:t>
            </a:r>
            <a:r>
              <a:rPr lang="en-US" altLang="en-US" b="1" dirty="0">
                <a:cs typeface="B Mitra" panose="00000400000000000000" pitchFamily="2" charset="-78"/>
              </a:rPr>
              <a:t>  Chisel 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/>
            <a:r>
              <a:rPr lang="fa-IR" altLang="en-US" b="1" dirty="0">
                <a:cs typeface="B Mitra" panose="00000400000000000000" pitchFamily="2" charset="-78"/>
              </a:rPr>
              <a:t>دوار (رتيواتور)  </a:t>
            </a:r>
            <a:r>
              <a:rPr lang="en-US" altLang="en-US" b="1" dirty="0">
                <a:cs typeface="B Mitra" panose="00000400000000000000" pitchFamily="2" charset="-78"/>
              </a:rPr>
              <a:t>Rotary Tiller</a:t>
            </a:r>
          </a:p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زير شكن </a:t>
            </a:r>
            <a:r>
              <a:rPr lang="en-US" altLang="en-US" b="1" dirty="0" err="1">
                <a:cs typeface="B Mitra" panose="00000400000000000000" pitchFamily="2" charset="-78"/>
              </a:rPr>
              <a:t>Subsoiler</a:t>
            </a:r>
            <a:r>
              <a:rPr lang="en-US" altLang="en-US" b="1" dirty="0">
                <a:cs typeface="B Mitra" panose="00000400000000000000" pitchFamily="2" charset="-78"/>
              </a:rPr>
              <a:t> </a:t>
            </a:r>
          </a:p>
          <a:p>
            <a:pPr algn="r" rtl="1"/>
            <a:r>
              <a:rPr lang="fa-IR" altLang="en-US" b="1" dirty="0">
                <a:solidFill>
                  <a:srgbClr val="00B050"/>
                </a:solidFill>
                <a:cs typeface="B Mitra" panose="00000400000000000000" pitchFamily="2" charset="-78"/>
              </a:rPr>
              <a:t>پشته ساز ها </a:t>
            </a:r>
            <a:r>
              <a:rPr lang="en-US" altLang="en-US" b="1" dirty="0" err="1">
                <a:solidFill>
                  <a:srgbClr val="00B050"/>
                </a:solidFill>
                <a:cs typeface="B Mitra" panose="00000400000000000000" pitchFamily="2" charset="-78"/>
              </a:rPr>
              <a:t>Bedder</a:t>
            </a:r>
            <a:r>
              <a:rPr lang="fa-IR" altLang="en-US" b="1" dirty="0">
                <a:solidFill>
                  <a:srgbClr val="00B050"/>
                </a:solidFill>
                <a:cs typeface="B Mitra" panose="00000400000000000000" pitchFamily="2" charset="-78"/>
              </a:rPr>
              <a:t> </a:t>
            </a:r>
          </a:p>
          <a:p>
            <a:pPr algn="r" rtl="1"/>
            <a:r>
              <a:rPr lang="fa-IR" altLang="en-US" b="1" dirty="0">
                <a:solidFill>
                  <a:srgbClr val="00B050"/>
                </a:solidFill>
                <a:cs typeface="B Mitra" panose="00000400000000000000" pitchFamily="2" charset="-78"/>
              </a:rPr>
              <a:t>نهركن ها </a:t>
            </a:r>
            <a:r>
              <a:rPr lang="en-US" altLang="en-US" b="1" dirty="0">
                <a:solidFill>
                  <a:srgbClr val="00B050"/>
                </a:solidFill>
                <a:cs typeface="B Mitra" panose="00000400000000000000" pitchFamily="2" charset="-78"/>
              </a:rPr>
              <a:t>Middle Breaker</a:t>
            </a:r>
            <a:r>
              <a:rPr lang="fa-IR" altLang="en-US" b="1" dirty="0">
                <a:solidFill>
                  <a:srgbClr val="00B050"/>
                </a:solidFill>
                <a:cs typeface="B Mitra" panose="00000400000000000000" pitchFamily="2" charset="-78"/>
              </a:rPr>
              <a:t>‌</a:t>
            </a:r>
          </a:p>
          <a:p>
            <a:pPr algn="r" rtl="1"/>
            <a:r>
              <a:rPr lang="fa-IR" altLang="en-US" b="1" dirty="0">
                <a:solidFill>
                  <a:srgbClr val="00B050"/>
                </a:solidFill>
                <a:cs typeface="B Mitra" panose="00000400000000000000" pitchFamily="2" charset="-78"/>
              </a:rPr>
              <a:t>گوده بردار </a:t>
            </a:r>
            <a:r>
              <a:rPr lang="fa-IR" altLang="en-US" b="1" dirty="0" smtClean="0">
                <a:solidFill>
                  <a:srgbClr val="00B050"/>
                </a:solidFill>
                <a:cs typeface="B Mitra" panose="00000400000000000000" pitchFamily="2" charset="-78"/>
              </a:rPr>
              <a:t>( چاله کن) </a:t>
            </a:r>
            <a:r>
              <a:rPr lang="en-US" altLang="en-US" b="1" dirty="0" smtClean="0">
                <a:solidFill>
                  <a:srgbClr val="00B050"/>
                </a:solidFill>
                <a:cs typeface="B Mitra" panose="00000400000000000000" pitchFamily="2" charset="-78"/>
              </a:rPr>
              <a:t>Pitter</a:t>
            </a:r>
            <a:endParaRPr lang="en-US" altLang="en-US" b="1" dirty="0">
              <a:solidFill>
                <a:srgbClr val="00B050"/>
              </a:solidFill>
              <a:cs typeface="B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7" t="28110"/>
          <a:stretch/>
        </p:blipFill>
        <p:spPr>
          <a:xfrm>
            <a:off x="0" y="1032387"/>
            <a:ext cx="5360731" cy="2300748"/>
          </a:xfrm>
          <a:prstGeom prst="rect">
            <a:avLst/>
          </a:prstGeom>
        </p:spPr>
      </p:pic>
      <p:sp>
        <p:nvSpPr>
          <p:cNvPr id="4" name="Left Brace 3"/>
          <p:cNvSpPr/>
          <p:nvPr/>
        </p:nvSpPr>
        <p:spPr>
          <a:xfrm>
            <a:off x="4984955" y="4306529"/>
            <a:ext cx="103239" cy="1401097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16195" y="4704735"/>
            <a:ext cx="4291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smtClean="0">
                <a:cs typeface="B Lotus" panose="00000400000000000000" pitchFamily="2" charset="-78"/>
              </a:rPr>
              <a:t>جزء </a:t>
            </a:r>
            <a:r>
              <a:rPr lang="fa-IR" sz="2000" dirty="0" smtClean="0">
                <a:cs typeface="B Lotus" panose="00000400000000000000" pitchFamily="2" charset="-78"/>
              </a:rPr>
              <a:t>ادوات </a:t>
            </a:r>
            <a:r>
              <a:rPr lang="fa-IR" sz="2000" smtClean="0">
                <a:cs typeface="B Lotus" panose="00000400000000000000" pitchFamily="2" charset="-78"/>
              </a:rPr>
              <a:t>تکمیلی خاکورزی </a:t>
            </a:r>
            <a:r>
              <a:rPr lang="fa-IR" sz="2000" dirty="0" smtClean="0">
                <a:cs typeface="B Lotus" panose="00000400000000000000" pitchFamily="2" charset="-78"/>
              </a:rPr>
              <a:t>محسوب می‌شوند.</a:t>
            </a:r>
            <a:endParaRPr lang="en-US" sz="2000" dirty="0"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335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325" y="365126"/>
            <a:ext cx="8817349" cy="2820047"/>
          </a:xfrm>
          <a:prstGeom prst="rect">
            <a:avLst/>
          </a:prstGeom>
        </p:spPr>
      </p:pic>
      <p:pic>
        <p:nvPicPr>
          <p:cNvPr id="5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2851"/>
            <a:ext cx="9120009" cy="234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687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160"/>
            <a:ext cx="9053621" cy="2393808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485900" y="3304625"/>
            <a:ext cx="6172200" cy="2595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600" b="1" dirty="0" smtClean="0">
                <a:solidFill>
                  <a:schemeClr val="hlink"/>
                </a:solidFill>
                <a:cs typeface="B Mitra" panose="00000400000000000000" pitchFamily="2" charset="-78"/>
              </a:rPr>
              <a:t>انواع شخم</a:t>
            </a:r>
            <a:endParaRPr lang="en-US" altLang="en-US" sz="3600" b="1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13" name="Rectangle 3"/>
          <p:cNvSpPr>
            <a:spLocks noGrp="1" noChangeArrowheads="1"/>
          </p:cNvSpPr>
          <p:nvPr>
            <p:ph idx="1"/>
          </p:nvPr>
        </p:nvSpPr>
        <p:spPr>
          <a:xfrm>
            <a:off x="4526810" y="3878505"/>
            <a:ext cx="4265971" cy="2477690"/>
          </a:xfrm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fa-IR" altLang="en-US" sz="1800" b="1" dirty="0" err="1">
                <a:cs typeface="B Mitra" panose="00000400000000000000" pitchFamily="2" charset="-78"/>
              </a:rPr>
              <a:t>خيلي</a:t>
            </a:r>
            <a:r>
              <a:rPr lang="fa-IR" altLang="en-US" sz="1800" b="1" dirty="0">
                <a:cs typeface="B Mitra" panose="00000400000000000000" pitchFamily="2" charset="-78"/>
              </a:rPr>
              <a:t> </a:t>
            </a:r>
            <a:r>
              <a:rPr lang="fa-IR" altLang="en-US" sz="1800" b="1" dirty="0" err="1">
                <a:cs typeface="B Mitra" panose="00000400000000000000" pitchFamily="2" charset="-78"/>
              </a:rPr>
              <a:t>عميق</a:t>
            </a:r>
            <a:r>
              <a:rPr lang="fa-IR" altLang="en-US" sz="1800" b="1" dirty="0">
                <a:cs typeface="B Mitra" panose="00000400000000000000" pitchFamily="2" charset="-78"/>
              </a:rPr>
              <a:t> 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احداث باغ،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 </a:t>
            </a:r>
            <a:r>
              <a:rPr lang="fa-IR" altLang="en-US" sz="1800" b="1" dirty="0" err="1">
                <a:cs typeface="B Mitra" panose="00000400000000000000" pitchFamily="2" charset="-78"/>
              </a:rPr>
              <a:t>بيشتر</a:t>
            </a:r>
            <a:r>
              <a:rPr lang="fa-IR" altLang="en-US" sz="1800" b="1" dirty="0">
                <a:cs typeface="B Mitra" panose="00000400000000000000" pitchFamily="2" charset="-78"/>
              </a:rPr>
              <a:t> از 35سانتيمتر</a:t>
            </a:r>
          </a:p>
          <a:p>
            <a:pPr algn="r" rtl="1">
              <a:lnSpc>
                <a:spcPct val="90000"/>
              </a:lnSpc>
            </a:pPr>
            <a:r>
              <a:rPr lang="fa-IR" altLang="en-US" sz="1800" b="1" dirty="0" smtClean="0">
                <a:cs typeface="B Mitra" panose="00000400000000000000" pitchFamily="2" charset="-78"/>
              </a:rPr>
              <a:t>عميق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sz="1800" b="1" dirty="0" smtClean="0">
                <a:cs typeface="B Mitra" panose="00000400000000000000" pitchFamily="2" charset="-78"/>
              </a:rPr>
              <a:t>گياهان ريشه اي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sz="1800" b="1" dirty="0" smtClean="0">
                <a:cs typeface="B Mitra" panose="00000400000000000000" pitchFamily="2" charset="-78"/>
              </a:rPr>
              <a:t>35-25 سانتيمتر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sz="1800" b="1" dirty="0" smtClean="0">
                <a:cs typeface="B Mitra" panose="00000400000000000000" pitchFamily="2" charset="-78"/>
              </a:rPr>
              <a:t>فصل پاييز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-235976" y="3878505"/>
            <a:ext cx="4374125" cy="28467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altLang="en-US" sz="1800" b="1" dirty="0" smtClean="0">
                <a:cs typeface="B Mitra" panose="00000400000000000000" pitchFamily="2" charset="-78"/>
              </a:rPr>
              <a:t>متوسط</a:t>
            </a:r>
          </a:p>
          <a:p>
            <a:pPr lvl="1" algn="r" rtl="1"/>
            <a:r>
              <a:rPr lang="fa-IR" altLang="en-US" sz="1800" b="1" dirty="0" smtClean="0">
                <a:cs typeface="B Mitra" panose="00000400000000000000" pitchFamily="2" charset="-78"/>
              </a:rPr>
              <a:t>اغلب محصولات</a:t>
            </a:r>
          </a:p>
          <a:p>
            <a:pPr lvl="1" algn="r" rtl="1"/>
            <a:r>
              <a:rPr lang="fa-IR" altLang="en-US" sz="1800" b="1" dirty="0" smtClean="0">
                <a:cs typeface="B Mitra" panose="00000400000000000000" pitchFamily="2" charset="-78"/>
              </a:rPr>
              <a:t>25 – 12 سانتيمتر</a:t>
            </a:r>
          </a:p>
          <a:p>
            <a:pPr lvl="1" algn="r" rtl="1"/>
            <a:r>
              <a:rPr lang="fa-IR" altLang="en-US" sz="1800" b="1" dirty="0" smtClean="0">
                <a:cs typeface="B Mitra" panose="00000400000000000000" pitchFamily="2" charset="-78"/>
              </a:rPr>
              <a:t>اواخر زمستان و اوايل بهار</a:t>
            </a:r>
          </a:p>
          <a:p>
            <a:pPr algn="r" rtl="1"/>
            <a:r>
              <a:rPr lang="fa-IR" altLang="en-US" sz="1800" b="1" dirty="0" smtClean="0">
                <a:cs typeface="B Mitra" panose="00000400000000000000" pitchFamily="2" charset="-78"/>
              </a:rPr>
              <a:t>سطحي</a:t>
            </a:r>
          </a:p>
          <a:p>
            <a:pPr lvl="1" algn="r" rtl="1"/>
            <a:r>
              <a:rPr lang="fa-IR" altLang="en-US" sz="1800" b="1" dirty="0" smtClean="0">
                <a:cs typeface="B Mitra" panose="00000400000000000000" pitchFamily="2" charset="-78"/>
              </a:rPr>
              <a:t>بيشتر براي عمليات داشت (سله شكني،</a:t>
            </a:r>
          </a:p>
          <a:p>
            <a:pPr marL="457200" lvl="1" indent="0" algn="r" rtl="1">
              <a:buNone/>
            </a:pPr>
            <a:r>
              <a:rPr lang="fa-IR" altLang="en-US" sz="1800" b="1" dirty="0" smtClean="0">
                <a:cs typeface="B Mitra" panose="00000400000000000000" pitchFamily="2" charset="-78"/>
              </a:rPr>
              <a:t> كنترل علف ها...)</a:t>
            </a:r>
          </a:p>
          <a:p>
            <a:pPr lvl="1" algn="r" rtl="1"/>
            <a:r>
              <a:rPr lang="fa-IR" altLang="en-US" sz="1800" b="1" dirty="0" smtClean="0">
                <a:cs typeface="B Mitra" panose="00000400000000000000" pitchFamily="2" charset="-78"/>
              </a:rPr>
              <a:t>12 – 8 سانتي متر </a:t>
            </a:r>
            <a:endParaRPr lang="en-US" altLang="en-US" sz="1800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98337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uiExpand="1" build="p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mold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22" r="50111" b="12952"/>
          <a:stretch>
            <a:fillRect/>
          </a:stretch>
        </p:blipFill>
        <p:spPr bwMode="auto">
          <a:xfrm>
            <a:off x="0" y="2979175"/>
            <a:ext cx="3472344" cy="270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666568" y="0"/>
            <a:ext cx="6592529" cy="7079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altLang="en-US" sz="3200" b="1" dirty="0" smtClean="0">
                <a:solidFill>
                  <a:schemeClr val="hlink"/>
                </a:solidFill>
                <a:cs typeface="B Mitra" panose="00000400000000000000" pitchFamily="2" charset="-78"/>
              </a:rPr>
              <a:t>ويژگيهاي شخم خوب (با گاوآهن برگردان دار)</a:t>
            </a:r>
            <a:endParaRPr lang="en-US" altLang="en-US" sz="3200" b="1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0" y="707922"/>
            <a:ext cx="9144000" cy="3123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altLang="en-US" sz="2200" b="1" dirty="0" smtClean="0">
                <a:cs typeface="B Mitra" panose="00000400000000000000" pitchFamily="2" charset="-78"/>
              </a:rPr>
              <a:t>شخم خوب 65 – 75 درصد خلل و فرج ايجاد مي كند</a:t>
            </a:r>
          </a:p>
          <a:p>
            <a:pPr lvl="1" algn="r" rtl="1"/>
            <a:r>
              <a:rPr lang="fa-IR" altLang="en-US" sz="2200" b="1" dirty="0" smtClean="0">
                <a:cs typeface="B Mitra" panose="00000400000000000000" pitchFamily="2" charset="-78"/>
              </a:rPr>
              <a:t>شخم با خلل و فرج كمتر از 50% مناسب نيست</a:t>
            </a:r>
          </a:p>
          <a:p>
            <a:pPr algn="r" rtl="1"/>
            <a:r>
              <a:rPr lang="fa-IR" altLang="en-US" sz="2200" b="1" dirty="0" smtClean="0">
                <a:cs typeface="B Mitra" panose="00000400000000000000" pitchFamily="2" charset="-78"/>
              </a:rPr>
              <a:t>در شخم برگردان بايد مواد الي بين لايه هاي خاك قرار گيرند</a:t>
            </a:r>
          </a:p>
          <a:p>
            <a:pPr algn="r" rtl="1"/>
            <a:r>
              <a:rPr lang="fa-IR" altLang="en-US" sz="2200" b="1" dirty="0" smtClean="0">
                <a:cs typeface="B Mitra" panose="00000400000000000000" pitchFamily="2" charset="-78"/>
              </a:rPr>
              <a:t>ارتفاع، اندازه و شكل پشته ها و شيار ها يكسان باشد (حدود 10 سانتيمتر اختلاف ارتفاع)</a:t>
            </a:r>
            <a:endParaRPr lang="en-GB" altLang="en-US" sz="2200" b="1" dirty="0" smtClean="0">
              <a:cs typeface="B Mitra" panose="00000400000000000000" pitchFamily="2" charset="-78"/>
            </a:endParaRPr>
          </a:p>
          <a:p>
            <a:pPr algn="r" rtl="1"/>
            <a:r>
              <a:rPr lang="fa-IR" altLang="en-US" sz="2200" b="1" dirty="0" smtClean="0">
                <a:cs typeface="B Mitra" panose="00000400000000000000" pitchFamily="2" charset="-78"/>
              </a:rPr>
              <a:t>از سرعت های بالا که سبب پودر شدن بیش از حد خاک می شود جلوگیری شود.</a:t>
            </a:r>
          </a:p>
          <a:p>
            <a:pPr algn="r" rtl="1"/>
            <a:r>
              <a:rPr lang="fa-IR" altLang="en-US" sz="2200" b="1" dirty="0" smtClean="0">
                <a:cs typeface="B Mitra" panose="00000400000000000000" pitchFamily="2" charset="-78"/>
              </a:rPr>
              <a:t>شیب دیواره شیار حدود 50-45 در جه مناسب است.</a:t>
            </a:r>
          </a:p>
          <a:p>
            <a:pPr lvl="1" algn="r" rtl="1"/>
            <a:r>
              <a:rPr lang="fa-IR" altLang="en-US" sz="2200" b="1" dirty="0" smtClean="0">
                <a:cs typeface="B Mitra" panose="00000400000000000000" pitchFamily="2" charset="-78"/>
              </a:rPr>
              <a:t>سرعت کم شیب تند</a:t>
            </a:r>
          </a:p>
          <a:p>
            <a:pPr lvl="1" algn="r" rtl="1"/>
            <a:r>
              <a:rPr lang="fa-IR" altLang="en-US" sz="2200" b="1" dirty="0" smtClean="0">
                <a:cs typeface="B Mitra" panose="00000400000000000000" pitchFamily="2" charset="-78"/>
              </a:rPr>
              <a:t>سرعت زیاد شیب کم</a:t>
            </a:r>
            <a:endParaRPr lang="en-US" altLang="en-US" sz="2200" b="1" dirty="0">
              <a:cs typeface="B Mitra" panose="00000400000000000000" pitchFamily="2" charset="-78"/>
            </a:endParaRPr>
          </a:p>
        </p:txBody>
      </p:sp>
      <p:pic>
        <p:nvPicPr>
          <p:cNvPr id="11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845" y="3181621"/>
            <a:ext cx="5442155" cy="3676379"/>
          </a:xfrm>
        </p:spPr>
      </p:pic>
    </p:spTree>
    <p:extLst>
      <p:ext uri="{BB962C8B-B14F-4D97-AF65-F5344CB8AC3E}">
        <p14:creationId xmlns:p14="http://schemas.microsoft.com/office/powerpoint/2010/main" val="4129799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26193"/>
            <a:ext cx="7886700" cy="1016001"/>
          </a:xfrm>
        </p:spPr>
        <p:txBody>
          <a:bodyPr/>
          <a:lstStyle/>
          <a:p>
            <a:pPr algn="ct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گاو آهن بر </a:t>
            </a:r>
            <a:r>
              <a:rPr lang="fa-IR" altLang="en-US" dirty="0" err="1">
                <a:solidFill>
                  <a:schemeClr val="hlink"/>
                </a:solidFill>
                <a:cs typeface="B Mitra" panose="00000400000000000000" pitchFamily="2" charset="-78"/>
              </a:rPr>
              <a:t>گرداندار</a:t>
            </a:r>
            <a:r>
              <a:rPr lang="en-GB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 </a:t>
            </a:r>
            <a:r>
              <a:rPr lang="en-GB" altLang="en-US" dirty="0" err="1">
                <a:solidFill>
                  <a:schemeClr val="hlink"/>
                </a:solidFill>
                <a:cs typeface="B Mitra" panose="00000400000000000000" pitchFamily="2" charset="-78"/>
              </a:rPr>
              <a:t>Moldboard</a:t>
            </a:r>
            <a:r>
              <a:rPr lang="en-GB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 </a:t>
            </a:r>
            <a:r>
              <a:rPr lang="en-GB" altLang="en-US" dirty="0" err="1">
                <a:solidFill>
                  <a:schemeClr val="hlink"/>
                </a:solidFill>
                <a:cs typeface="B Mitra" panose="00000400000000000000" pitchFamily="2" charset="-78"/>
              </a:rPr>
              <a:t>plow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0" y="1172368"/>
            <a:ext cx="9029700" cy="5390663"/>
          </a:xfrm>
        </p:spPr>
        <p:txBody>
          <a:bodyPr/>
          <a:lstStyle/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از قدیمی ترین و </a:t>
            </a:r>
            <a:r>
              <a:rPr lang="fa-IR" altLang="en-US" b="1" dirty="0" err="1">
                <a:cs typeface="B Mitra" panose="00000400000000000000" pitchFamily="2" charset="-78"/>
              </a:rPr>
              <a:t>مهمترين</a:t>
            </a:r>
            <a:r>
              <a:rPr lang="fa-IR" altLang="en-US" b="1" dirty="0">
                <a:cs typeface="B Mitra" panose="00000400000000000000" pitchFamily="2" charset="-78"/>
              </a:rPr>
              <a:t> ادوات </a:t>
            </a:r>
            <a:r>
              <a:rPr lang="fa-IR" altLang="en-US" b="1" dirty="0" err="1">
                <a:cs typeface="B Mitra" panose="00000400000000000000" pitchFamily="2" charset="-78"/>
              </a:rPr>
              <a:t>خاكورزي</a:t>
            </a:r>
            <a:endParaRPr lang="fa-IR" altLang="en-US" b="1" dirty="0">
              <a:cs typeface="B Mitra" panose="00000400000000000000" pitchFamily="2" charset="-78"/>
            </a:endParaRPr>
          </a:p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کاربرد در خاک های مختلف و پر مصرف </a:t>
            </a:r>
            <a:r>
              <a:rPr lang="fa-IR" altLang="en-US" b="1" dirty="0" err="1">
                <a:cs typeface="B Mitra" panose="00000400000000000000" pitchFamily="2" charset="-78"/>
              </a:rPr>
              <a:t>ترين</a:t>
            </a:r>
            <a:endParaRPr lang="fa-IR" altLang="en-US" b="1" dirty="0">
              <a:cs typeface="B Mitra" panose="00000400000000000000" pitchFamily="2" charset="-78"/>
            </a:endParaRPr>
          </a:p>
          <a:p>
            <a:pPr algn="r" rtl="1"/>
            <a:r>
              <a:rPr lang="fa-IR" altLang="en-US" b="1" dirty="0" smtClean="0">
                <a:cs typeface="B Mitra" panose="00000400000000000000" pitchFamily="2" charset="-78"/>
              </a:rPr>
              <a:t>انواع </a:t>
            </a:r>
            <a:r>
              <a:rPr lang="fa-IR" altLang="en-US" b="1" dirty="0">
                <a:cs typeface="B Mitra" panose="00000400000000000000" pitchFamily="2" charset="-78"/>
              </a:rPr>
              <a:t>مختلف</a:t>
            </a:r>
            <a:endParaRPr lang="en-US" altLang="en-US" b="1" dirty="0">
              <a:cs typeface="B Mitra" panose="00000400000000000000" pitchFamily="2" charset="-78"/>
            </a:endParaRPr>
          </a:p>
        </p:txBody>
      </p:sp>
      <p:pic>
        <p:nvPicPr>
          <p:cNvPr id="8197" name="Picture 5" descr="moldboard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7" y="1876619"/>
            <a:ext cx="2463748" cy="216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bottomplow8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7" y="4234748"/>
            <a:ext cx="2700042" cy="213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975 Reversible Plow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046" y="3157570"/>
            <a:ext cx="4472448" cy="32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88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681" y="-12338"/>
            <a:ext cx="9165362" cy="39267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8705" y="3914390"/>
            <a:ext cx="5791923" cy="294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13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355288" y="114649"/>
            <a:ext cx="1789509" cy="857250"/>
          </a:xfrm>
        </p:spPr>
        <p:txBody>
          <a:bodyPr/>
          <a:lstStyle/>
          <a:p>
            <a:pPr algn="ctr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انواع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999703" y="971899"/>
            <a:ext cx="4144297" cy="3777082"/>
          </a:xfrm>
        </p:spPr>
        <p:txBody>
          <a:bodyPr>
            <a:normAutofit fontScale="92500"/>
          </a:bodyPr>
          <a:lstStyle/>
          <a:p>
            <a:pPr algn="r" rtl="1">
              <a:lnSpc>
                <a:spcPct val="200000"/>
              </a:lnSpc>
            </a:pPr>
            <a:r>
              <a:rPr lang="fa-IR" altLang="en-US" b="1" dirty="0" smtClean="0">
                <a:cs typeface="B Mitra" panose="00000400000000000000" pitchFamily="2" charset="-78"/>
              </a:rPr>
              <a:t>از لحاظ نوع </a:t>
            </a:r>
            <a:r>
              <a:rPr lang="fa-IR" altLang="en-US" b="1" dirty="0">
                <a:cs typeface="B Mitra" panose="00000400000000000000" pitchFamily="2" charset="-78"/>
              </a:rPr>
              <a:t>اتصال</a:t>
            </a:r>
          </a:p>
          <a:p>
            <a:pPr lvl="1" algn="r" rtl="1">
              <a:lnSpc>
                <a:spcPct val="20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سوار شونده </a:t>
            </a:r>
            <a:r>
              <a:rPr lang="en-GB" altLang="en-US" b="1" dirty="0">
                <a:cs typeface="B Mitra" panose="00000400000000000000" pitchFamily="2" charset="-78"/>
              </a:rPr>
              <a:t>Mounted</a:t>
            </a:r>
          </a:p>
          <a:p>
            <a:pPr lvl="2" algn="r" rtl="1">
              <a:lnSpc>
                <a:spcPct val="200000"/>
              </a:lnSpc>
            </a:pPr>
            <a:r>
              <a:rPr lang="fa-IR" altLang="en-US" b="1" dirty="0" smtClean="0">
                <a:cs typeface="B Mitra" panose="00000400000000000000" pitchFamily="2" charset="-78"/>
              </a:rPr>
              <a:t>معمولا تا </a:t>
            </a:r>
            <a:r>
              <a:rPr lang="fa-IR" altLang="en-US" b="1" dirty="0">
                <a:cs typeface="B Mitra" panose="00000400000000000000" pitchFamily="2" charset="-78"/>
              </a:rPr>
              <a:t>حد اكثر 5 خيش</a:t>
            </a:r>
          </a:p>
          <a:p>
            <a:pPr lvl="1" algn="r" rtl="1">
              <a:lnSpc>
                <a:spcPct val="20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نیمه سوار </a:t>
            </a:r>
            <a:r>
              <a:rPr lang="en-GB" altLang="en-US" b="1" dirty="0">
                <a:cs typeface="B Mitra" panose="00000400000000000000" pitchFamily="2" charset="-78"/>
              </a:rPr>
              <a:t>Semi Mounted</a:t>
            </a:r>
          </a:p>
          <a:p>
            <a:pPr lvl="1" algn="r" rtl="1">
              <a:lnSpc>
                <a:spcPct val="20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کششی</a:t>
            </a:r>
            <a:r>
              <a:rPr lang="en-GB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>
                <a:cs typeface="B Mitra" panose="00000400000000000000" pitchFamily="2" charset="-78"/>
              </a:rPr>
              <a:t>  </a:t>
            </a:r>
            <a:r>
              <a:rPr lang="en-GB" altLang="en-US" b="1" dirty="0">
                <a:cs typeface="B Mitra" panose="00000400000000000000" pitchFamily="2" charset="-78"/>
              </a:rPr>
              <a:t>Trailed 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>
              <a:lnSpc>
                <a:spcPct val="200000"/>
              </a:lnSpc>
            </a:pPr>
            <a:endParaRPr lang="en-US" altLang="en-US" b="1" dirty="0">
              <a:cs typeface="B Mitra" panose="00000400000000000000" pitchFamily="2" charset="-78"/>
            </a:endParaRPr>
          </a:p>
        </p:txBody>
      </p:sp>
      <p:pic>
        <p:nvPicPr>
          <p:cNvPr id="9222" name="Picture 6" descr="M (6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7" t="27951" r="15933"/>
          <a:stretch>
            <a:fillRect/>
          </a:stretch>
        </p:blipFill>
        <p:spPr bwMode="auto">
          <a:xfrm>
            <a:off x="339214" y="3692436"/>
            <a:ext cx="4355416" cy="297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M (67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14" y="321841"/>
            <a:ext cx="4339944" cy="316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99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5022" y="250724"/>
            <a:ext cx="9229022" cy="425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68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abbaspour0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t="10291" r="13547" b="6609"/>
          <a:stretch>
            <a:fillRect/>
          </a:stretch>
        </p:blipFill>
        <p:spPr bwMode="auto">
          <a:xfrm>
            <a:off x="496184" y="0"/>
            <a:ext cx="8067671" cy="557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77729" y="5707626"/>
            <a:ext cx="4837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3200" dirty="0" smtClean="0">
                <a:solidFill>
                  <a:srgbClr val="FF0000"/>
                </a:solidFill>
                <a:cs typeface="B Lotus" panose="00000400000000000000" pitchFamily="2" charset="-78"/>
              </a:rPr>
              <a:t>گاواهن یک طرفه کششی</a:t>
            </a:r>
            <a:endParaRPr lang="en-US" sz="3200" dirty="0">
              <a:solidFill>
                <a:srgbClr val="FF0000"/>
              </a:solidFill>
              <a:cs typeface="B Lotus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2550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مقایسه </a:t>
            </a:r>
            <a:r>
              <a:rPr lang="fa-IR" altLang="en-US" dirty="0" err="1">
                <a:solidFill>
                  <a:schemeClr val="hlink"/>
                </a:solidFill>
                <a:cs typeface="B Mitra" panose="00000400000000000000" pitchFamily="2" charset="-78"/>
              </a:rPr>
              <a:t>کاوآهن</a:t>
            </a:r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 </a:t>
            </a:r>
            <a:r>
              <a:rPr lang="fa-IR" altLang="en-US" dirty="0" err="1">
                <a:solidFill>
                  <a:schemeClr val="hlink"/>
                </a:solidFill>
                <a:cs typeface="B Mitra" panose="00000400000000000000" pitchFamily="2" charset="-78"/>
              </a:rPr>
              <a:t>ازنقطه</a:t>
            </a:r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 نظر اتصال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graphicFrame>
        <p:nvGraphicFramePr>
          <p:cNvPr id="12336" name="Group 4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114547818"/>
              </p:ext>
            </p:extLst>
          </p:nvPr>
        </p:nvGraphicFramePr>
        <p:xfrm>
          <a:off x="582561" y="1609364"/>
          <a:ext cx="7978878" cy="4511216"/>
        </p:xfrm>
        <a:graphic>
          <a:graphicData uri="http://schemas.openxmlformats.org/drawingml/2006/table">
            <a:tbl>
              <a:tblPr/>
              <a:tblGrid>
                <a:gridCol w="1329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9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9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9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98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298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28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نوع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قدرت مانور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یکنواختی عمق کار</a:t>
                      </a:r>
                      <a:endParaRPr kumimoji="0" lang="en-US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انتقال وزن</a:t>
                      </a:r>
                      <a:endParaRPr kumimoji="0" lang="en-US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پایداری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مهارت راننده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8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سوار شونده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بهترین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کمترین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بیشترین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کمترین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زیاد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66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نیمه سوار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خوب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8D56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خوب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8D56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خوب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8D56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خوب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8D56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متوسط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8D5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28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کششی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کمترین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بهترین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کمترین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بیشترین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2  Badr" pitchFamily="2" charset="-78"/>
                        </a:rPr>
                        <a:t>کم</a:t>
                      </a:r>
                      <a:endParaRPr kumimoji="0" lang="en-US" alt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2  Badr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943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abbaspour0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81" y="923472"/>
            <a:ext cx="4232787" cy="6096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646634" y="228600"/>
            <a:ext cx="6172200" cy="857250"/>
          </a:xfrm>
        </p:spPr>
        <p:txBody>
          <a:bodyPr/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تعداد </a:t>
            </a:r>
            <a:r>
              <a:rPr lang="fa-IR" altLang="en-US" dirty="0" smtClean="0">
                <a:solidFill>
                  <a:schemeClr val="hlink"/>
                </a:solidFill>
                <a:cs typeface="B Mitra" panose="00000400000000000000" pitchFamily="2" charset="-78"/>
              </a:rPr>
              <a:t>خیش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2971800" y="1045368"/>
            <a:ext cx="6172200" cy="615554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Char char="q"/>
            </a:pPr>
            <a:r>
              <a:rPr lang="fa-IR" altLang="en-US" sz="3000" dirty="0">
                <a:cs typeface="B Mitra" panose="00000400000000000000" pitchFamily="2" charset="-78"/>
              </a:rPr>
              <a:t>معمولا بین 1 الی </a:t>
            </a:r>
            <a:r>
              <a:rPr lang="fa-IR" altLang="en-US" sz="3000" dirty="0" smtClean="0">
                <a:cs typeface="B Mitra" panose="00000400000000000000" pitchFamily="2" charset="-78"/>
              </a:rPr>
              <a:t>16 </a:t>
            </a:r>
            <a:r>
              <a:rPr lang="fa-IR" altLang="en-US" sz="3000" dirty="0">
                <a:cs typeface="B Mitra" panose="00000400000000000000" pitchFamily="2" charset="-78"/>
              </a:rPr>
              <a:t>خیش</a:t>
            </a:r>
            <a:endParaRPr lang="en-US" altLang="en-US" sz="3000" dirty="0">
              <a:cs typeface="B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468" y="1948458"/>
            <a:ext cx="4364831" cy="478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15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951271" y="185539"/>
            <a:ext cx="7886700" cy="950087"/>
          </a:xfrm>
        </p:spPr>
        <p:txBody>
          <a:bodyPr/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ساختمان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2665771" y="1377553"/>
            <a:ext cx="6172200" cy="1101329"/>
          </a:xfrm>
        </p:spPr>
        <p:txBody>
          <a:bodyPr/>
          <a:lstStyle/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یک طرفه </a:t>
            </a:r>
            <a:r>
              <a:rPr lang="en-GB" altLang="en-US" b="1" dirty="0">
                <a:cs typeface="B Mitra" panose="00000400000000000000" pitchFamily="2" charset="-78"/>
              </a:rPr>
              <a:t>Fixed 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</a:p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دو طرفه </a:t>
            </a:r>
            <a:r>
              <a:rPr lang="en-GB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en-GB" altLang="en-US" b="1" dirty="0">
                <a:cs typeface="B Mitra" panose="00000400000000000000" pitchFamily="2" charset="-78"/>
              </a:rPr>
              <a:t>Reversible 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endParaRPr lang="en-US" altLang="en-US" b="1" dirty="0">
              <a:cs typeface="B Mitra" panose="00000400000000000000" pitchFamily="2" charset="-78"/>
            </a:endParaRPr>
          </a:p>
        </p:txBody>
      </p:sp>
      <p:pic>
        <p:nvPicPr>
          <p:cNvPr id="10244" name="Picture 4" descr="M (56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01"/>
          <a:stretch>
            <a:fillRect/>
          </a:stretch>
        </p:blipFill>
        <p:spPr bwMode="auto">
          <a:xfrm>
            <a:off x="283485" y="2976909"/>
            <a:ext cx="3153966" cy="1969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M (57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48" y="176212"/>
            <a:ext cx="3373040" cy="240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video_2016-09-22_23-57-0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98456" y="3510115"/>
            <a:ext cx="5545543" cy="3188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71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513256" y="3081569"/>
            <a:ext cx="2630744" cy="826857"/>
          </a:xfrm>
        </p:spPr>
        <p:txBody>
          <a:bodyPr/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چرا دو طرفه؟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9776" y="3908426"/>
            <a:ext cx="8967019" cy="2849614"/>
          </a:xfrm>
        </p:spPr>
        <p:txBody>
          <a:bodyPr>
            <a:normAutofit/>
          </a:bodyPr>
          <a:lstStyle/>
          <a:p>
            <a:pPr algn="r" rtl="1"/>
            <a:r>
              <a:rPr lang="fa-IR" altLang="en-US" dirty="0" err="1">
                <a:cs typeface="B Mitra" panose="00000400000000000000" pitchFamily="2" charset="-78"/>
              </a:rPr>
              <a:t>گاوآهن</a:t>
            </a:r>
            <a:r>
              <a:rPr lang="fa-IR" altLang="en-US" dirty="0">
                <a:cs typeface="B Mitra" panose="00000400000000000000" pitchFamily="2" charset="-78"/>
              </a:rPr>
              <a:t> </a:t>
            </a:r>
            <a:r>
              <a:rPr lang="fa-IR" altLang="en-US" dirty="0" err="1">
                <a:cs typeface="B Mitra" panose="00000400000000000000" pitchFamily="2" charset="-78"/>
              </a:rPr>
              <a:t>هاي</a:t>
            </a:r>
            <a:r>
              <a:rPr lang="fa-IR" altLang="en-US" dirty="0">
                <a:cs typeface="B Mitra" panose="00000400000000000000" pitchFamily="2" charset="-78"/>
              </a:rPr>
              <a:t> </a:t>
            </a:r>
            <a:r>
              <a:rPr lang="fa-IR" altLang="en-US" dirty="0" err="1">
                <a:cs typeface="B Mitra" panose="00000400000000000000" pitchFamily="2" charset="-78"/>
              </a:rPr>
              <a:t>يك</a:t>
            </a:r>
            <a:r>
              <a:rPr lang="fa-IR" altLang="en-US" dirty="0">
                <a:cs typeface="B Mitra" panose="00000400000000000000" pitchFamily="2" charset="-78"/>
              </a:rPr>
              <a:t> طرفه معمولاً </a:t>
            </a:r>
            <a:r>
              <a:rPr lang="fa-IR" altLang="en-US" dirty="0" err="1">
                <a:cs typeface="B Mitra" panose="00000400000000000000" pitchFamily="2" charset="-78"/>
              </a:rPr>
              <a:t>خاك</a:t>
            </a:r>
            <a:r>
              <a:rPr lang="fa-IR" altLang="en-US" dirty="0">
                <a:cs typeface="B Mitra" panose="00000400000000000000" pitchFamily="2" charset="-78"/>
              </a:rPr>
              <a:t> را به راست بر </a:t>
            </a:r>
            <a:r>
              <a:rPr lang="fa-IR" altLang="en-US" dirty="0" err="1">
                <a:cs typeface="B Mitra" panose="00000400000000000000" pitchFamily="2" charset="-78"/>
              </a:rPr>
              <a:t>مي</a:t>
            </a:r>
            <a:r>
              <a:rPr lang="fa-IR" altLang="en-US" dirty="0">
                <a:cs typeface="B Mitra" panose="00000400000000000000" pitchFamily="2" charset="-78"/>
              </a:rPr>
              <a:t> گردانند (با </a:t>
            </a:r>
            <a:r>
              <a:rPr lang="fa-IR" altLang="en-US" dirty="0" err="1">
                <a:cs typeface="B Mitra" panose="00000400000000000000" pitchFamily="2" charset="-78"/>
              </a:rPr>
              <a:t>ديد</a:t>
            </a:r>
            <a:r>
              <a:rPr lang="fa-IR" altLang="en-US" dirty="0">
                <a:cs typeface="B Mitra" panose="00000400000000000000" pitchFamily="2" charset="-78"/>
              </a:rPr>
              <a:t> </a:t>
            </a:r>
            <a:r>
              <a:rPr lang="fa-IR" altLang="en-US" dirty="0" err="1">
                <a:cs typeface="B Mitra" panose="00000400000000000000" pitchFamily="2" charset="-78"/>
              </a:rPr>
              <a:t>ازعقب</a:t>
            </a:r>
            <a:r>
              <a:rPr lang="fa-IR" altLang="en-US" dirty="0">
                <a:cs typeface="B Mitra" panose="00000400000000000000" pitchFamily="2" charset="-78"/>
              </a:rPr>
              <a:t>)</a:t>
            </a:r>
          </a:p>
          <a:p>
            <a:pPr algn="r" rtl="1"/>
            <a:r>
              <a:rPr lang="fa-IR" altLang="en-US" dirty="0">
                <a:cs typeface="B Mitra" panose="00000400000000000000" pitchFamily="2" charset="-78"/>
              </a:rPr>
              <a:t>مسائل فشردگی و </a:t>
            </a:r>
            <a:r>
              <a:rPr lang="fa-IR" altLang="en-US" dirty="0" smtClean="0">
                <a:cs typeface="B Mitra" panose="00000400000000000000" pitchFamily="2" charset="-78"/>
              </a:rPr>
              <a:t>تردد کمتری ایجاد می کند.</a:t>
            </a:r>
            <a:endParaRPr lang="fa-IR" altLang="en-US" dirty="0">
              <a:cs typeface="B Mitra" panose="00000400000000000000" pitchFamily="2" charset="-78"/>
            </a:endParaRPr>
          </a:p>
          <a:p>
            <a:pPr algn="r" rtl="1"/>
            <a:r>
              <a:rPr lang="fa-IR" altLang="en-US" dirty="0">
                <a:cs typeface="B Mitra" panose="00000400000000000000" pitchFamily="2" charset="-78"/>
              </a:rPr>
              <a:t>ظرفیت مزرعه </a:t>
            </a:r>
            <a:r>
              <a:rPr lang="fa-IR" altLang="en-US" dirty="0" smtClean="0">
                <a:cs typeface="B Mitra" panose="00000400000000000000" pitchFamily="2" charset="-78"/>
              </a:rPr>
              <a:t>ای بالا</a:t>
            </a:r>
            <a:endParaRPr lang="fa-IR" altLang="en-US" dirty="0">
              <a:cs typeface="B Mitra" panose="00000400000000000000" pitchFamily="2" charset="-78"/>
            </a:endParaRPr>
          </a:p>
          <a:p>
            <a:pPr algn="r" rtl="1"/>
            <a:r>
              <a:rPr lang="fa-IR" altLang="en-US" dirty="0">
                <a:cs typeface="B Mitra" panose="00000400000000000000" pitchFamily="2" charset="-78"/>
              </a:rPr>
              <a:t>بازده مزرعه </a:t>
            </a:r>
            <a:r>
              <a:rPr lang="fa-IR" altLang="en-US" dirty="0" smtClean="0">
                <a:cs typeface="B Mitra" panose="00000400000000000000" pitchFamily="2" charset="-78"/>
              </a:rPr>
              <a:t>ای بالا</a:t>
            </a:r>
          </a:p>
          <a:p>
            <a:pPr algn="r" rtl="1"/>
            <a:r>
              <a:rPr lang="fa-IR" altLang="en-US" dirty="0" smtClean="0">
                <a:cs typeface="B Mitra" panose="00000400000000000000" pitchFamily="2" charset="-78"/>
              </a:rPr>
              <a:t>سطح زمین صاف تری ایجاد می کند.</a:t>
            </a:r>
            <a:endParaRPr lang="fa-IR" altLang="en-US" dirty="0">
              <a:cs typeface="B Mitra" panose="00000400000000000000" pitchFamily="2" charset="-78"/>
            </a:endParaRPr>
          </a:p>
          <a:p>
            <a:pPr algn="r" rtl="1"/>
            <a:endParaRPr lang="fa-IR" altLang="en-US" dirty="0">
              <a:cs typeface="B Mitra" panose="00000400000000000000" pitchFamily="2" charset="-78"/>
            </a:endParaRPr>
          </a:p>
          <a:p>
            <a:pPr algn="r" rtl="1"/>
            <a:endParaRPr lang="en-US" altLang="en-US" dirty="0">
              <a:cs typeface="B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14947"/>
          <a:stretch/>
        </p:blipFill>
        <p:spPr>
          <a:xfrm>
            <a:off x="49776" y="201050"/>
            <a:ext cx="8967019" cy="301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982611" y="201947"/>
            <a:ext cx="7886700" cy="681378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روش های محاسبه </a:t>
            </a:r>
            <a:r>
              <a:rPr lang="fa-IR" altLang="en-US" dirty="0" smtClean="0">
                <a:solidFill>
                  <a:schemeClr val="hlink"/>
                </a:solidFill>
                <a:cs typeface="B Mitra" panose="00000400000000000000" pitchFamily="2" charset="-78"/>
              </a:rPr>
              <a:t>ظرفیت</a:t>
            </a:r>
            <a:r>
              <a:rPr lang="en-US" altLang="en-US" dirty="0" smtClean="0">
                <a:solidFill>
                  <a:schemeClr val="hlink"/>
                </a:solidFill>
                <a:cs typeface="B Mitra" panose="00000400000000000000" pitchFamily="2" charset="-78"/>
              </a:rPr>
              <a:t> </a:t>
            </a:r>
            <a:r>
              <a:rPr lang="fa-IR" altLang="en-US" dirty="0" smtClean="0">
                <a:solidFill>
                  <a:schemeClr val="hlink"/>
                </a:solidFill>
                <a:cs typeface="B Mitra" panose="00000400000000000000" pitchFamily="2" charset="-78"/>
              </a:rPr>
              <a:t>مزرعه ای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-1" y="1045429"/>
            <a:ext cx="9082899" cy="3263504"/>
          </a:xfrm>
        </p:spPr>
        <p:txBody>
          <a:bodyPr>
            <a:noAutofit/>
          </a:bodyPr>
          <a:lstStyle/>
          <a:p>
            <a:pPr algn="r" rtl="1">
              <a:lnSpc>
                <a:spcPct val="80000"/>
              </a:lnSpc>
            </a:pPr>
            <a:r>
              <a:rPr lang="fa-IR" altLang="en-US" sz="2400" b="1" dirty="0">
                <a:cs typeface="B Mitra" panose="00000400000000000000" pitchFamily="2" charset="-78"/>
              </a:rPr>
              <a:t>نظری </a:t>
            </a:r>
            <a:r>
              <a:rPr lang="en-GB" altLang="en-US" sz="2400" b="1" dirty="0">
                <a:cs typeface="B Mitra" panose="00000400000000000000" pitchFamily="2" charset="-78"/>
              </a:rPr>
              <a:t>Theoretical capacity</a:t>
            </a:r>
            <a:r>
              <a:rPr lang="fa-IR" altLang="en-US" sz="2400" b="1" dirty="0">
                <a:cs typeface="B Mitra" panose="00000400000000000000" pitchFamily="2" charset="-78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b="1" dirty="0">
                <a:cs typeface="B Mitra" panose="00000400000000000000" pitchFamily="2" charset="-78"/>
              </a:rPr>
              <a:t>C</a:t>
            </a:r>
            <a:r>
              <a:rPr lang="en-GB" altLang="en-US" sz="2400" b="1" baseline="-25000" dirty="0">
                <a:cs typeface="B Mitra" panose="00000400000000000000" pitchFamily="2" charset="-78"/>
              </a:rPr>
              <a:t>t</a:t>
            </a:r>
            <a:r>
              <a:rPr lang="en-GB" altLang="en-US" sz="2400" b="1" dirty="0">
                <a:cs typeface="B Mitra" panose="00000400000000000000" pitchFamily="2" charset="-78"/>
              </a:rPr>
              <a:t>=SW/10</a:t>
            </a:r>
          </a:p>
          <a:p>
            <a:pPr algn="r" rtl="1">
              <a:lnSpc>
                <a:spcPct val="80000"/>
              </a:lnSpc>
            </a:pPr>
            <a:r>
              <a:rPr lang="fa-IR" altLang="en-US" sz="2400" b="1" dirty="0">
                <a:cs typeface="B Mitra" panose="00000400000000000000" pitchFamily="2" charset="-78"/>
              </a:rPr>
              <a:t>ظرفیت موثر </a:t>
            </a:r>
            <a:r>
              <a:rPr lang="en-GB" altLang="en-US" sz="2400" b="1" dirty="0">
                <a:cs typeface="B Mitra" panose="00000400000000000000" pitchFamily="2" charset="-78"/>
              </a:rPr>
              <a:t>Effective Capacity</a:t>
            </a:r>
            <a:r>
              <a:rPr lang="fa-IR" altLang="en-US" sz="2400" b="1" dirty="0">
                <a:cs typeface="B Mitra" panose="00000400000000000000" pitchFamily="2" charset="-78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GB" altLang="en-US" sz="2400" b="1" dirty="0">
                <a:cs typeface="B Mitra" panose="00000400000000000000" pitchFamily="2" charset="-78"/>
              </a:rPr>
              <a:t>C</a:t>
            </a:r>
            <a:r>
              <a:rPr lang="en-GB" altLang="en-US" sz="2400" b="1" baseline="-25000" dirty="0">
                <a:cs typeface="B Mitra" panose="00000400000000000000" pitchFamily="2" charset="-78"/>
              </a:rPr>
              <a:t>e</a:t>
            </a:r>
            <a:r>
              <a:rPr lang="en-GB" altLang="en-US" sz="2400" b="1" dirty="0">
                <a:cs typeface="B Mitra" panose="00000400000000000000" pitchFamily="2" charset="-78"/>
              </a:rPr>
              <a:t>={SW/10}e= </a:t>
            </a:r>
            <a:r>
              <a:rPr lang="en-GB" altLang="en-US" sz="2400" b="1" dirty="0" err="1">
                <a:cs typeface="B Mitra" panose="00000400000000000000" pitchFamily="2" charset="-78"/>
              </a:rPr>
              <a:t>C</a:t>
            </a:r>
            <a:r>
              <a:rPr lang="en-GB" altLang="en-US" sz="2400" b="1" baseline="-25000" dirty="0" err="1">
                <a:cs typeface="B Mitra" panose="00000400000000000000" pitchFamily="2" charset="-78"/>
              </a:rPr>
              <a:t>t</a:t>
            </a:r>
            <a:r>
              <a:rPr lang="en-GB" altLang="en-US" sz="2400" b="1" dirty="0" err="1">
                <a:cs typeface="B Mitra" panose="00000400000000000000" pitchFamily="2" charset="-78"/>
              </a:rPr>
              <a:t>.e</a:t>
            </a:r>
            <a:endParaRPr lang="en-GB" altLang="en-US" sz="2400" b="1" dirty="0">
              <a:cs typeface="B Mitra" panose="00000400000000000000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en-GB" altLang="en-US" sz="2400" b="1" dirty="0">
                <a:cs typeface="B Mitra" panose="00000400000000000000" pitchFamily="2" charset="-78"/>
              </a:rPr>
              <a:t>e</a:t>
            </a:r>
            <a:r>
              <a:rPr lang="fa-IR" altLang="en-US" sz="2400" b="1" dirty="0">
                <a:cs typeface="B Mitra" panose="00000400000000000000" pitchFamily="2" charset="-78"/>
              </a:rPr>
              <a:t> بازده مزرعه ای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b="1" dirty="0">
                <a:cs typeface="B Mitra" panose="00000400000000000000" pitchFamily="2" charset="-78"/>
              </a:rPr>
              <a:t>e= C</a:t>
            </a:r>
            <a:r>
              <a:rPr lang="en-GB" altLang="en-US" sz="2400" b="1" baseline="-25000" dirty="0">
                <a:cs typeface="B Mitra" panose="00000400000000000000" pitchFamily="2" charset="-78"/>
              </a:rPr>
              <a:t>e</a:t>
            </a:r>
            <a:r>
              <a:rPr lang="en-GB" altLang="en-US" sz="2400" b="1" dirty="0">
                <a:cs typeface="B Mitra" panose="00000400000000000000" pitchFamily="2" charset="-78"/>
              </a:rPr>
              <a:t>/C</a:t>
            </a:r>
            <a:r>
              <a:rPr lang="en-GB" altLang="en-US" sz="2400" b="1" baseline="-25000" dirty="0">
                <a:cs typeface="B Mitra" panose="00000400000000000000" pitchFamily="2" charset="-78"/>
              </a:rPr>
              <a:t>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400" b="1" dirty="0">
                <a:cs typeface="B Mitra" panose="00000400000000000000" pitchFamily="2" charset="-78"/>
              </a:rPr>
              <a:t>e=</a:t>
            </a:r>
            <a:r>
              <a:rPr lang="en-GB" altLang="en-US" sz="2400" b="1" dirty="0" err="1">
                <a:cs typeface="B Mitra" panose="00000400000000000000" pitchFamily="2" charset="-78"/>
              </a:rPr>
              <a:t>T</a:t>
            </a:r>
            <a:r>
              <a:rPr lang="en-GB" altLang="en-US" sz="2400" b="1" baseline="-25000" dirty="0" err="1">
                <a:cs typeface="B Mitra" panose="00000400000000000000" pitchFamily="2" charset="-78"/>
              </a:rPr>
              <a:t>u</a:t>
            </a:r>
            <a:r>
              <a:rPr lang="en-GB" altLang="en-US" sz="2400" b="1" dirty="0">
                <a:cs typeface="B Mitra" panose="00000400000000000000" pitchFamily="2" charset="-78"/>
              </a:rPr>
              <a:t>/T</a:t>
            </a:r>
            <a:r>
              <a:rPr lang="en-GB" altLang="en-US" sz="2400" b="1" baseline="-25000" dirty="0">
                <a:cs typeface="B Mitra" panose="00000400000000000000" pitchFamily="2" charset="-78"/>
              </a:rPr>
              <a:t>t</a:t>
            </a:r>
          </a:p>
          <a:p>
            <a:pPr algn="r" rtl="1">
              <a:lnSpc>
                <a:spcPct val="80000"/>
              </a:lnSpc>
              <a:buFontTx/>
              <a:buNone/>
            </a:pPr>
            <a:r>
              <a:rPr lang="fa-IR" altLang="en-US" sz="2400" b="1" dirty="0">
                <a:cs typeface="B Mitra" panose="00000400000000000000" pitchFamily="2" charset="-78"/>
              </a:rPr>
              <a:t>زمان های تلف شده شامل: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حرکت های غیر مفید اجباری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دور زدن های اجباری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توقف های اجباری</a:t>
            </a:r>
          </a:p>
          <a:p>
            <a:pPr algn="r" rtl="1">
              <a:lnSpc>
                <a:spcPct val="80000"/>
              </a:lnSpc>
            </a:pPr>
            <a:r>
              <a:rPr lang="fa-IR" altLang="en-US" sz="2400" b="1" dirty="0">
                <a:cs typeface="B Mitra" panose="00000400000000000000" pitchFamily="2" charset="-78"/>
              </a:rPr>
              <a:t>ظرفیت واقعی </a:t>
            </a:r>
            <a:r>
              <a:rPr lang="en-GB" altLang="en-US" sz="2400" b="1" dirty="0">
                <a:cs typeface="B Mitra" panose="00000400000000000000" pitchFamily="2" charset="-78"/>
              </a:rPr>
              <a:t>Actual capacity</a:t>
            </a:r>
            <a:endParaRPr lang="en-US" altLang="en-US" sz="2400" b="1" dirty="0">
              <a:cs typeface="B Mitra" panose="00000400000000000000" pitchFamily="2" charset="-78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-1" y="4852091"/>
            <a:ext cx="4145466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altLang="en-US" sz="2400" dirty="0">
                <a:solidFill>
                  <a:schemeClr val="hlink"/>
                </a:solidFill>
                <a:cs typeface="B Mitra" panose="00000400000000000000" pitchFamily="2" charset="-78"/>
              </a:rPr>
              <a:t>منشاء تلفات زمانی</a:t>
            </a:r>
            <a:r>
              <a:rPr lang="en-US" altLang="en-US" sz="2400" dirty="0">
                <a:solidFill>
                  <a:schemeClr val="hlink"/>
                </a:solidFill>
                <a:cs typeface="B Mitra" panose="00000400000000000000" pitchFamily="2" charset="-78"/>
              </a:rPr>
              <a:t/>
            </a:r>
            <a:br>
              <a:rPr lang="en-US" altLang="en-US" sz="2400" dirty="0">
                <a:solidFill>
                  <a:schemeClr val="hlink"/>
                </a:solidFill>
                <a:cs typeface="B Mitra" panose="00000400000000000000" pitchFamily="2" charset="-78"/>
              </a:rPr>
            </a:br>
            <a:r>
              <a:rPr lang="fa-IR" altLang="en-US" sz="2400" b="1" dirty="0">
                <a:cs typeface="B Mitra" panose="00000400000000000000" pitchFamily="2" charset="-78"/>
              </a:rPr>
              <a:t>انسانی</a:t>
            </a:r>
            <a:br>
              <a:rPr lang="fa-IR" altLang="en-US" sz="2400" b="1" dirty="0">
                <a:cs typeface="B Mitra" panose="00000400000000000000" pitchFamily="2" charset="-78"/>
              </a:rPr>
            </a:br>
            <a:r>
              <a:rPr lang="fa-IR" altLang="en-US" sz="2400" b="1" dirty="0">
                <a:cs typeface="B Mitra" panose="00000400000000000000" pitchFamily="2" charset="-78"/>
              </a:rPr>
              <a:t>مزرعه ای</a:t>
            </a:r>
            <a:br>
              <a:rPr lang="fa-IR" altLang="en-US" sz="2400" b="1" dirty="0">
                <a:cs typeface="B Mitra" panose="00000400000000000000" pitchFamily="2" charset="-78"/>
              </a:rPr>
            </a:br>
            <a:r>
              <a:rPr lang="fa-IR" altLang="en-US" sz="2400" b="1" dirty="0">
                <a:cs typeface="B Mitra" panose="00000400000000000000" pitchFamily="2" charset="-78"/>
              </a:rPr>
              <a:t>ماشینی</a:t>
            </a:r>
            <a:r>
              <a:rPr lang="en-US" altLang="en-US" sz="2400" b="1" dirty="0">
                <a:cs typeface="B Mitra" panose="00000400000000000000" pitchFamily="2" charset="-78"/>
              </a:rPr>
              <a:t/>
            </a:r>
            <a:br>
              <a:rPr lang="en-US" altLang="en-US" sz="2400" b="1" dirty="0">
                <a:cs typeface="B Mitra" panose="00000400000000000000" pitchFamily="2" charset="-78"/>
              </a:rPr>
            </a:br>
            <a:endParaRPr lang="en-US" altLang="en-US" sz="2400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2085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اجزاء گاو آهن بر </a:t>
            </a:r>
            <a:r>
              <a:rPr lang="fa-IR" altLang="en-US" dirty="0" err="1">
                <a:solidFill>
                  <a:schemeClr val="hlink"/>
                </a:solidFill>
                <a:cs typeface="B Mitra" panose="00000400000000000000" pitchFamily="2" charset="-78"/>
              </a:rPr>
              <a:t>گرداندار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5328048" y="2057401"/>
            <a:ext cx="2330053" cy="3394472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altLang="en-US" b="1">
                <a:cs typeface="B Mitra" panose="00000400000000000000" pitchFamily="2" charset="-78"/>
              </a:rPr>
              <a:t>شاسی</a:t>
            </a:r>
            <a:r>
              <a:rPr lang="en-GB" altLang="en-US" b="1">
                <a:cs typeface="B Mitra" panose="00000400000000000000" pitchFamily="2" charset="-78"/>
              </a:rPr>
              <a:t>  Frame (beam) </a:t>
            </a:r>
            <a:endParaRPr lang="fa-IR" altLang="en-US" b="1">
              <a:cs typeface="B Mitra" panose="00000400000000000000" pitchFamily="2" charset="-78"/>
            </a:endParaRPr>
          </a:p>
          <a:p>
            <a:pPr algn="r" rtl="1"/>
            <a:r>
              <a:rPr lang="fa-IR" altLang="en-US" b="1">
                <a:cs typeface="B Mitra" panose="00000400000000000000" pitchFamily="2" charset="-78"/>
              </a:rPr>
              <a:t>بازو</a:t>
            </a:r>
            <a:r>
              <a:rPr lang="en-GB" altLang="en-US" b="1">
                <a:cs typeface="B Mitra" panose="00000400000000000000" pitchFamily="2" charset="-78"/>
              </a:rPr>
              <a:t> Standard (Shank)</a:t>
            </a:r>
            <a:endParaRPr lang="fa-IR" altLang="en-US" b="1">
              <a:cs typeface="B Mitra" panose="00000400000000000000" pitchFamily="2" charset="-78"/>
            </a:endParaRPr>
          </a:p>
          <a:p>
            <a:pPr algn="r" rtl="1"/>
            <a:r>
              <a:rPr lang="fa-IR" altLang="en-US" b="1">
                <a:cs typeface="B Mitra" panose="00000400000000000000" pitchFamily="2" charset="-78"/>
              </a:rPr>
              <a:t>خیش</a:t>
            </a:r>
            <a:r>
              <a:rPr lang="en-GB" altLang="en-US" b="1">
                <a:cs typeface="B Mitra" panose="00000400000000000000" pitchFamily="2" charset="-78"/>
              </a:rPr>
              <a:t>Bottom </a:t>
            </a:r>
            <a:r>
              <a:rPr lang="fa-IR" altLang="en-US" b="1">
                <a:cs typeface="B Mitra" panose="00000400000000000000" pitchFamily="2" charset="-78"/>
              </a:rPr>
              <a:t> </a:t>
            </a:r>
          </a:p>
          <a:p>
            <a:pPr algn="r" rtl="1"/>
            <a:r>
              <a:rPr lang="fa-IR" altLang="en-US" b="1">
                <a:cs typeface="B Mitra" panose="00000400000000000000" pitchFamily="2" charset="-78"/>
              </a:rPr>
              <a:t>ضمائم </a:t>
            </a:r>
            <a:r>
              <a:rPr lang="en-US" altLang="en-US" b="1">
                <a:cs typeface="B Mitra" panose="00000400000000000000" pitchFamily="2" charset="-78"/>
              </a:rPr>
              <a:t>Attachments</a:t>
            </a:r>
          </a:p>
        </p:txBody>
      </p:sp>
      <p:pic>
        <p:nvPicPr>
          <p:cNvPr id="20484" name="Picture 4" descr="M (5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4" b="2361"/>
          <a:stretch>
            <a:fillRect/>
          </a:stretch>
        </p:blipFill>
        <p:spPr bwMode="auto">
          <a:xfrm>
            <a:off x="1169195" y="2078831"/>
            <a:ext cx="4174331" cy="334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79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شاسی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پروفیل های فولادی چند ضلعی توپر و تو خالی</a:t>
            </a:r>
          </a:p>
          <a:p>
            <a:pPr algn="r" rtl="1">
              <a:lnSpc>
                <a:spcPct val="9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تحمل و نگهداری تمام قطعات</a:t>
            </a:r>
            <a:endParaRPr lang="en-US" altLang="en-US" sz="1800" b="1" dirty="0">
              <a:cs typeface="B Mitra" panose="00000400000000000000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ارتفاع شاسی باید به گونه ای باشد که جریان روان کلش راسبب شود</a:t>
            </a:r>
          </a:p>
          <a:p>
            <a:pPr algn="r" rtl="1">
              <a:lnSpc>
                <a:spcPct val="9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در انواع ثابت و </a:t>
            </a:r>
            <a:r>
              <a:rPr lang="fa-IR" altLang="en-US" sz="1800" b="1" dirty="0" smtClean="0">
                <a:cs typeface="B Mitra" panose="00000400000000000000" pitchFamily="2" charset="-78"/>
              </a:rPr>
              <a:t>توام</a:t>
            </a:r>
            <a:r>
              <a:rPr lang="en-US" altLang="en-US" sz="1800" b="1" dirty="0" smtClean="0">
                <a:cs typeface="B Mitra" panose="00000400000000000000" pitchFamily="2" charset="-78"/>
              </a:rPr>
              <a:t> </a:t>
            </a:r>
            <a:r>
              <a:rPr lang="fa-IR" altLang="en-US" sz="1800" b="1" dirty="0" smtClean="0">
                <a:cs typeface="B Mitra" panose="00000400000000000000" pitchFamily="2" charset="-78"/>
              </a:rPr>
              <a:t>و قابل تنظیم</a:t>
            </a:r>
            <a:endParaRPr lang="fa-IR" altLang="en-US" sz="1800" b="1" dirty="0">
              <a:cs typeface="B Mitra" panose="00000400000000000000" pitchFamily="2" charset="-78"/>
            </a:endParaRPr>
          </a:p>
          <a:p>
            <a:pPr lvl="1" algn="r" rtl="1">
              <a:lnSpc>
                <a:spcPct val="90000"/>
              </a:lnSpc>
            </a:pPr>
            <a:r>
              <a:rPr lang="fa-IR" altLang="en-US" sz="1500" b="1" dirty="0">
                <a:cs typeface="B Mitra" panose="00000400000000000000" pitchFamily="2" charset="-78"/>
              </a:rPr>
              <a:t>در شاسی توام امکان تغییر تعداد خیش وجود دارد</a:t>
            </a:r>
            <a:endParaRPr lang="en-GB" altLang="en-US" sz="1500" b="1" dirty="0">
              <a:cs typeface="B Mitra" panose="00000400000000000000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altLang="en-US" sz="1800" b="1" dirty="0">
                <a:cs typeface="B Mitra" panose="00000400000000000000" pitchFamily="2" charset="-78"/>
              </a:rPr>
              <a:t>اتصال به تراکتور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گوش فیلی </a:t>
            </a:r>
            <a:r>
              <a:rPr lang="en-GB" altLang="en-US" b="1" dirty="0">
                <a:cs typeface="B Mitra" panose="00000400000000000000" pitchFamily="2" charset="-78"/>
              </a:rPr>
              <a:t>3 point hitch</a:t>
            </a:r>
            <a:r>
              <a:rPr lang="fa-IR" altLang="en-US" b="1" dirty="0">
                <a:cs typeface="B Mitra" panose="00000400000000000000" pitchFamily="2" charset="-78"/>
              </a:rPr>
              <a:t> (سوار شونده)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محور عرضی </a:t>
            </a:r>
            <a:r>
              <a:rPr lang="en-GB" altLang="en-US" b="1" dirty="0">
                <a:cs typeface="B Mitra" panose="00000400000000000000" pitchFamily="2" charset="-78"/>
              </a:rPr>
              <a:t>Cross bar</a:t>
            </a:r>
            <a:r>
              <a:rPr lang="fa-IR" altLang="en-US" b="1" dirty="0">
                <a:cs typeface="B Mitra" panose="00000400000000000000" pitchFamily="2" charset="-78"/>
              </a:rPr>
              <a:t> (نیمه سوار)</a:t>
            </a:r>
          </a:p>
          <a:p>
            <a:pPr lvl="2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پيچ هاي قابل تنظيم</a:t>
            </a:r>
          </a:p>
          <a:p>
            <a:pPr lvl="2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ميله دو سر لنگ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زبانه اتصال </a:t>
            </a:r>
            <a:r>
              <a:rPr lang="en-GB" altLang="en-US" b="1" dirty="0">
                <a:cs typeface="B Mitra" panose="00000400000000000000" pitchFamily="2" charset="-78"/>
              </a:rPr>
              <a:t>Tongue </a:t>
            </a:r>
            <a:endParaRPr lang="en-US" altLang="en-US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716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Double Bottom Pl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6"/>
          <a:stretch>
            <a:fillRect/>
          </a:stretch>
        </p:blipFill>
        <p:spPr bwMode="auto">
          <a:xfrm>
            <a:off x="1214439" y="1144192"/>
            <a:ext cx="4113610" cy="314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485900" y="944167"/>
            <a:ext cx="6172200" cy="529828"/>
          </a:xfrm>
        </p:spPr>
        <p:txBody>
          <a:bodyPr/>
          <a:lstStyle/>
          <a:p>
            <a:pPr rtl="1"/>
            <a:r>
              <a:rPr lang="fa-IR" altLang="en-US" sz="3000">
                <a:solidFill>
                  <a:schemeClr val="hlink"/>
                </a:solidFill>
                <a:cs typeface="B Mitra" panose="00000400000000000000" pitchFamily="2" charset="-78"/>
              </a:rPr>
              <a:t>خیش </a:t>
            </a:r>
            <a:r>
              <a:rPr lang="en-US" altLang="en-US" sz="3000">
                <a:solidFill>
                  <a:schemeClr val="hlink"/>
                </a:solidFill>
                <a:cs typeface="B Mitra" panose="00000400000000000000" pitchFamily="2" charset="-78"/>
              </a:rPr>
              <a:t>Bottom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1538289"/>
            <a:ext cx="6172200" cy="3913585"/>
          </a:xfrm>
        </p:spPr>
        <p:txBody>
          <a:bodyPr>
            <a:normAutofit fontScale="92500" lnSpcReduction="10000"/>
          </a:bodyPr>
          <a:lstStyle/>
          <a:p>
            <a:pPr algn="r" rtl="1">
              <a:lnSpc>
                <a:spcPct val="80000"/>
              </a:lnSpc>
            </a:pPr>
            <a:r>
              <a:rPr lang="fa-IR" altLang="en-US" b="1">
                <a:cs typeface="B Mitra" panose="00000400000000000000" pitchFamily="2" charset="-78"/>
              </a:rPr>
              <a:t> اندازه ( 35-3 )</a:t>
            </a:r>
          </a:p>
          <a:p>
            <a:pPr algn="r" rtl="1">
              <a:lnSpc>
                <a:spcPct val="80000"/>
              </a:lnSpc>
            </a:pPr>
            <a:r>
              <a:rPr lang="fa-IR" altLang="en-US" b="1">
                <a:cs typeface="B Mitra" panose="00000400000000000000" pitchFamily="2" charset="-78"/>
              </a:rPr>
              <a:t>اجزاء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>
                <a:cs typeface="B Mitra" panose="00000400000000000000" pitchFamily="2" charset="-78"/>
              </a:rPr>
              <a:t>تيغه </a:t>
            </a:r>
            <a:r>
              <a:rPr lang="en-US" altLang="en-US" b="1">
                <a:cs typeface="B Mitra" panose="00000400000000000000" pitchFamily="2" charset="-78"/>
              </a:rPr>
              <a:t>Share</a:t>
            </a:r>
            <a:endParaRPr lang="fa-IR" altLang="en-US" b="1">
              <a:cs typeface="B Mitra" panose="00000400000000000000" pitchFamily="2" charset="-78"/>
            </a:endParaRPr>
          </a:p>
          <a:p>
            <a:pPr lvl="2" algn="r" rtl="1">
              <a:lnSpc>
                <a:spcPct val="80000"/>
              </a:lnSpc>
            </a:pPr>
            <a:r>
              <a:rPr lang="fa-IR" altLang="en-US" sz="2100" b="1">
                <a:cs typeface="B Mitra" panose="00000400000000000000" pitchFamily="2" charset="-78"/>
              </a:rPr>
              <a:t>بدنه </a:t>
            </a:r>
            <a:r>
              <a:rPr lang="en-US" altLang="en-US" sz="2100" b="1">
                <a:cs typeface="B Mitra" panose="00000400000000000000" pitchFamily="2" charset="-78"/>
              </a:rPr>
              <a:t>Wing</a:t>
            </a:r>
          </a:p>
          <a:p>
            <a:pPr lvl="2" algn="r" rtl="1">
              <a:lnSpc>
                <a:spcPct val="80000"/>
              </a:lnSpc>
            </a:pPr>
            <a:r>
              <a:rPr lang="fa-IR" altLang="en-US" sz="2100" b="1">
                <a:cs typeface="B Mitra" panose="00000400000000000000" pitchFamily="2" charset="-78"/>
              </a:rPr>
              <a:t>لبه </a:t>
            </a:r>
            <a:r>
              <a:rPr lang="en-US" altLang="en-US" sz="2100" b="1">
                <a:cs typeface="B Mitra" panose="00000400000000000000" pitchFamily="2" charset="-78"/>
              </a:rPr>
              <a:t>Cutting Edge</a:t>
            </a:r>
            <a:r>
              <a:rPr lang="fa-IR" altLang="en-US" sz="2100" b="1">
                <a:cs typeface="B Mitra" panose="00000400000000000000" pitchFamily="2" charset="-78"/>
              </a:rPr>
              <a:t> </a:t>
            </a:r>
          </a:p>
          <a:p>
            <a:pPr lvl="2" algn="r" rtl="1">
              <a:lnSpc>
                <a:spcPct val="80000"/>
              </a:lnSpc>
            </a:pPr>
            <a:r>
              <a:rPr lang="fa-IR" altLang="en-US" sz="2100" b="1">
                <a:cs typeface="B Mitra" panose="00000400000000000000" pitchFamily="2" charset="-78"/>
              </a:rPr>
              <a:t>نوك </a:t>
            </a:r>
            <a:r>
              <a:rPr lang="en-US" altLang="en-US" sz="2100" b="1">
                <a:cs typeface="B Mitra" panose="00000400000000000000" pitchFamily="2" charset="-78"/>
              </a:rPr>
              <a:t>Point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>
                <a:cs typeface="B Mitra" panose="00000400000000000000" pitchFamily="2" charset="-78"/>
              </a:rPr>
              <a:t>صفحه بر گردان </a:t>
            </a:r>
            <a:r>
              <a:rPr lang="en-US" altLang="en-US" b="1">
                <a:cs typeface="B Mitra" panose="00000400000000000000" pitchFamily="2" charset="-78"/>
              </a:rPr>
              <a:t>Moldboard</a:t>
            </a:r>
            <a:r>
              <a:rPr lang="fa-IR" altLang="en-US" b="1">
                <a:cs typeface="B Mitra" panose="00000400000000000000" pitchFamily="2" charset="-78"/>
              </a:rPr>
              <a:t>‌</a:t>
            </a:r>
          </a:p>
          <a:p>
            <a:pPr lvl="2" algn="r" rtl="1">
              <a:lnSpc>
                <a:spcPct val="80000"/>
              </a:lnSpc>
            </a:pPr>
            <a:r>
              <a:rPr lang="fa-IR" altLang="en-US" sz="2100" b="1">
                <a:cs typeface="B Mitra" panose="00000400000000000000" pitchFamily="2" charset="-78"/>
              </a:rPr>
              <a:t>صفحه اصلي</a:t>
            </a:r>
          </a:p>
          <a:p>
            <a:pPr lvl="2" algn="r" rtl="1">
              <a:lnSpc>
                <a:spcPct val="80000"/>
              </a:lnSpc>
            </a:pPr>
            <a:r>
              <a:rPr lang="fa-IR" altLang="en-US" sz="2100" b="1">
                <a:cs typeface="B Mitra" panose="00000400000000000000" pitchFamily="2" charset="-78"/>
              </a:rPr>
              <a:t>پيشاني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>
                <a:cs typeface="B Mitra" panose="00000400000000000000" pitchFamily="2" charset="-78"/>
              </a:rPr>
              <a:t>كفش </a:t>
            </a:r>
            <a:r>
              <a:rPr lang="en-US" altLang="en-US" b="1">
                <a:cs typeface="B Mitra" panose="00000400000000000000" pitchFamily="2" charset="-78"/>
              </a:rPr>
              <a:t>Land side</a:t>
            </a:r>
            <a:endParaRPr lang="fa-IR" altLang="en-US" b="1">
              <a:cs typeface="B Mitra" panose="00000400000000000000" pitchFamily="2" charset="-78"/>
            </a:endParaRPr>
          </a:p>
          <a:p>
            <a:pPr lvl="2" algn="r" rtl="1">
              <a:lnSpc>
                <a:spcPct val="80000"/>
              </a:lnSpc>
            </a:pPr>
            <a:r>
              <a:rPr lang="fa-IR" altLang="en-US" sz="2100" b="1">
                <a:cs typeface="B Mitra" panose="00000400000000000000" pitchFamily="2" charset="-78"/>
              </a:rPr>
              <a:t>پاشنه </a:t>
            </a:r>
            <a:r>
              <a:rPr lang="en-US" altLang="en-US" sz="2100" b="1">
                <a:cs typeface="B Mitra" panose="00000400000000000000" pitchFamily="2" charset="-78"/>
              </a:rPr>
              <a:t>Heel 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>
                <a:cs typeface="B Mitra" panose="00000400000000000000" pitchFamily="2" charset="-78"/>
              </a:rPr>
              <a:t>تنه</a:t>
            </a:r>
            <a:r>
              <a:rPr lang="en-US" altLang="en-US" b="1">
                <a:cs typeface="B Mitra" panose="00000400000000000000" pitchFamily="2" charset="-78"/>
              </a:rPr>
              <a:t> Frog </a:t>
            </a:r>
            <a:r>
              <a:rPr lang="fa-IR" altLang="en-US" b="1">
                <a:cs typeface="B Mitra" panose="00000400000000000000" pitchFamily="2" charset="-78"/>
              </a:rPr>
              <a:t>(سينه)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>
                <a:cs typeface="B Mitra" panose="00000400000000000000" pitchFamily="2" charset="-78"/>
              </a:rPr>
              <a:t>پشت بند </a:t>
            </a:r>
            <a:r>
              <a:rPr lang="en-US" altLang="en-US" b="1">
                <a:cs typeface="B Mitra" panose="00000400000000000000" pitchFamily="2" charset="-78"/>
              </a:rPr>
              <a:t>Brace</a:t>
            </a:r>
          </a:p>
        </p:txBody>
      </p:sp>
      <p:pic>
        <p:nvPicPr>
          <p:cNvPr id="22535" name="Picture 7" descr="landside suc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8" y="4293394"/>
            <a:ext cx="1428750" cy="101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9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70022" y="1306285"/>
            <a:ext cx="335552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350" dirty="0"/>
          </a:p>
        </p:txBody>
      </p:sp>
      <p:pic>
        <p:nvPicPr>
          <p:cNvPr id="4" name="Picture 7" descr="14stdpl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296" y="772120"/>
            <a:ext cx="3880247" cy="519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61406"/>
            <a:ext cx="4620530" cy="352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485900" y="2057401"/>
            <a:ext cx="6163866" cy="3394472"/>
          </a:xfrm>
        </p:spPr>
        <p:txBody>
          <a:bodyPr/>
          <a:lstStyle/>
          <a:p>
            <a:pPr marL="457200" indent="-457200" algn="r" rtl="1">
              <a:buNone/>
            </a:pPr>
            <a:r>
              <a:rPr lang="fa-IR" altLang="en-US" dirty="0" err="1"/>
              <a:t>تصوی</a:t>
            </a:r>
            <a:r>
              <a:rPr lang="fa-IR" altLang="en-US" dirty="0"/>
              <a:t> یک خیش و </a:t>
            </a:r>
            <a:r>
              <a:rPr lang="fa-IR" altLang="en-US" dirty="0" err="1"/>
              <a:t>قستمهای</a:t>
            </a:r>
            <a:r>
              <a:rPr lang="fa-IR" altLang="en-US" dirty="0"/>
              <a:t> مختلف آن</a:t>
            </a:r>
          </a:p>
          <a:p>
            <a:pPr marL="457200" indent="-457200" algn="justLow">
              <a:buNone/>
            </a:pPr>
            <a:endParaRPr lang="fa-IR" altLang="en-US" dirty="0"/>
          </a:p>
        </p:txBody>
      </p:sp>
      <p:pic>
        <p:nvPicPr>
          <p:cNvPr id="252932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2187179"/>
            <a:ext cx="4400550" cy="3475434"/>
          </a:xfrm>
          <a:noFill/>
          <a:ln/>
        </p:spPr>
      </p:pic>
      <p:pic>
        <p:nvPicPr>
          <p:cNvPr id="252935" name="Picture 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18424" y="2569370"/>
            <a:ext cx="3182540" cy="1507331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69812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Rectangle 8"/>
          <p:cNvSpPr>
            <a:spLocks noGrp="1" noChangeArrowheads="1"/>
          </p:cNvSpPr>
          <p:nvPr>
            <p:ph type="title"/>
          </p:nvPr>
        </p:nvSpPr>
        <p:spPr>
          <a:xfrm>
            <a:off x="1485900" y="782240"/>
            <a:ext cx="6172200" cy="421482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altLang="en-US" sz="3000" dirty="0" err="1">
                <a:solidFill>
                  <a:schemeClr val="hlink"/>
                </a:solidFill>
                <a:cs typeface="B Mitra" panose="00000400000000000000" pitchFamily="2" charset="-78"/>
              </a:rPr>
              <a:t>تيغه</a:t>
            </a:r>
            <a:endParaRPr lang="en-US" altLang="en-US" sz="3000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23561" name="Rectangle 9"/>
          <p:cNvSpPr>
            <a:spLocks noGrp="1" noChangeArrowheads="1"/>
          </p:cNvSpPr>
          <p:nvPr>
            <p:ph idx="1"/>
          </p:nvPr>
        </p:nvSpPr>
        <p:spPr>
          <a:xfrm>
            <a:off x="1485900" y="1160860"/>
            <a:ext cx="6172200" cy="3913584"/>
          </a:xfrm>
        </p:spPr>
        <p:txBody>
          <a:bodyPr>
            <a:normAutofit fontScale="77500" lnSpcReduction="20000"/>
          </a:bodyPr>
          <a:lstStyle/>
          <a:p>
            <a:pPr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عامل نفوذ </a:t>
            </a:r>
            <a:r>
              <a:rPr lang="fa-IR" altLang="en-US" b="1" dirty="0" err="1">
                <a:cs typeface="B Mitra" panose="00000400000000000000" pitchFamily="2" charset="-78"/>
              </a:rPr>
              <a:t>گاوآهن</a:t>
            </a:r>
            <a:r>
              <a:rPr lang="fa-IR" altLang="en-US" b="1" dirty="0">
                <a:cs typeface="B Mitra" panose="00000400000000000000" pitchFamily="2" charset="-78"/>
              </a:rPr>
              <a:t> در </a:t>
            </a:r>
            <a:r>
              <a:rPr lang="fa-IR" altLang="en-US" b="1" dirty="0" err="1">
                <a:cs typeface="B Mitra" panose="00000400000000000000" pitchFamily="2" charset="-78"/>
              </a:rPr>
              <a:t>خاك</a:t>
            </a:r>
            <a:endParaRPr lang="fa-IR" altLang="en-US" b="1" dirty="0">
              <a:cs typeface="B Mitra" panose="00000400000000000000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برش </a:t>
            </a:r>
            <a:r>
              <a:rPr lang="fa-IR" altLang="en-US" b="1" dirty="0" err="1">
                <a:cs typeface="B Mitra" panose="00000400000000000000" pitchFamily="2" charset="-78"/>
              </a:rPr>
              <a:t>افقي</a:t>
            </a:r>
            <a:r>
              <a:rPr lang="fa-IR" altLang="en-US" b="1" dirty="0">
                <a:cs typeface="B Mitra" panose="00000400000000000000" pitchFamily="2" charset="-78"/>
              </a:rPr>
              <a:t> و </a:t>
            </a:r>
            <a:r>
              <a:rPr lang="fa-IR" altLang="en-US" b="1" dirty="0" err="1">
                <a:cs typeface="B Mitra" panose="00000400000000000000" pitchFamily="2" charset="-78"/>
              </a:rPr>
              <a:t>بخشي</a:t>
            </a:r>
            <a:r>
              <a:rPr lang="fa-IR" altLang="en-US" b="1" dirty="0">
                <a:cs typeface="B Mitra" panose="00000400000000000000" pitchFamily="2" charset="-78"/>
              </a:rPr>
              <a:t> از برش </a:t>
            </a:r>
            <a:r>
              <a:rPr lang="fa-IR" altLang="en-US" b="1" dirty="0" err="1">
                <a:cs typeface="B Mitra" panose="00000400000000000000" pitchFamily="2" charset="-78"/>
              </a:rPr>
              <a:t>عمودي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نفوذ </a:t>
            </a:r>
            <a:r>
              <a:rPr lang="fa-IR" altLang="en-US" b="1" dirty="0" err="1">
                <a:cs typeface="B Mitra" panose="00000400000000000000" pitchFamily="2" charset="-78"/>
              </a:rPr>
              <a:t>عمودي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en-US" altLang="en-US" b="1" dirty="0">
                <a:cs typeface="B Mitra" panose="00000400000000000000" pitchFamily="2" charset="-78"/>
              </a:rPr>
              <a:t>Down Suction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نفوذ </a:t>
            </a:r>
            <a:r>
              <a:rPr lang="fa-IR" altLang="en-US" b="1" dirty="0" err="1">
                <a:cs typeface="B Mitra" panose="00000400000000000000" pitchFamily="2" charset="-78"/>
              </a:rPr>
              <a:t>جانبي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en-US" altLang="en-US" b="1" dirty="0">
                <a:cs typeface="B Mitra" panose="00000400000000000000" pitchFamily="2" charset="-78"/>
              </a:rPr>
              <a:t>Side suction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</a:p>
          <a:p>
            <a:pPr lvl="2" algn="r" rtl="1">
              <a:lnSpc>
                <a:spcPct val="90000"/>
              </a:lnSpc>
            </a:pPr>
            <a:r>
              <a:rPr lang="fa-IR" altLang="en-US" b="1" dirty="0" err="1">
                <a:cs typeface="B Mitra" panose="00000400000000000000" pitchFamily="2" charset="-78"/>
              </a:rPr>
              <a:t>بين</a:t>
            </a:r>
            <a:r>
              <a:rPr lang="fa-IR" altLang="en-US" b="1" dirty="0">
                <a:cs typeface="B Mitra" panose="00000400000000000000" pitchFamily="2" charset="-78"/>
              </a:rPr>
              <a:t> 5 تا 12 </a:t>
            </a:r>
            <a:r>
              <a:rPr lang="fa-IR" altLang="en-US" b="1" dirty="0" err="1">
                <a:cs typeface="B Mitra" panose="00000400000000000000" pitchFamily="2" charset="-78"/>
              </a:rPr>
              <a:t>ميلي</a:t>
            </a:r>
            <a:r>
              <a:rPr lang="fa-IR" altLang="en-US" b="1" dirty="0">
                <a:cs typeface="B Mitra" panose="00000400000000000000" pitchFamily="2" charset="-78"/>
              </a:rPr>
              <a:t> متر</a:t>
            </a:r>
          </a:p>
          <a:p>
            <a:pPr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انواع: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ساده </a:t>
            </a:r>
            <a:r>
              <a:rPr lang="fa-IR" altLang="en-US" b="1" dirty="0" err="1">
                <a:cs typeface="B Mitra" panose="00000400000000000000" pitchFamily="2" charset="-78"/>
              </a:rPr>
              <a:t>يكبار</a:t>
            </a:r>
            <a:r>
              <a:rPr lang="fa-IR" altLang="en-US" b="1" dirty="0">
                <a:cs typeface="B Mitra" panose="00000400000000000000" pitchFamily="2" charset="-78"/>
              </a:rPr>
              <a:t> مصرف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 dirty="0" err="1">
                <a:cs typeface="B Mitra" panose="00000400000000000000" pitchFamily="2" charset="-78"/>
              </a:rPr>
              <a:t>نوك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 err="1">
                <a:cs typeface="B Mitra" panose="00000400000000000000" pitchFamily="2" charset="-78"/>
              </a:rPr>
              <a:t>منقاري</a:t>
            </a:r>
            <a:r>
              <a:rPr lang="fa-IR" altLang="en-US" b="1" dirty="0">
                <a:cs typeface="B Mitra" panose="00000400000000000000" pitchFamily="2" charset="-78"/>
              </a:rPr>
              <a:t> ( </a:t>
            </a:r>
            <a:r>
              <a:rPr lang="fa-IR" altLang="en-US" b="1" dirty="0" err="1">
                <a:cs typeface="B Mitra" panose="00000400000000000000" pitchFamily="2" charset="-78"/>
              </a:rPr>
              <a:t>شكافت</a:t>
            </a:r>
            <a:r>
              <a:rPr lang="fa-IR" altLang="en-US" b="1" dirty="0">
                <a:cs typeface="B Mitra" panose="00000400000000000000" pitchFamily="2" charset="-78"/>
              </a:rPr>
              <a:t> بهتر </a:t>
            </a:r>
            <a:r>
              <a:rPr lang="fa-IR" altLang="en-US" b="1" dirty="0" err="1">
                <a:cs typeface="B Mitra" panose="00000400000000000000" pitchFamily="2" charset="-78"/>
              </a:rPr>
              <a:t>خاك</a:t>
            </a:r>
            <a:r>
              <a:rPr lang="fa-IR" altLang="en-US" b="1" dirty="0">
                <a:cs typeface="B Mitra" panose="00000400000000000000" pitchFamily="2" charset="-78"/>
              </a:rPr>
              <a:t> و </a:t>
            </a:r>
            <a:r>
              <a:rPr lang="fa-IR" altLang="en-US" b="1" dirty="0" err="1">
                <a:cs typeface="B Mitra" panose="00000400000000000000" pitchFamily="2" charset="-78"/>
              </a:rPr>
              <a:t>ساييدگي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 err="1">
                <a:cs typeface="B Mitra" panose="00000400000000000000" pitchFamily="2" charset="-78"/>
              </a:rPr>
              <a:t>كمتر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>
              <a:lnSpc>
                <a:spcPct val="90000"/>
              </a:lnSpc>
            </a:pPr>
            <a:r>
              <a:rPr lang="fa-IR" altLang="en-US" b="1" dirty="0" err="1">
                <a:cs typeface="B Mitra" panose="00000400000000000000" pitchFamily="2" charset="-78"/>
              </a:rPr>
              <a:t>ديلمي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 err="1">
                <a:cs typeface="B Mitra" panose="00000400000000000000" pitchFamily="2" charset="-78"/>
              </a:rPr>
              <a:t>براي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 err="1">
                <a:cs typeface="B Mitra" panose="00000400000000000000" pitchFamily="2" charset="-78"/>
              </a:rPr>
              <a:t>زمين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 err="1">
                <a:cs typeface="B Mitra" panose="00000400000000000000" pitchFamily="2" charset="-78"/>
              </a:rPr>
              <a:t>هاي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 err="1">
                <a:cs typeface="B Mitra" panose="00000400000000000000" pitchFamily="2" charset="-78"/>
              </a:rPr>
              <a:t>بسيار</a:t>
            </a:r>
            <a:r>
              <a:rPr lang="fa-IR" altLang="en-US" b="1" dirty="0">
                <a:cs typeface="B Mitra" panose="00000400000000000000" pitchFamily="2" charset="-78"/>
              </a:rPr>
              <a:t> سخت</a:t>
            </a:r>
          </a:p>
          <a:p>
            <a:pPr algn="r" rtl="1">
              <a:lnSpc>
                <a:spcPct val="90000"/>
              </a:lnSpc>
            </a:pPr>
            <a:r>
              <a:rPr lang="fa-IR" altLang="en-US" b="1" dirty="0" err="1">
                <a:cs typeface="B Mitra" panose="00000400000000000000" pitchFamily="2" charset="-78"/>
              </a:rPr>
              <a:t>خصوصيات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مقاومت به </a:t>
            </a:r>
            <a:r>
              <a:rPr lang="fa-IR" altLang="en-US" b="1" dirty="0" err="1">
                <a:cs typeface="B Mitra" panose="00000400000000000000" pitchFamily="2" charset="-78"/>
              </a:rPr>
              <a:t>سايش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مقاومت به ضربه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از فولاد </a:t>
            </a:r>
            <a:r>
              <a:rPr lang="fa-IR" altLang="en-US" b="1" dirty="0" err="1">
                <a:cs typeface="B Mitra" panose="00000400000000000000" pitchFamily="2" charset="-78"/>
              </a:rPr>
              <a:t>ريختگي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>
              <a:lnSpc>
                <a:spcPct val="90000"/>
              </a:lnSpc>
            </a:pPr>
            <a:endParaRPr lang="en-US" altLang="en-US" b="1" dirty="0">
              <a:cs typeface="B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6" y="1203723"/>
            <a:ext cx="2811468" cy="18313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6" y="3633107"/>
            <a:ext cx="3171857" cy="213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abbaspour0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6" b="9093"/>
          <a:stretch>
            <a:fillRect/>
          </a:stretch>
        </p:blipFill>
        <p:spPr bwMode="auto">
          <a:xfrm>
            <a:off x="1223964" y="2015729"/>
            <a:ext cx="6718697" cy="3627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087167" y="2511028"/>
            <a:ext cx="2186817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 sz="1350" b="1">
                <a:solidFill>
                  <a:schemeClr val="bg1"/>
                </a:solidFill>
                <a:cs typeface="B Zar" panose="00000400000000000000" pitchFamily="2" charset="-78"/>
              </a:rPr>
              <a:t>تمام عرض، برای شرایط ریشه ای</a:t>
            </a:r>
            <a:endParaRPr lang="en-US" altLang="en-US" sz="1350" b="1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5204095" y="2463404"/>
            <a:ext cx="240161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rtl="1"/>
            <a:r>
              <a:rPr lang="fa-IR" altLang="en-US" sz="1200" b="1">
                <a:solidFill>
                  <a:schemeClr val="bg1"/>
                </a:solidFill>
                <a:cs typeface="B Zar" panose="00000400000000000000" pitchFamily="2" charset="-78"/>
              </a:rPr>
              <a:t>برش باریک، عدم وجود ریشه و نفود بهتر </a:t>
            </a:r>
            <a:endParaRPr lang="en-US" altLang="en-US" sz="1200" b="1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1871664" y="3458766"/>
            <a:ext cx="205056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 sz="1350" b="1">
                <a:solidFill>
                  <a:schemeClr val="bg1"/>
                </a:solidFill>
                <a:cs typeface="B Zar" panose="00000400000000000000" pitchFamily="2" charset="-78"/>
              </a:rPr>
              <a:t>خاک سایشی، سنگدار، و سخت</a:t>
            </a:r>
            <a:endParaRPr lang="en-US" altLang="en-US" sz="1350" b="1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4872039" y="3419476"/>
            <a:ext cx="3098925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 sz="1350" b="1">
                <a:solidFill>
                  <a:schemeClr val="bg1"/>
                </a:solidFill>
                <a:cs typeface="B Zar" panose="00000400000000000000" pitchFamily="2" charset="-78"/>
              </a:rPr>
              <a:t>سخت کاری شده برای خاک های خیلی سایشی</a:t>
            </a:r>
            <a:endParaRPr lang="en-US" altLang="en-US" sz="1350" b="1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3437335" y="4337447"/>
            <a:ext cx="2319866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 sz="1350" b="1">
                <a:solidFill>
                  <a:schemeClr val="bg1"/>
                </a:solidFill>
                <a:cs typeface="B Zar" panose="00000400000000000000" pitchFamily="2" charset="-78"/>
              </a:rPr>
              <a:t>برای خاک با شرایط خیلی نامناسب</a:t>
            </a:r>
            <a:endParaRPr lang="en-US" altLang="en-US" sz="1350" b="1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2789636" y="5148263"/>
            <a:ext cx="3429144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a-IR" altLang="en-US" sz="1350" b="1">
                <a:solidFill>
                  <a:schemeClr val="bg1"/>
                </a:solidFill>
                <a:cs typeface="B Zar" panose="00000400000000000000" pitchFamily="2" charset="-78"/>
              </a:rPr>
              <a:t>منقاری برای نفوذ سریع (خاک های گامبو یا چسبنده)</a:t>
            </a:r>
            <a:endParaRPr lang="en-US" altLang="en-US" sz="1350" b="1">
              <a:solidFill>
                <a:schemeClr val="bg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311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صفحه برگردان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9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اصلي ترين قسمت كه تعيين كننده كيفيت و چگونگي عمل شخم است</a:t>
            </a:r>
          </a:p>
          <a:p>
            <a:pPr algn="r" rtl="1">
              <a:lnSpc>
                <a:spcPct val="9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خاک بریده شده در این قسمت فشرده، گسیخته و خرد می شود</a:t>
            </a:r>
          </a:p>
          <a:p>
            <a:pPr algn="r" rtl="1">
              <a:lnSpc>
                <a:spcPct val="9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بالا آوردن،  جابجا كردن و خرد كردن خاك در اثر حركت بر روي اين سطح</a:t>
            </a:r>
          </a:p>
          <a:p>
            <a:pPr algn="r" rtl="1">
              <a:lnSpc>
                <a:spcPct val="9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حركت لغزشي باعث گرما و سايش بخصوص در پيشاني مي شود</a:t>
            </a:r>
          </a:p>
          <a:p>
            <a:pPr algn="r" rtl="1">
              <a:lnSpc>
                <a:spcPct val="9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سطح بايد كاملاً  صيقلي باشد (پوشش تفلون و پلاسيك)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sz="1500" b="1">
                <a:cs typeface="B Mitra" panose="00000400000000000000" pitchFamily="2" charset="-78"/>
              </a:rPr>
              <a:t>خاصيت نچسبي براي  خاك هاي سنگين</a:t>
            </a:r>
          </a:p>
          <a:p>
            <a:pPr algn="r" rtl="1">
              <a:lnSpc>
                <a:spcPct val="9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زاويه برگردان خاك حداكثر 140 درجه</a:t>
            </a:r>
          </a:p>
          <a:p>
            <a:pPr algn="r" rtl="1">
              <a:lnSpc>
                <a:spcPct val="9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ویژگی های هندسی طول، ارتفاع و انحناء</a:t>
            </a:r>
          </a:p>
          <a:p>
            <a:pPr algn="r" rtl="1">
              <a:lnSpc>
                <a:spcPct val="90000"/>
              </a:lnSpc>
            </a:pPr>
            <a:endParaRPr lang="en-US" altLang="en-US" sz="1800" b="1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483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485900" y="1063230"/>
            <a:ext cx="6172200" cy="367903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altLang="en-US" sz="3000" dirty="0">
                <a:solidFill>
                  <a:schemeClr val="hlink"/>
                </a:solidFill>
                <a:cs typeface="B Mitra" panose="00000400000000000000" pitchFamily="2" charset="-78"/>
              </a:rPr>
              <a:t>انواع صفحه بر گردان</a:t>
            </a:r>
            <a:endParaRPr lang="en-US" altLang="en-US" sz="3000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1593056"/>
            <a:ext cx="6172200" cy="3858816"/>
          </a:xfrm>
        </p:spPr>
        <p:txBody>
          <a:bodyPr>
            <a:normAutofit fontScale="92500" lnSpcReduction="10000"/>
          </a:bodyPr>
          <a:lstStyle/>
          <a:p>
            <a:pPr algn="r" rtl="1">
              <a:lnSpc>
                <a:spcPct val="9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جنس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فولادي يكپارچه (كم كربن ، مقاوم به ضربه)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چدني (مقاوم به سايش در اراضي شني)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سه لايه</a:t>
            </a:r>
          </a:p>
          <a:p>
            <a:pPr lvl="2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داخل 44% سخت </a:t>
            </a:r>
            <a:r>
              <a:rPr lang="fa-IR" altLang="en-US" sz="1350" b="1">
                <a:cs typeface="B Mitra" panose="00000400000000000000" pitchFamily="2" charset="-78"/>
              </a:rPr>
              <a:t>(مثل فولاد 1095 با 9/0 تا 05/1 درصد كربن)</a:t>
            </a:r>
          </a:p>
          <a:p>
            <a:pPr lvl="2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وسط 33% نرم </a:t>
            </a:r>
            <a:r>
              <a:rPr lang="fa-IR" altLang="en-US" sz="1350" b="1">
                <a:cs typeface="B Mitra" panose="00000400000000000000" pitchFamily="2" charset="-78"/>
              </a:rPr>
              <a:t>(مثل فولاد 1010 با 08/0 تا 13/0 درصد كربن)</a:t>
            </a:r>
          </a:p>
          <a:p>
            <a:pPr lvl="2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پشت 23% سخت </a:t>
            </a:r>
            <a:r>
              <a:rPr lang="fa-IR" altLang="en-US" sz="1350" b="1">
                <a:cs typeface="B Mitra" panose="00000400000000000000" pitchFamily="2" charset="-78"/>
              </a:rPr>
              <a:t>(مثل فولاد 1095 با 9/0 تا 05/1 درصد كربن)</a:t>
            </a:r>
            <a:endParaRPr lang="fa-IR" altLang="en-US" b="1">
              <a:cs typeface="B Mitra" panose="00000400000000000000" pitchFamily="2" charset="-78"/>
            </a:endParaRPr>
          </a:p>
          <a:p>
            <a:pPr algn="r" rtl="1">
              <a:lnSpc>
                <a:spcPct val="90000"/>
              </a:lnSpc>
            </a:pPr>
            <a:r>
              <a:rPr lang="fa-IR" altLang="en-US" sz="1800" b="1">
                <a:cs typeface="B Mitra" panose="00000400000000000000" pitchFamily="2" charset="-78"/>
              </a:rPr>
              <a:t>نوع انحنا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استوانه اي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شبه استوانه اي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پيچيده</a:t>
            </a:r>
          </a:p>
          <a:p>
            <a:pPr lvl="1" algn="r" rtl="1">
              <a:lnSpc>
                <a:spcPct val="90000"/>
              </a:lnSpc>
            </a:pPr>
            <a:r>
              <a:rPr lang="fa-IR" altLang="en-US" b="1">
                <a:cs typeface="B Mitra" panose="00000400000000000000" pitchFamily="2" charset="-78"/>
              </a:rPr>
              <a:t>نيم پيچيده</a:t>
            </a:r>
            <a:endParaRPr lang="en-US" altLang="en-US" b="1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831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مقایسه ویژگی های بر گردان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graphicFrame>
        <p:nvGraphicFramePr>
          <p:cNvPr id="30782" name="Group 62"/>
          <p:cNvGraphicFramePr>
            <a:graphicFrameLocks noGrp="1"/>
          </p:cNvGraphicFramePr>
          <p:nvPr>
            <p:ph type="tbl" idx="1"/>
          </p:nvPr>
        </p:nvGraphicFramePr>
        <p:xfrm>
          <a:off x="1485900" y="2057400"/>
          <a:ext cx="6172202" cy="3654267"/>
        </p:xfrm>
        <a:graphic>
          <a:graphicData uri="http://schemas.openxmlformats.org/drawingml/2006/table">
            <a:tbl>
              <a:tblPr/>
              <a:tblGrid>
                <a:gridCol w="1234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6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3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46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46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0050">
                <a:tc grid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خصوصیات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FBC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نوع بر گردان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FE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86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قیمت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مقاومت سایشی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مقاومت به ضربه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صیقلی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89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متوسط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متوسط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متوسط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متوسط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فولادی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8D5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7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زیاد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زیاد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زیاد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زیاد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سه لایه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8D5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89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کم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زیاد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کم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کم</a:t>
                      </a:r>
                      <a:endParaRPr kumimoji="0" lang="en-US" alt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B Zar" panose="00000400000000000000" pitchFamily="2" charset="-78"/>
                        </a:rPr>
                        <a:t>چدنی</a:t>
                      </a:r>
                      <a:endParaRPr kumimoji="0" lang="en-US" alt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B Zar" panose="00000400000000000000" pitchFamily="2" charset="-78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8D5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553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>
          <a:xfrm>
            <a:off x="1485900" y="944167"/>
            <a:ext cx="6172200" cy="529828"/>
          </a:xfrm>
          <a:noFill/>
          <a:ln/>
        </p:spPr>
        <p:txBody>
          <a:bodyPr/>
          <a:lstStyle/>
          <a:p>
            <a:pPr algn="r" rtl="1"/>
            <a:r>
              <a:rPr lang="fa-IR" altLang="en-US" sz="3000" dirty="0">
                <a:solidFill>
                  <a:schemeClr val="hlink"/>
                </a:solidFill>
                <a:cs typeface="B Mitra" panose="00000400000000000000" pitchFamily="2" charset="-78"/>
              </a:rPr>
              <a:t>انواع صفحه بر گردان</a:t>
            </a:r>
            <a:endParaRPr lang="en-US" altLang="en-US" sz="3000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2881993" y="1400855"/>
            <a:ext cx="6172200" cy="4429125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altLang="en-US" sz="1500" b="1" dirty="0">
                <a:cs typeface="B Mitra" panose="00000400000000000000" pitchFamily="2" charset="-78"/>
              </a:rPr>
              <a:t>نوع </a:t>
            </a:r>
            <a:r>
              <a:rPr lang="fa-IR" altLang="en-US" sz="1500" b="1" dirty="0" err="1">
                <a:cs typeface="B Mitra" panose="00000400000000000000" pitchFamily="2" charset="-78"/>
              </a:rPr>
              <a:t>خاك</a:t>
            </a:r>
            <a:endParaRPr lang="fa-IR" altLang="en-US" sz="1500" b="1" dirty="0">
              <a:cs typeface="B Mitra" panose="00000400000000000000" pitchFamily="2" charset="-78"/>
            </a:endParaRP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سبك (استوانه ای بزرگ، بخشي از سطح جانبي استوانه)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لوم (شبه </a:t>
            </a:r>
            <a:r>
              <a:rPr lang="fa-IR" altLang="en-US" sz="1500" b="1" dirty="0" err="1">
                <a:cs typeface="B Mitra" panose="00000400000000000000" pitchFamily="2" charset="-78"/>
              </a:rPr>
              <a:t>استوانه</a:t>
            </a:r>
            <a:r>
              <a:rPr lang="fa-IR" altLang="en-US" sz="1500" b="1" dirty="0">
                <a:cs typeface="B Mitra" panose="00000400000000000000" pitchFamily="2" charset="-78"/>
              </a:rPr>
              <a:t> ای)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سنگین (نیم پیچیده ، کوتاه و کشیده)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سنگین چسبنده (پیچیده ، کاملاً کوتاه و کشیده)</a:t>
            </a:r>
          </a:p>
          <a:p>
            <a:pPr algn="r" rtl="1"/>
            <a:r>
              <a:rPr lang="fa-IR" altLang="en-US" sz="1500" b="1" dirty="0">
                <a:cs typeface="B Mitra" panose="00000400000000000000" pitchFamily="2" charset="-78"/>
              </a:rPr>
              <a:t>کاربرد 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همه کاره </a:t>
            </a:r>
            <a:r>
              <a:rPr lang="en-GB" altLang="en-US" sz="1500" b="1" dirty="0">
                <a:cs typeface="B Mitra" panose="00000400000000000000" pitchFamily="2" charset="-78"/>
              </a:rPr>
              <a:t>(General Purpose)</a:t>
            </a:r>
            <a:r>
              <a:rPr lang="en-US" altLang="en-US" sz="1500" b="1" dirty="0">
                <a:cs typeface="B Mitra" panose="00000400000000000000" pitchFamily="2" charset="-78"/>
              </a:rPr>
              <a:t> </a:t>
            </a:r>
            <a:r>
              <a:rPr lang="fa-IR" altLang="en-US" sz="1500" b="1" dirty="0">
                <a:cs typeface="B Mitra" panose="00000400000000000000" pitchFamily="2" charset="-78"/>
              </a:rPr>
              <a:t> با مقاومت </a:t>
            </a:r>
            <a:r>
              <a:rPr lang="fa-IR" altLang="en-US" sz="1500" b="1" dirty="0" err="1">
                <a:cs typeface="B Mitra" panose="00000400000000000000" pitchFamily="2" charset="-78"/>
              </a:rPr>
              <a:t>پايين</a:t>
            </a:r>
            <a:r>
              <a:rPr lang="fa-IR" altLang="en-US" sz="1500" b="1" dirty="0">
                <a:cs typeface="B Mitra" panose="00000400000000000000" pitchFamily="2" charset="-78"/>
              </a:rPr>
              <a:t> و انحناء </a:t>
            </a:r>
            <a:r>
              <a:rPr lang="fa-IR" altLang="en-US" sz="1500" b="1" dirty="0" err="1">
                <a:cs typeface="B Mitra" panose="00000400000000000000" pitchFamily="2" charset="-78"/>
              </a:rPr>
              <a:t>كم</a:t>
            </a:r>
            <a:r>
              <a:rPr lang="fa-IR" altLang="en-US" sz="1500" b="1" dirty="0">
                <a:cs typeface="B Mitra" panose="00000400000000000000" pitchFamily="2" charset="-78"/>
              </a:rPr>
              <a:t> </a:t>
            </a:r>
          </a:p>
          <a:p>
            <a:pPr marL="342900" lvl="1" indent="0" algn="r" rtl="1">
              <a:buNone/>
            </a:pPr>
            <a:r>
              <a:rPr lang="fa-IR" altLang="en-US" sz="1500" b="1" dirty="0">
                <a:cs typeface="B Mitra" panose="00000400000000000000" pitchFamily="2" charset="-78"/>
              </a:rPr>
              <a:t>در بالا</a:t>
            </a:r>
            <a:endParaRPr lang="en-GB" altLang="en-US" sz="1500" b="1" dirty="0">
              <a:cs typeface="B Mitra" panose="00000400000000000000" pitchFamily="2" charset="-78"/>
            </a:endParaRPr>
          </a:p>
          <a:p>
            <a:pPr lvl="1" algn="r" rtl="1"/>
            <a:r>
              <a:rPr lang="fa-IR" altLang="en-US" sz="1500" b="1" dirty="0" err="1">
                <a:cs typeface="B Mitra" panose="00000400000000000000" pitchFamily="2" charset="-78"/>
              </a:rPr>
              <a:t>کلشی</a:t>
            </a:r>
            <a:r>
              <a:rPr lang="fa-IR" altLang="en-US" sz="1500" b="1" dirty="0">
                <a:cs typeface="B Mitra" panose="00000400000000000000" pitchFamily="2" charset="-78"/>
              </a:rPr>
              <a:t> </a:t>
            </a:r>
            <a:r>
              <a:rPr lang="en-GB" altLang="en-US" sz="1500" b="1" dirty="0">
                <a:cs typeface="B Mitra" panose="00000400000000000000" pitchFamily="2" charset="-78"/>
              </a:rPr>
              <a:t>Stubble)</a:t>
            </a:r>
            <a:r>
              <a:rPr lang="fa-IR" altLang="en-US" sz="1500" b="1" dirty="0">
                <a:cs typeface="B Mitra" panose="00000400000000000000" pitchFamily="2" charset="-78"/>
              </a:rPr>
              <a:t> ) نسبتاً </a:t>
            </a:r>
            <a:r>
              <a:rPr lang="fa-IR" altLang="en-US" sz="1500" b="1" dirty="0" err="1">
                <a:cs typeface="B Mitra" panose="00000400000000000000" pitchFamily="2" charset="-78"/>
              </a:rPr>
              <a:t>كم</a:t>
            </a:r>
            <a:r>
              <a:rPr lang="fa-IR" altLang="en-US" sz="1500" b="1" dirty="0">
                <a:cs typeface="B Mitra" panose="00000400000000000000" pitchFamily="2" charset="-78"/>
              </a:rPr>
              <a:t> طول و </a:t>
            </a:r>
            <a:r>
              <a:rPr lang="fa-IR" altLang="en-US" sz="1500" b="1" dirty="0" err="1">
                <a:cs typeface="B Mitra" panose="00000400000000000000" pitchFamily="2" charset="-78"/>
              </a:rPr>
              <a:t>عريض</a:t>
            </a:r>
            <a:r>
              <a:rPr lang="fa-IR" altLang="en-US" sz="1500" b="1" dirty="0">
                <a:cs typeface="B Mitra" panose="00000400000000000000" pitchFamily="2" charset="-78"/>
              </a:rPr>
              <a:t> (ارتفاع بلند) با </a:t>
            </a:r>
          </a:p>
          <a:p>
            <a:pPr marL="342900" lvl="1" indent="0" algn="r" rtl="1">
              <a:buNone/>
            </a:pPr>
            <a:r>
              <a:rPr lang="fa-IR" altLang="en-US" sz="1500" b="1" dirty="0">
                <a:cs typeface="B Mitra" panose="00000400000000000000" pitchFamily="2" charset="-78"/>
              </a:rPr>
              <a:t>انحناء </a:t>
            </a:r>
            <a:r>
              <a:rPr lang="fa-IR" altLang="en-US" sz="1500" b="1" dirty="0" err="1">
                <a:cs typeface="B Mitra" panose="00000400000000000000" pitchFamily="2" charset="-78"/>
              </a:rPr>
              <a:t>ناگهاني</a:t>
            </a:r>
            <a:r>
              <a:rPr lang="fa-IR" altLang="en-US" sz="1500" b="1" dirty="0">
                <a:cs typeface="B Mitra" panose="00000400000000000000" pitchFamily="2" charset="-78"/>
              </a:rPr>
              <a:t> در انتها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کلوخ شکن یا سخت خاک</a:t>
            </a:r>
            <a:r>
              <a:rPr lang="en-GB" altLang="en-US" sz="1500" b="1" dirty="0">
                <a:cs typeface="B Mitra" panose="00000400000000000000" pitchFamily="2" charset="-78"/>
              </a:rPr>
              <a:t> </a:t>
            </a:r>
            <a:r>
              <a:rPr lang="fa-IR" altLang="en-US" sz="1500" b="1" dirty="0">
                <a:cs typeface="B Mitra" panose="00000400000000000000" pitchFamily="2" charset="-78"/>
              </a:rPr>
              <a:t> </a:t>
            </a:r>
            <a:r>
              <a:rPr lang="en-GB" altLang="en-US" sz="1500" b="1" dirty="0">
                <a:cs typeface="B Mitra" panose="00000400000000000000" pitchFamily="2" charset="-78"/>
              </a:rPr>
              <a:t> (Breaker)</a:t>
            </a:r>
            <a:endParaRPr lang="fa-IR" altLang="en-US" sz="1500" b="1" dirty="0">
              <a:cs typeface="B Mitra" panose="00000400000000000000" pitchFamily="2" charset="-78"/>
            </a:endParaRP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چمنزار </a:t>
            </a:r>
            <a:r>
              <a:rPr lang="en-US" altLang="en-US" sz="1500" b="1" dirty="0">
                <a:cs typeface="B Mitra" panose="00000400000000000000" pitchFamily="2" charset="-78"/>
              </a:rPr>
              <a:t>Scotch</a:t>
            </a:r>
            <a:r>
              <a:rPr lang="fa-IR" altLang="en-US" sz="1500" b="1" dirty="0">
                <a:cs typeface="B Mitra" panose="00000400000000000000" pitchFamily="2" charset="-78"/>
              </a:rPr>
              <a:t> (</a:t>
            </a:r>
            <a:r>
              <a:rPr lang="fa-IR" altLang="en-US" sz="1500" b="1" dirty="0" err="1">
                <a:cs typeface="B Mitra" panose="00000400000000000000" pitchFamily="2" charset="-78"/>
              </a:rPr>
              <a:t>كشيده</a:t>
            </a:r>
            <a:r>
              <a:rPr lang="fa-IR" altLang="en-US" sz="1500" b="1" dirty="0">
                <a:cs typeface="B Mitra" panose="00000400000000000000" pitchFamily="2" charset="-78"/>
              </a:rPr>
              <a:t> و </a:t>
            </a:r>
            <a:r>
              <a:rPr lang="fa-IR" altLang="en-US" sz="1500" b="1" dirty="0" err="1">
                <a:cs typeface="B Mitra" panose="00000400000000000000" pitchFamily="2" charset="-78"/>
              </a:rPr>
              <a:t>كوتاه</a:t>
            </a:r>
            <a:r>
              <a:rPr lang="fa-IR" altLang="en-US" sz="1500" b="1" dirty="0">
                <a:cs typeface="B Mitra" panose="00000400000000000000" pitchFamily="2" charset="-78"/>
              </a:rPr>
              <a:t> با </a:t>
            </a:r>
            <a:r>
              <a:rPr lang="fa-IR" altLang="en-US" sz="1500" b="1" dirty="0" err="1">
                <a:cs typeface="B Mitra" panose="00000400000000000000" pitchFamily="2" charset="-78"/>
              </a:rPr>
              <a:t>پيچش</a:t>
            </a:r>
            <a:r>
              <a:rPr lang="fa-IR" altLang="en-US" sz="1500" b="1" dirty="0">
                <a:cs typeface="B Mitra" panose="00000400000000000000" pitchFamily="2" charset="-78"/>
              </a:rPr>
              <a:t> </a:t>
            </a:r>
            <a:r>
              <a:rPr lang="fa-IR" altLang="en-US" sz="1500" b="1" dirty="0" err="1">
                <a:cs typeface="B Mitra" panose="00000400000000000000" pitchFamily="2" charset="-78"/>
              </a:rPr>
              <a:t>تدريجي</a:t>
            </a:r>
            <a:r>
              <a:rPr lang="fa-IR" altLang="en-US" sz="1500" b="1" dirty="0">
                <a:cs typeface="B Mitra" panose="00000400000000000000" pitchFamily="2" charset="-78"/>
              </a:rPr>
              <a:t> سطح) </a:t>
            </a:r>
          </a:p>
          <a:p>
            <a:pPr lvl="2" algn="r" rtl="1"/>
            <a:r>
              <a:rPr lang="fa-IR" altLang="en-US" b="1" dirty="0" err="1">
                <a:cs typeface="B Mitra" panose="00000400000000000000" pitchFamily="2" charset="-78"/>
              </a:rPr>
              <a:t>لايه</a:t>
            </a:r>
            <a:r>
              <a:rPr lang="fa-IR" altLang="en-US" b="1" dirty="0">
                <a:cs typeface="B Mitra" panose="00000400000000000000" pitchFamily="2" charset="-78"/>
              </a:rPr>
              <a:t> شخم با </a:t>
            </a:r>
            <a:r>
              <a:rPr lang="fa-IR" altLang="en-US" b="1" dirty="0" err="1">
                <a:cs typeface="B Mitra" panose="00000400000000000000" pitchFamily="2" charset="-78"/>
              </a:rPr>
              <a:t>كمترين</a:t>
            </a:r>
            <a:r>
              <a:rPr lang="fa-IR" altLang="en-US" b="1" dirty="0">
                <a:cs typeface="B Mitra" panose="00000400000000000000" pitchFamily="2" charset="-78"/>
              </a:rPr>
              <a:t>  </a:t>
            </a:r>
            <a:r>
              <a:rPr lang="fa-IR" altLang="en-US" b="1" dirty="0" err="1">
                <a:cs typeface="B Mitra" panose="00000400000000000000" pitchFamily="2" charset="-78"/>
              </a:rPr>
              <a:t>شكستگي</a:t>
            </a:r>
            <a:r>
              <a:rPr lang="fa-IR" altLang="en-US" b="1" dirty="0">
                <a:cs typeface="B Mitra" panose="00000400000000000000" pitchFamily="2" charset="-78"/>
              </a:rPr>
              <a:t> بطور </a:t>
            </a:r>
            <a:r>
              <a:rPr lang="fa-IR" altLang="en-US" b="1" dirty="0" err="1">
                <a:cs typeface="B Mitra" panose="00000400000000000000" pitchFamily="2" charset="-78"/>
              </a:rPr>
              <a:t>كامل</a:t>
            </a:r>
            <a:r>
              <a:rPr lang="fa-IR" altLang="en-US" b="1" dirty="0">
                <a:cs typeface="B Mitra" panose="00000400000000000000" pitchFamily="2" charset="-78"/>
              </a:rPr>
              <a:t> بر </a:t>
            </a:r>
            <a:r>
              <a:rPr lang="fa-IR" altLang="en-US" b="1" dirty="0" err="1">
                <a:cs typeface="B Mitra" panose="00000400000000000000" pitchFamily="2" charset="-78"/>
              </a:rPr>
              <a:t>ميگردد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2" algn="r" rtl="1"/>
            <a:r>
              <a:rPr lang="fa-IR" altLang="en-US" b="1" dirty="0">
                <a:cs typeface="B Mitra" panose="00000400000000000000" pitchFamily="2" charset="-78"/>
              </a:rPr>
              <a:t> مواد </a:t>
            </a:r>
            <a:r>
              <a:rPr lang="fa-IR" altLang="en-US" b="1" dirty="0" err="1">
                <a:cs typeface="B Mitra" panose="00000400000000000000" pitchFamily="2" charset="-78"/>
              </a:rPr>
              <a:t>سبزينه</a:t>
            </a:r>
            <a:r>
              <a:rPr lang="fa-IR" altLang="en-US" b="1" dirty="0">
                <a:cs typeface="B Mitra" panose="00000400000000000000" pitchFamily="2" charset="-78"/>
              </a:rPr>
              <a:t> را مدفون </a:t>
            </a:r>
            <a:r>
              <a:rPr lang="fa-IR" altLang="en-US" b="1" dirty="0" err="1">
                <a:cs typeface="B Mitra" panose="00000400000000000000" pitchFamily="2" charset="-78"/>
              </a:rPr>
              <a:t>مي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 err="1">
                <a:cs typeface="B Mitra" panose="00000400000000000000" pitchFamily="2" charset="-78"/>
              </a:rPr>
              <a:t>كند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پر سرعت </a:t>
            </a:r>
            <a:r>
              <a:rPr lang="en-GB" altLang="en-US" sz="1500" b="1" dirty="0">
                <a:cs typeface="B Mitra" panose="00000400000000000000" pitchFamily="2" charset="-78"/>
              </a:rPr>
              <a:t>(High Speed)</a:t>
            </a:r>
            <a:r>
              <a:rPr lang="fa-IR" altLang="en-US" sz="1500" b="1" dirty="0">
                <a:cs typeface="B Mitra" panose="00000400000000000000" pitchFamily="2" charset="-78"/>
              </a:rPr>
              <a:t> 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بلند ( برای شخم های عمیق)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مشبک </a:t>
            </a:r>
            <a:r>
              <a:rPr lang="en-US" altLang="en-US" sz="1500" b="1" dirty="0">
                <a:cs typeface="B Mitra" panose="00000400000000000000" pitchFamily="2" charset="-78"/>
              </a:rPr>
              <a:t>Slatted </a:t>
            </a:r>
            <a:r>
              <a:rPr lang="fa-IR" altLang="en-US" sz="1500" b="1" dirty="0">
                <a:cs typeface="B Mitra" panose="00000400000000000000" pitchFamily="2" charset="-78"/>
              </a:rPr>
              <a:t> (</a:t>
            </a:r>
            <a:r>
              <a:rPr lang="fa-IR" altLang="en-US" sz="1500" b="1" dirty="0" err="1">
                <a:cs typeface="B Mitra" panose="00000400000000000000" pitchFamily="2" charset="-78"/>
              </a:rPr>
              <a:t>شکافدار</a:t>
            </a:r>
            <a:r>
              <a:rPr lang="fa-IR" altLang="en-US" sz="1500" b="1" dirty="0">
                <a:cs typeface="B Mitra" panose="00000400000000000000" pitchFamily="2" charset="-78"/>
              </a:rPr>
              <a:t>) دارای 50% سطح تماس موثر</a:t>
            </a:r>
          </a:p>
          <a:p>
            <a:pPr lvl="1" algn="r" rtl="1"/>
            <a:endParaRPr lang="en-US" altLang="en-US" sz="1500" b="1" dirty="0">
              <a:cs typeface="B Mitra" panose="00000400000000000000" pitchFamily="2" charset="-78"/>
            </a:endParaRPr>
          </a:p>
        </p:txBody>
      </p:sp>
      <p:pic>
        <p:nvPicPr>
          <p:cNvPr id="4" name="Picture 5" descr="abbaspour0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8" r="6743"/>
          <a:stretch>
            <a:fillRect/>
          </a:stretch>
        </p:blipFill>
        <p:spPr bwMode="auto">
          <a:xfrm>
            <a:off x="2062503" y="857251"/>
            <a:ext cx="2321719" cy="157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bbaspour0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61" b="15434"/>
          <a:stretch>
            <a:fillRect/>
          </a:stretch>
        </p:blipFill>
        <p:spPr bwMode="auto">
          <a:xfrm>
            <a:off x="-16329" y="857250"/>
            <a:ext cx="2253854" cy="156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abbaspour00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8" t="17493"/>
          <a:stretch>
            <a:fillRect/>
          </a:stretch>
        </p:blipFill>
        <p:spPr bwMode="auto">
          <a:xfrm>
            <a:off x="-16329" y="2424112"/>
            <a:ext cx="4349354" cy="1527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abbaspour00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21"/>
          <a:stretch>
            <a:fillRect/>
          </a:stretch>
        </p:blipFill>
        <p:spPr bwMode="auto">
          <a:xfrm>
            <a:off x="-16328" y="4087417"/>
            <a:ext cx="4361260" cy="179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00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کفش</a:t>
            </a:r>
            <a:r>
              <a:rPr lang="en-GB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 Landside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849585" y="1628180"/>
            <a:ext cx="3955202" cy="3861793"/>
          </a:xfrm>
        </p:spPr>
        <p:txBody>
          <a:bodyPr>
            <a:normAutofit/>
          </a:bodyPr>
          <a:lstStyle/>
          <a:p>
            <a:pPr algn="r" rtl="1"/>
            <a:r>
              <a:rPr lang="fa-IR" altLang="en-US" sz="1500" b="1" dirty="0">
                <a:cs typeface="B Mitra" panose="00000400000000000000" pitchFamily="2" charset="-78"/>
              </a:rPr>
              <a:t>قطعه مسطح فولادی</a:t>
            </a:r>
            <a:r>
              <a:rPr lang="en-US" altLang="en-US" sz="1500" b="1" dirty="0">
                <a:cs typeface="B Mitra" panose="00000400000000000000" pitchFamily="2" charset="-78"/>
              </a:rPr>
              <a:t> </a:t>
            </a:r>
            <a:r>
              <a:rPr lang="fa-IR" altLang="en-US" sz="1500" b="1" dirty="0">
                <a:cs typeface="B Mitra" panose="00000400000000000000" pitchFamily="2" charset="-78"/>
              </a:rPr>
              <a:t> بلند</a:t>
            </a:r>
          </a:p>
          <a:p>
            <a:pPr algn="r" rtl="1"/>
            <a:r>
              <a:rPr lang="fa-IR" altLang="en-US" sz="1500" b="1" dirty="0">
                <a:cs typeface="B Mitra" panose="00000400000000000000" pitchFamily="2" charset="-78"/>
              </a:rPr>
              <a:t>اتصال به تنه از طریق غیر دائم </a:t>
            </a:r>
          </a:p>
          <a:p>
            <a:pPr algn="r" rtl="1"/>
            <a:r>
              <a:rPr lang="fa-IR" altLang="en-US" sz="1500" b="1" dirty="0">
                <a:cs typeface="B Mitra" panose="00000400000000000000" pitchFamily="2" charset="-78"/>
              </a:rPr>
              <a:t>جذب نیرو های جانبی</a:t>
            </a:r>
          </a:p>
          <a:p>
            <a:pPr algn="r" rtl="1"/>
            <a:r>
              <a:rPr lang="fa-IR" altLang="en-US" sz="1500" b="1" dirty="0">
                <a:cs typeface="B Mitra" panose="00000400000000000000" pitchFamily="2" charset="-78"/>
              </a:rPr>
              <a:t>کمک به پایداری </a:t>
            </a:r>
            <a:r>
              <a:rPr lang="fa-IR" altLang="en-US" sz="1500" b="1" dirty="0" err="1">
                <a:cs typeface="B Mitra" panose="00000400000000000000" pitchFamily="2" charset="-78"/>
              </a:rPr>
              <a:t>گاوآهن</a:t>
            </a:r>
            <a:r>
              <a:rPr lang="fa-IR" altLang="en-US" sz="1500" b="1" dirty="0">
                <a:cs typeface="B Mitra" panose="00000400000000000000" pitchFamily="2" charset="-78"/>
              </a:rPr>
              <a:t> در حالت سکون و کار</a:t>
            </a:r>
            <a:endParaRPr lang="en-GB" altLang="en-US" sz="1500" b="1" dirty="0">
              <a:cs typeface="B Mitra" panose="00000400000000000000" pitchFamily="2" charset="-78"/>
            </a:endParaRPr>
          </a:p>
          <a:p>
            <a:pPr algn="r" rtl="1"/>
            <a:r>
              <a:rPr lang="fa-IR" altLang="en-US" sz="1500" b="1" dirty="0">
                <a:cs typeface="B Mitra" panose="00000400000000000000" pitchFamily="2" charset="-78"/>
              </a:rPr>
              <a:t>انواع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مجهز به صفحه </a:t>
            </a:r>
            <a:r>
              <a:rPr lang="fa-IR" altLang="en-US" sz="1500" b="1" dirty="0" err="1">
                <a:cs typeface="B Mitra" panose="00000400000000000000" pitchFamily="2" charset="-78"/>
              </a:rPr>
              <a:t>سایشی</a:t>
            </a:r>
            <a:r>
              <a:rPr lang="fa-IR" altLang="en-US" sz="1500" b="1" dirty="0">
                <a:cs typeface="B Mitra" panose="00000400000000000000" pitchFamily="2" charset="-78"/>
              </a:rPr>
              <a:t> و دوطرفه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بلند مجهز به پاشنه قابل تنظیم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کفش قابل تنظیم</a:t>
            </a:r>
          </a:p>
          <a:p>
            <a:pPr lvl="1" algn="r" rtl="1"/>
            <a:r>
              <a:rPr lang="fa-IR" altLang="en-US" sz="1500" b="1" dirty="0">
                <a:cs typeface="B Mitra" panose="00000400000000000000" pitchFamily="2" charset="-78"/>
              </a:rPr>
              <a:t>کفش غلتان</a:t>
            </a:r>
            <a:endParaRPr lang="en-US" altLang="en-US" sz="1500" b="1" dirty="0">
              <a:cs typeface="B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4496"/>
            <a:ext cx="5350538" cy="393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32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abbaspour0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2" y="665559"/>
            <a:ext cx="6178154" cy="274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9" name="Picture 5" descr="abbaspour0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2" y="3454005"/>
            <a:ext cx="6178154" cy="2621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96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7"/>
            <a:ext cx="7886700" cy="549274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altLang="en-US" sz="3000" dirty="0">
                <a:solidFill>
                  <a:schemeClr val="hlink"/>
                </a:solidFill>
                <a:cs typeface="B Mitra" panose="00000400000000000000" pitchFamily="2" charset="-78"/>
              </a:rPr>
              <a:t>تنه و ساقه </a:t>
            </a:r>
            <a:br>
              <a:rPr lang="fa-IR" altLang="en-US" sz="3000" dirty="0">
                <a:solidFill>
                  <a:schemeClr val="hlink"/>
                </a:solidFill>
                <a:cs typeface="B Mitra" panose="00000400000000000000" pitchFamily="2" charset="-78"/>
              </a:rPr>
            </a:br>
            <a:r>
              <a:rPr lang="fa-IR" altLang="en-US" sz="3000" dirty="0">
                <a:solidFill>
                  <a:schemeClr val="hlink"/>
                </a:solidFill>
                <a:cs typeface="B Mitra" panose="00000400000000000000" pitchFamily="2" charset="-78"/>
              </a:rPr>
              <a:t>ّ</a:t>
            </a:r>
            <a:r>
              <a:rPr lang="en-US" altLang="en-US" sz="3000" dirty="0">
                <a:solidFill>
                  <a:schemeClr val="hlink"/>
                </a:solidFill>
                <a:cs typeface="B Mitra" panose="00000400000000000000" pitchFamily="2" charset="-78"/>
              </a:rPr>
              <a:t> Frog &amp; Standard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1165123"/>
            <a:ext cx="7029450" cy="2372225"/>
          </a:xfrm>
        </p:spPr>
        <p:txBody>
          <a:bodyPr>
            <a:normAutofit/>
          </a:bodyPr>
          <a:lstStyle/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محل اتصال اجزاء مختلف خيش بهم</a:t>
            </a:r>
            <a:endParaRPr lang="en-US" altLang="en-US" b="1" dirty="0">
              <a:cs typeface="B Mitra" panose="00000400000000000000" pitchFamily="2" charset="-78"/>
            </a:endParaRPr>
          </a:p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تنه از طريق ساقه به شاسي اصلي متصل مي گردد</a:t>
            </a:r>
          </a:p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تنه و ساقه ممكن است يكپارچه باشند</a:t>
            </a:r>
          </a:p>
          <a:p>
            <a:pPr algn="r" rtl="1"/>
            <a:endParaRPr lang="en-US" altLang="en-US" b="1" dirty="0">
              <a:cs typeface="B Mitra" panose="00000400000000000000" pitchFamily="2" charset="-78"/>
            </a:endParaRPr>
          </a:p>
        </p:txBody>
      </p:sp>
      <p:pic>
        <p:nvPicPr>
          <p:cNvPr id="37892" name="Picture 4" descr="abbaspour0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60" y="2846439"/>
            <a:ext cx="8512878" cy="361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97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175" y="147484"/>
            <a:ext cx="8777985" cy="577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18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621526" y="134081"/>
            <a:ext cx="6172200" cy="529828"/>
          </a:xfrm>
        </p:spPr>
        <p:txBody>
          <a:bodyPr/>
          <a:lstStyle/>
          <a:p>
            <a:pPr algn="r" rtl="1"/>
            <a:r>
              <a:rPr lang="fa-IR" altLang="en-US" sz="3000" dirty="0">
                <a:solidFill>
                  <a:schemeClr val="hlink"/>
                </a:solidFill>
                <a:cs typeface="B Mitra" panose="00000400000000000000" pitchFamily="2" charset="-78"/>
              </a:rPr>
              <a:t>ضمائم </a:t>
            </a:r>
            <a:r>
              <a:rPr lang="fa-IR" altLang="en-US" sz="3000" dirty="0" err="1">
                <a:solidFill>
                  <a:schemeClr val="hlink"/>
                </a:solidFill>
                <a:cs typeface="B Mitra" panose="00000400000000000000" pitchFamily="2" charset="-78"/>
              </a:rPr>
              <a:t>گاوآهن</a:t>
            </a:r>
            <a:endParaRPr lang="en-US" altLang="en-US" sz="3000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-1" y="825911"/>
            <a:ext cx="9040761" cy="5707624"/>
          </a:xfrm>
        </p:spPr>
        <p:txBody>
          <a:bodyPr>
            <a:normAutofit/>
          </a:bodyPr>
          <a:lstStyle/>
          <a:p>
            <a:pPr marL="457200" indent="-457200" algn="r" rtl="1">
              <a:buFontTx/>
              <a:buAutoNum type="arabicPeriod"/>
            </a:pPr>
            <a:r>
              <a:rPr lang="fa-IR" altLang="en-US" b="1" dirty="0">
                <a:cs typeface="B Mitra" panose="00000400000000000000" pitchFamily="2" charset="-78"/>
              </a:rPr>
              <a:t>پیش بر </a:t>
            </a:r>
            <a:r>
              <a:rPr lang="en-GB" altLang="en-US" b="1" dirty="0">
                <a:cs typeface="B Mitra" panose="00000400000000000000" pitchFamily="2" charset="-78"/>
              </a:rPr>
              <a:t>Coulter 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</a:p>
          <a:p>
            <a:pPr marL="742950" lvl="1" indent="-400050" algn="r" rtl="1"/>
            <a:r>
              <a:rPr lang="fa-IR" altLang="en-US" sz="2800" b="1" dirty="0">
                <a:cs typeface="B Mitra" panose="00000400000000000000" pitchFamily="2" charset="-78"/>
              </a:rPr>
              <a:t>برش عمودی دیواره شخم و کلش</a:t>
            </a:r>
          </a:p>
          <a:p>
            <a:pPr marL="742950" lvl="1" indent="-400050" algn="r" rtl="1"/>
            <a:r>
              <a:rPr lang="fa-IR" altLang="en-US" sz="2800" b="1" dirty="0">
                <a:cs typeface="B Mitra" panose="00000400000000000000" pitchFamily="2" charset="-78"/>
              </a:rPr>
              <a:t>خرد کردن کلش برای جلو گیری از گرفتگی گاو آهن</a:t>
            </a:r>
          </a:p>
          <a:p>
            <a:pPr marL="457200" indent="-457200" algn="r" rtl="1"/>
            <a:r>
              <a:rPr lang="fa-IR" altLang="en-US" b="1" dirty="0">
                <a:cs typeface="B Mitra" panose="00000400000000000000" pitchFamily="2" charset="-78"/>
              </a:rPr>
              <a:t>انواع</a:t>
            </a:r>
          </a:p>
          <a:p>
            <a:pPr marL="742950" lvl="1" indent="-400050" algn="r" rtl="1"/>
            <a:r>
              <a:rPr lang="fa-IR" altLang="en-US" sz="2800" b="1" dirty="0">
                <a:cs typeface="B Mitra" panose="00000400000000000000" pitchFamily="2" charset="-78"/>
              </a:rPr>
              <a:t>کاردی (برای خاک های سنگین و شنی</a:t>
            </a:r>
          </a:p>
          <a:p>
            <a:pPr marL="1028700" lvl="2" indent="-342900" algn="r" rtl="1"/>
            <a:r>
              <a:rPr lang="fa-IR" altLang="en-US" sz="2800" b="1" dirty="0">
                <a:cs typeface="B Mitra" panose="00000400000000000000" pitchFamily="2" charset="-78"/>
              </a:rPr>
              <a:t>به صورت مایل بسته میشود، نوک آن جلو تر و بالاتر از نوک تیغه)</a:t>
            </a:r>
          </a:p>
          <a:p>
            <a:pPr marL="742950" lvl="1" indent="-400050" algn="r" rtl="1"/>
            <a:r>
              <a:rPr lang="fa-IR" altLang="en-US" sz="2800" b="1" dirty="0">
                <a:cs typeface="B Mitra" panose="00000400000000000000" pitchFamily="2" charset="-78"/>
              </a:rPr>
              <a:t>مدور ( خاک های معمولی)</a:t>
            </a:r>
          </a:p>
          <a:p>
            <a:pPr marL="1028700" lvl="2" indent="-342900" algn="r" rtl="1"/>
            <a:r>
              <a:rPr lang="fa-IR" altLang="en-US" sz="2800" b="1" dirty="0">
                <a:cs typeface="B Mitra" panose="00000400000000000000" pitchFamily="2" charset="-78"/>
              </a:rPr>
              <a:t>صاف (شرایط کلش کم)</a:t>
            </a:r>
          </a:p>
          <a:p>
            <a:pPr marL="1028700" lvl="2" indent="-342900" algn="r" rtl="1"/>
            <a:r>
              <a:rPr lang="fa-IR" altLang="en-US" sz="2800" b="1" dirty="0">
                <a:cs typeface="B Mitra" panose="00000400000000000000" pitchFamily="2" charset="-78"/>
              </a:rPr>
              <a:t>کنگره ای ( خاک سنگین و کلش زیاد)</a:t>
            </a:r>
          </a:p>
          <a:p>
            <a:pPr marL="1028700" lvl="2" indent="-342900" algn="r" rtl="1"/>
            <a:r>
              <a:rPr lang="fa-IR" altLang="en-US" sz="2800" b="1" dirty="0">
                <a:cs typeface="B Mitra" panose="00000400000000000000" pitchFamily="2" charset="-78"/>
              </a:rPr>
              <a:t>عاج دار (کلش زیاد)</a:t>
            </a:r>
          </a:p>
          <a:p>
            <a:pPr marL="742950" lvl="1" indent="-400050" algn="r" rtl="1"/>
            <a:r>
              <a:rPr lang="fa-IR" altLang="en-US" sz="2800" b="1" dirty="0">
                <a:cs typeface="B Mitra" panose="00000400000000000000" pitchFamily="2" charset="-78"/>
              </a:rPr>
              <a:t>بشقابی ( کار توام پیش بر و پیش خیش )</a:t>
            </a:r>
            <a:endParaRPr lang="en-US" altLang="en-US" sz="2800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1324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1" y="80515"/>
            <a:ext cx="8279376" cy="6218377"/>
          </a:xfrm>
        </p:spPr>
      </p:pic>
    </p:spTree>
    <p:extLst>
      <p:ext uri="{BB962C8B-B14F-4D97-AF65-F5344CB8AC3E}">
        <p14:creationId xmlns:p14="http://schemas.microsoft.com/office/powerpoint/2010/main" val="159756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92" y="857251"/>
            <a:ext cx="7134017" cy="4763351"/>
          </a:xfrm>
        </p:spPr>
      </p:pic>
    </p:spTree>
    <p:extLst>
      <p:ext uri="{BB962C8B-B14F-4D97-AF65-F5344CB8AC3E}">
        <p14:creationId xmlns:p14="http://schemas.microsoft.com/office/powerpoint/2010/main" val="302177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36" y="693174"/>
            <a:ext cx="8804678" cy="5345369"/>
          </a:xfrm>
        </p:spPr>
      </p:pic>
    </p:spTree>
    <p:extLst>
      <p:ext uri="{BB962C8B-B14F-4D97-AF65-F5344CB8AC3E}">
        <p14:creationId xmlns:p14="http://schemas.microsoft.com/office/powerpoint/2010/main" val="320356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2" y="194781"/>
            <a:ext cx="8672052" cy="6345839"/>
          </a:xfrm>
        </p:spPr>
      </p:pic>
    </p:spTree>
    <p:extLst>
      <p:ext uri="{BB962C8B-B14F-4D97-AF65-F5344CB8AC3E}">
        <p14:creationId xmlns:p14="http://schemas.microsoft.com/office/powerpoint/2010/main" val="405174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abbaspour0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66" t="10211" r="38039"/>
          <a:stretch>
            <a:fillRect/>
          </a:stretch>
        </p:blipFill>
        <p:spPr bwMode="auto">
          <a:xfrm>
            <a:off x="5368413" y="2736865"/>
            <a:ext cx="2375299" cy="3414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5" name="Picture 5" descr="abbaspour00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90" y="1257039"/>
            <a:ext cx="4107425" cy="525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908870" y="1"/>
            <a:ext cx="7886700" cy="973394"/>
          </a:xfrm>
        </p:spPr>
        <p:txBody>
          <a:bodyPr/>
          <a:lstStyle/>
          <a:p>
            <a:pPr marL="628650" indent="-628650"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2- پیش خیش </a:t>
            </a:r>
            <a:r>
              <a:rPr lang="en-GB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Jointer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1026857" y="973395"/>
            <a:ext cx="7886700" cy="4351338"/>
          </a:xfrm>
        </p:spPr>
        <p:txBody>
          <a:bodyPr/>
          <a:lstStyle/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خیش مینیاتوری در جلوی خیش اصلی</a:t>
            </a:r>
          </a:p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برای دفن مطمئن کلش</a:t>
            </a:r>
          </a:p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در نوع تیغه ای و بشقابی</a:t>
            </a:r>
            <a:endParaRPr lang="en-US" altLang="en-US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3843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2876897" y="939403"/>
            <a:ext cx="6172200" cy="2538413"/>
          </a:xfrm>
        </p:spPr>
        <p:txBody>
          <a:bodyPr/>
          <a:lstStyle/>
          <a:p>
            <a:pPr algn="r" rtl="1"/>
            <a:r>
              <a:rPr lang="fa-IR" altLang="en-US" sz="3000" dirty="0">
                <a:cs typeface="B Mitra" panose="00000400000000000000" pitchFamily="2" charset="-78"/>
              </a:rPr>
              <a:t>3- کلش بر گردان </a:t>
            </a:r>
            <a:r>
              <a:rPr lang="en-GB" altLang="en-US" sz="3000" dirty="0">
                <a:cs typeface="B Mitra" panose="00000400000000000000" pitchFamily="2" charset="-78"/>
              </a:rPr>
              <a:t>Trash Plate  </a:t>
            </a:r>
            <a:r>
              <a:rPr lang="fa-IR" altLang="en-US" sz="3000" dirty="0">
                <a:cs typeface="B Mitra" panose="00000400000000000000" pitchFamily="2" charset="-78"/>
              </a:rPr>
              <a:t> </a:t>
            </a:r>
            <a:br>
              <a:rPr lang="fa-IR" altLang="en-US" sz="3000" dirty="0">
                <a:cs typeface="B Mitra" panose="00000400000000000000" pitchFamily="2" charset="-78"/>
              </a:rPr>
            </a:br>
            <a:r>
              <a:rPr lang="fa-IR" altLang="en-US" sz="3000" dirty="0">
                <a:cs typeface="B Mitra" panose="00000400000000000000" pitchFamily="2" charset="-78"/>
              </a:rPr>
              <a:t>برای بر گردان بهتر کلش</a:t>
            </a:r>
            <a:br>
              <a:rPr lang="fa-IR" altLang="en-US" sz="3000" dirty="0">
                <a:cs typeface="B Mitra" panose="00000400000000000000" pitchFamily="2" charset="-78"/>
              </a:rPr>
            </a:br>
            <a:r>
              <a:rPr lang="fa-IR" altLang="en-US" sz="3000" dirty="0">
                <a:cs typeface="B Mitra" panose="00000400000000000000" pitchFamily="2" charset="-78"/>
              </a:rPr>
              <a:t>4- دنباله بر گردان </a:t>
            </a:r>
            <a:r>
              <a:rPr lang="en-GB" altLang="en-US" sz="3000" dirty="0" err="1">
                <a:cs typeface="B Mitra" panose="00000400000000000000" pitchFamily="2" charset="-78"/>
              </a:rPr>
              <a:t>Moldboard</a:t>
            </a:r>
            <a:r>
              <a:rPr lang="en-GB" altLang="en-US" sz="3000" dirty="0">
                <a:cs typeface="B Mitra" panose="00000400000000000000" pitchFamily="2" charset="-78"/>
              </a:rPr>
              <a:t> Extension</a:t>
            </a:r>
            <a:r>
              <a:rPr lang="fa-IR" altLang="en-US" sz="3000" dirty="0">
                <a:cs typeface="B Mitra" panose="00000400000000000000" pitchFamily="2" charset="-78"/>
              </a:rPr>
              <a:t/>
            </a:r>
            <a:br>
              <a:rPr lang="fa-IR" altLang="en-US" sz="3000" dirty="0">
                <a:cs typeface="B Mitra" panose="00000400000000000000" pitchFamily="2" charset="-78"/>
              </a:rPr>
            </a:br>
            <a:r>
              <a:rPr lang="fa-IR" altLang="en-US" sz="3000" dirty="0">
                <a:cs typeface="B Mitra" panose="00000400000000000000" pitchFamily="2" charset="-78"/>
              </a:rPr>
              <a:t>فشار برلایه خاک جهت جلو گیری از غلتش خاک بداخل شیار و دفن عمیق و مطمئن کلش</a:t>
            </a:r>
            <a:endParaRPr lang="en-US" altLang="en-US" sz="3000" dirty="0">
              <a:cs typeface="B Mitra" panose="00000400000000000000" pitchFamily="2" charset="-78"/>
            </a:endParaRPr>
          </a:p>
        </p:txBody>
      </p:sp>
      <p:pic>
        <p:nvPicPr>
          <p:cNvPr id="41989" name="Picture 5" descr="abbaspour001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14" t="14670" r="5521"/>
          <a:stretch>
            <a:fillRect/>
          </a:stretch>
        </p:blipFill>
        <p:spPr>
          <a:xfrm>
            <a:off x="2516520" y="3413704"/>
            <a:ext cx="2164094" cy="242821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8" name="Picture 4" descr="abbaspour0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44" r="65222"/>
          <a:stretch>
            <a:fillRect/>
          </a:stretch>
        </p:blipFill>
        <p:spPr bwMode="auto">
          <a:xfrm>
            <a:off x="103585" y="3254874"/>
            <a:ext cx="2412935" cy="274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84" y="939403"/>
            <a:ext cx="2916149" cy="227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48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294968"/>
            <a:ext cx="7127158" cy="5156904"/>
          </a:xfrm>
        </p:spPr>
        <p:txBody>
          <a:bodyPr/>
          <a:lstStyle/>
          <a:p>
            <a:pPr algn="r" rtl="1">
              <a:buFontTx/>
              <a:buNone/>
            </a:pPr>
            <a:r>
              <a:rPr lang="fa-IR" altLang="en-US" dirty="0">
                <a:cs typeface="B Mitra" panose="00000400000000000000" pitchFamily="2" charset="-78"/>
              </a:rPr>
              <a:t>5- چنگک علف هرز (علف گیر) </a:t>
            </a:r>
            <a:r>
              <a:rPr lang="en-GB" altLang="en-US" dirty="0">
                <a:cs typeface="B Mitra" panose="00000400000000000000" pitchFamily="2" charset="-78"/>
              </a:rPr>
              <a:t>Weed Hook</a:t>
            </a:r>
            <a:endParaRPr lang="fa-IR" altLang="en-US" dirty="0">
              <a:cs typeface="B Mitra" panose="00000400000000000000" pitchFamily="2" charset="-78"/>
            </a:endParaRPr>
          </a:p>
          <a:p>
            <a:pPr lvl="1" algn="r" rtl="1"/>
            <a:r>
              <a:rPr lang="fa-IR" altLang="en-US" dirty="0">
                <a:cs typeface="B Mitra" panose="00000400000000000000" pitchFamily="2" charset="-78"/>
              </a:rPr>
              <a:t>در اراضی با کلش و علف بلند	</a:t>
            </a:r>
          </a:p>
          <a:p>
            <a:pPr lvl="1" algn="r" rtl="1"/>
            <a:r>
              <a:rPr lang="fa-IR" altLang="en-US" dirty="0">
                <a:cs typeface="B Mitra" panose="00000400000000000000" pitchFamily="2" charset="-78"/>
              </a:rPr>
              <a:t>خم کردن علف ها جهت دفن بهتر </a:t>
            </a:r>
          </a:p>
          <a:p>
            <a:pPr algn="r" rtl="1">
              <a:buFontTx/>
              <a:buNone/>
            </a:pPr>
            <a:r>
              <a:rPr lang="fa-IR" altLang="en-US" dirty="0">
                <a:cs typeface="B Mitra" panose="00000400000000000000" pitchFamily="2" charset="-78"/>
              </a:rPr>
              <a:t>6- ریشه بر </a:t>
            </a:r>
            <a:r>
              <a:rPr lang="en-GB" altLang="en-US" dirty="0">
                <a:cs typeface="B Mitra" panose="00000400000000000000" pitchFamily="2" charset="-78"/>
              </a:rPr>
              <a:t>Root Cutter</a:t>
            </a:r>
            <a:r>
              <a:rPr lang="fa-IR" altLang="en-US" dirty="0">
                <a:cs typeface="B Mitra" panose="00000400000000000000" pitchFamily="2" charset="-78"/>
              </a:rPr>
              <a:t> </a:t>
            </a:r>
          </a:p>
          <a:p>
            <a:pPr lvl="1" algn="r" rtl="1"/>
            <a:r>
              <a:rPr lang="fa-IR" altLang="en-US" dirty="0">
                <a:cs typeface="B Mitra" panose="00000400000000000000" pitchFamily="2" charset="-78"/>
              </a:rPr>
              <a:t>	تیغه کوچک متصل یه کفش جهت قطع کامل ریشه گیاهانی مثل یونجه</a:t>
            </a:r>
          </a:p>
          <a:p>
            <a:pPr algn="r" rtl="1">
              <a:buFontTx/>
              <a:buNone/>
            </a:pPr>
            <a:endParaRPr lang="en-US" altLang="en-US" dirty="0">
              <a:cs typeface="B Mitra" panose="00000400000000000000" pitchFamily="2" charset="-78"/>
            </a:endParaRPr>
          </a:p>
        </p:txBody>
      </p:sp>
      <p:pic>
        <p:nvPicPr>
          <p:cNvPr id="44036" name="Picture 4" descr="abbaspour0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"/>
          <a:stretch>
            <a:fillRect/>
          </a:stretch>
        </p:blipFill>
        <p:spPr bwMode="auto">
          <a:xfrm>
            <a:off x="624909" y="3334788"/>
            <a:ext cx="7988149" cy="2476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72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545690" y="294968"/>
            <a:ext cx="7919884" cy="6105832"/>
          </a:xfrm>
        </p:spPr>
        <p:txBody>
          <a:bodyPr>
            <a:normAutofit/>
          </a:bodyPr>
          <a:lstStyle/>
          <a:p>
            <a:pPr algn="r" rtl="1">
              <a:buFontTx/>
              <a:buNone/>
            </a:pPr>
            <a:r>
              <a:rPr lang="fa-IR" altLang="en-US" sz="3200" dirty="0">
                <a:cs typeface="B Mitra" panose="00000400000000000000" pitchFamily="2" charset="-78"/>
              </a:rPr>
              <a:t>8- چرخ شیار عقب </a:t>
            </a:r>
            <a:r>
              <a:rPr lang="en-GB" altLang="en-US" sz="3200" dirty="0">
                <a:cs typeface="B Mitra" panose="00000400000000000000" pitchFamily="2" charset="-78"/>
              </a:rPr>
              <a:t>Rear Furrow Wheel</a:t>
            </a:r>
          </a:p>
          <a:p>
            <a:pPr algn="r" rtl="1"/>
            <a:r>
              <a:rPr lang="fa-IR" altLang="en-US" sz="3200" dirty="0">
                <a:cs typeface="B Mitra" panose="00000400000000000000" pitchFamily="2" charset="-78"/>
              </a:rPr>
              <a:t>کمک به کفش </a:t>
            </a:r>
          </a:p>
          <a:p>
            <a:pPr algn="r" rtl="1">
              <a:buFontTx/>
              <a:buNone/>
            </a:pPr>
            <a:r>
              <a:rPr lang="fa-IR" altLang="en-US" sz="3200" dirty="0">
                <a:cs typeface="B Mitra" panose="00000400000000000000" pitchFamily="2" charset="-78"/>
              </a:rPr>
              <a:t>9- چرخ تثبیت عمق </a:t>
            </a:r>
            <a:r>
              <a:rPr lang="en-GB" altLang="en-US" sz="3200" dirty="0">
                <a:cs typeface="B Mitra" panose="00000400000000000000" pitchFamily="2" charset="-78"/>
              </a:rPr>
              <a:t>Gage Wheel</a:t>
            </a:r>
            <a:endParaRPr lang="fa-IR" altLang="en-US" sz="3200" dirty="0">
              <a:cs typeface="B Mitra" panose="00000400000000000000" pitchFamily="2" charset="-78"/>
            </a:endParaRPr>
          </a:p>
          <a:p>
            <a:pPr algn="r" rtl="1"/>
            <a:r>
              <a:rPr lang="fa-IR" altLang="en-US" sz="3200" dirty="0">
                <a:cs typeface="B Mitra" panose="00000400000000000000" pitchFamily="2" charset="-78"/>
              </a:rPr>
              <a:t>اراضی با تو پو گرافی زیاد</a:t>
            </a:r>
          </a:p>
          <a:p>
            <a:pPr algn="r" rtl="1"/>
            <a:r>
              <a:rPr lang="fa-IR" altLang="en-US" sz="3200" dirty="0">
                <a:cs typeface="B Mitra" panose="00000400000000000000" pitchFamily="2" charset="-78"/>
              </a:rPr>
              <a:t>یکنواختی عمق شخم</a:t>
            </a:r>
          </a:p>
          <a:p>
            <a:pPr algn="r" rtl="1"/>
            <a:r>
              <a:rPr lang="fa-IR" altLang="en-US" sz="3200" dirty="0">
                <a:cs typeface="B Mitra" panose="00000400000000000000" pitchFamily="2" charset="-78"/>
              </a:rPr>
              <a:t>خاک با مقاومت متغیر</a:t>
            </a:r>
          </a:p>
          <a:p>
            <a:pPr algn="r" rtl="1"/>
            <a:r>
              <a:rPr lang="fa-IR" altLang="en-US" sz="3200" dirty="0">
                <a:cs typeface="B Mitra" panose="00000400000000000000" pitchFamily="2" charset="-78"/>
              </a:rPr>
              <a:t>در گاو آهن های سوار و نیمه سوار</a:t>
            </a:r>
            <a:endParaRPr lang="en-US" altLang="en-US" sz="3200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623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3110" y="0"/>
            <a:ext cx="6477230" cy="671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93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49" y="18255"/>
            <a:ext cx="7886700" cy="955140"/>
          </a:xfrm>
        </p:spPr>
        <p:txBody>
          <a:bodyPr/>
          <a:lstStyle/>
          <a:p>
            <a:pPr algn="r"/>
            <a:r>
              <a:rPr lang="fa-IR" altLang="en-US" b="1" dirty="0">
                <a:cs typeface="B Mitra" panose="00000400000000000000" pitchFamily="2" charset="-78"/>
              </a:rPr>
              <a:t>10- تجهیزات ایمنی در گاوآهن</a:t>
            </a:r>
            <a:endParaRPr lang="en-US" altLang="en-US" b="1" dirty="0">
              <a:cs typeface="B Mitra" panose="00000400000000000000" pitchFamily="2" charset="-78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3191641" y="2725167"/>
            <a:ext cx="5952359" cy="3914327"/>
          </a:xfrm>
        </p:spPr>
        <p:txBody>
          <a:bodyPr>
            <a:normAutofit lnSpcReduction="10000"/>
          </a:bodyPr>
          <a:lstStyle/>
          <a:p>
            <a:pPr algn="r" rtl="1">
              <a:lnSpc>
                <a:spcPct val="20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کنترل اتوماتیک بار تراکتور</a:t>
            </a:r>
          </a:p>
          <a:p>
            <a:pPr algn="r" rtl="1">
              <a:lnSpc>
                <a:spcPct val="20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پین برشی </a:t>
            </a:r>
            <a:r>
              <a:rPr lang="en-GB" altLang="en-US" b="1" dirty="0">
                <a:cs typeface="B Mitra" panose="00000400000000000000" pitchFamily="2" charset="-78"/>
              </a:rPr>
              <a:t>Shear Pin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اراضی با مانع کم، گاوآهن با تعدادخیش </a:t>
            </a:r>
            <a:r>
              <a:rPr lang="fa-IR" altLang="en-US" b="1" dirty="0" smtClean="0">
                <a:cs typeface="B Mitra" panose="00000400000000000000" pitchFamily="2" charset="-78"/>
              </a:rPr>
              <a:t>کم</a:t>
            </a:r>
            <a:endParaRPr lang="en-US" altLang="en-US" b="1" dirty="0" smtClean="0">
              <a:cs typeface="B Mitra" panose="00000400000000000000" pitchFamily="2" charset="-78"/>
            </a:endParaRPr>
          </a:p>
          <a:p>
            <a:pPr lvl="1" algn="r" rtl="1">
              <a:lnSpc>
                <a:spcPct val="80000"/>
              </a:lnSpc>
            </a:pPr>
            <a:endParaRPr lang="en-US" altLang="en-US" b="1" dirty="0">
              <a:cs typeface="B Mitra" panose="00000400000000000000" pitchFamily="2" charset="-78"/>
            </a:endParaRPr>
          </a:p>
          <a:p>
            <a:pPr algn="r" rtl="1">
              <a:lnSpc>
                <a:spcPct val="8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مکانیزم لغزشی </a:t>
            </a:r>
            <a:r>
              <a:rPr lang="en-GB" altLang="en-US" b="1" dirty="0">
                <a:cs typeface="B Mitra" panose="00000400000000000000" pitchFamily="2" charset="-78"/>
              </a:rPr>
              <a:t>Spring Loaded Trip Beam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ساقه آزاد شونده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 dirty="0">
                <a:cs typeface="B Mitra" panose="00000400000000000000" pitchFamily="2" charset="-78"/>
              </a:rPr>
              <a:t>با حرکت به عقب مجدداً خیش مستقر می شود </a:t>
            </a:r>
          </a:p>
          <a:p>
            <a:pPr marL="457200" lvl="1" indent="0" algn="r" rtl="1">
              <a:lnSpc>
                <a:spcPct val="80000"/>
              </a:lnSpc>
              <a:buNone/>
            </a:pPr>
            <a:endParaRPr lang="fa-IR" altLang="en-US" b="1" dirty="0">
              <a:cs typeface="B Mitra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7209" r="5017"/>
          <a:stretch/>
        </p:blipFill>
        <p:spPr>
          <a:xfrm>
            <a:off x="134347" y="817586"/>
            <a:ext cx="8875304" cy="2063391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-117758" y="3061660"/>
            <a:ext cx="3672120" cy="3241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lnSpc>
                <a:spcPct val="80000"/>
              </a:lnSpc>
            </a:pPr>
            <a:r>
              <a:rPr lang="fa-IR" altLang="en-US" b="1" dirty="0" smtClean="0">
                <a:cs typeface="B Mitra" panose="00000400000000000000" pitchFamily="2" charset="-78"/>
              </a:rPr>
              <a:t>مکانیزم های خودکار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 dirty="0" smtClean="0">
                <a:cs typeface="B Mitra" panose="00000400000000000000" pitchFamily="2" charset="-78"/>
              </a:rPr>
              <a:t>فنری</a:t>
            </a:r>
          </a:p>
          <a:p>
            <a:pPr lvl="1" algn="r" rtl="1">
              <a:lnSpc>
                <a:spcPct val="80000"/>
              </a:lnSpc>
            </a:pPr>
            <a:r>
              <a:rPr lang="fa-IR" altLang="en-US" b="1" dirty="0" smtClean="0">
                <a:cs typeface="B Mitra" panose="00000400000000000000" pitchFamily="2" charset="-78"/>
              </a:rPr>
              <a:t>هیدرولیکی</a:t>
            </a:r>
          </a:p>
          <a:p>
            <a:pPr lvl="2" algn="r" rtl="1">
              <a:lnSpc>
                <a:spcPct val="80000"/>
              </a:lnSpc>
            </a:pPr>
            <a:r>
              <a:rPr lang="fa-IR" altLang="en-US" b="1" dirty="0" smtClean="0">
                <a:cs typeface="B Mitra" panose="00000400000000000000" pitchFamily="2" charset="-78"/>
              </a:rPr>
              <a:t>استفاده از هیدرولیک تراکتور</a:t>
            </a:r>
          </a:p>
          <a:p>
            <a:pPr lvl="2" algn="r" rtl="1">
              <a:lnSpc>
                <a:spcPct val="80000"/>
              </a:lnSpc>
            </a:pPr>
            <a:r>
              <a:rPr lang="fa-IR" altLang="en-US" b="1" dirty="0" smtClean="0">
                <a:cs typeface="B Mitra" panose="00000400000000000000" pitchFamily="2" charset="-78"/>
              </a:rPr>
              <a:t>استفاده از انباره</a:t>
            </a:r>
            <a:endParaRPr lang="en-US" altLang="en-US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4360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abbaspour0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6" y="324465"/>
            <a:ext cx="8960164" cy="5692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31446" y="6017342"/>
            <a:ext cx="7886700" cy="70792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200" b="1" dirty="0" smtClean="0">
                <a:cs typeface="B Mitra" panose="00000400000000000000" pitchFamily="2" charset="-78"/>
              </a:rPr>
              <a:t>مکانیزم پین برشی در گاوآهن</a:t>
            </a:r>
            <a:endParaRPr lang="en-US" altLang="en-US" sz="3200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0312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79" y="775622"/>
            <a:ext cx="8368953" cy="5226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21205" y="6002594"/>
            <a:ext cx="7886700" cy="70792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a-IR" altLang="en-US" sz="3200" b="1" dirty="0" smtClean="0">
                <a:cs typeface="B Mitra" panose="00000400000000000000" pitchFamily="2" charset="-78"/>
              </a:rPr>
              <a:t>مکانیزم خودکار فنری در گاوآهن</a:t>
            </a:r>
            <a:endParaRPr lang="en-US" altLang="en-US" sz="3200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3279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1" y="722671"/>
            <a:ext cx="8864121" cy="5402799"/>
          </a:xfrm>
        </p:spPr>
      </p:pic>
    </p:spTree>
    <p:extLst>
      <p:ext uri="{BB962C8B-B14F-4D97-AF65-F5344CB8AC3E}">
        <p14:creationId xmlns:p14="http://schemas.microsoft.com/office/powerpoint/2010/main" val="141895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altLang="en-US" dirty="0">
                <a:solidFill>
                  <a:schemeClr val="hlink"/>
                </a:solidFill>
                <a:cs typeface="B Mitra" panose="00000400000000000000" pitchFamily="2" charset="-78"/>
              </a:rPr>
              <a:t>روش های انجام شخم (الگو های شخم)</a:t>
            </a:r>
            <a:endParaRPr lang="en-US" altLang="en-US" dirty="0">
              <a:solidFill>
                <a:schemeClr val="hlink"/>
              </a:solidFill>
              <a:cs typeface="B Mitra" panose="00000400000000000000" pitchFamily="2" charset="-78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سرزمینی (سيستماتيك) </a:t>
            </a:r>
            <a:r>
              <a:rPr lang="fa-IR" altLang="en-US" sz="1500" b="1" dirty="0">
                <a:cs typeface="B Mitra" panose="00000400000000000000" pitchFamily="2" charset="-78"/>
              </a:rPr>
              <a:t>(حاشيه به اندازه نصف طول تراكتور و دنباله بند)</a:t>
            </a:r>
          </a:p>
          <a:p>
            <a:pPr lvl="1" algn="r" rtl="1"/>
            <a:r>
              <a:rPr lang="fa-IR" altLang="en-US" b="1" dirty="0">
                <a:cs typeface="B Mitra" panose="00000400000000000000" pitchFamily="2" charset="-78"/>
              </a:rPr>
              <a:t>از </a:t>
            </a:r>
            <a:r>
              <a:rPr lang="fa-IR" altLang="en-US" b="1" dirty="0" smtClean="0">
                <a:cs typeface="B Mitra" panose="00000400000000000000" pitchFamily="2" charset="-78"/>
              </a:rPr>
              <a:t>وسط (باز یا از هم)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/>
            <a:r>
              <a:rPr lang="fa-IR" altLang="en-US" b="1" dirty="0">
                <a:cs typeface="B Mitra" panose="00000400000000000000" pitchFamily="2" charset="-78"/>
              </a:rPr>
              <a:t>از </a:t>
            </a:r>
            <a:r>
              <a:rPr lang="fa-IR" altLang="en-US" b="1" dirty="0" smtClean="0">
                <a:cs typeface="B Mitra" panose="00000400000000000000" pitchFamily="2" charset="-78"/>
              </a:rPr>
              <a:t>کنار(بسته یا برهم)</a:t>
            </a:r>
            <a:endParaRPr lang="fa-IR" altLang="en-US" b="1" dirty="0">
              <a:cs typeface="B Mitra" panose="00000400000000000000" pitchFamily="2" charset="-78"/>
            </a:endParaRPr>
          </a:p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گردشی (</a:t>
            </a:r>
            <a:r>
              <a:rPr lang="fa-IR" altLang="en-US" b="1" dirty="0" smtClean="0">
                <a:cs typeface="B Mitra" panose="00000400000000000000" pitchFamily="2" charset="-78"/>
              </a:rPr>
              <a:t>دورتا دور)</a:t>
            </a:r>
            <a:endParaRPr lang="fa-IR" altLang="en-US" b="1" dirty="0">
              <a:cs typeface="B Mitra" panose="00000400000000000000" pitchFamily="2" charset="-78"/>
            </a:endParaRPr>
          </a:p>
          <a:p>
            <a:pPr lvl="1" algn="r" rtl="1"/>
            <a:r>
              <a:rPr lang="fa-IR" altLang="en-US" b="1" dirty="0">
                <a:cs typeface="B Mitra" panose="00000400000000000000" pitchFamily="2" charset="-78"/>
              </a:rPr>
              <a:t>گوشه قائمه</a:t>
            </a:r>
          </a:p>
          <a:p>
            <a:pPr lvl="1" algn="r" rtl="1"/>
            <a:r>
              <a:rPr lang="fa-IR" altLang="en-US" b="1" dirty="0">
                <a:cs typeface="B Mitra" panose="00000400000000000000" pitchFamily="2" charset="-78"/>
              </a:rPr>
              <a:t>گوشه باز</a:t>
            </a:r>
          </a:p>
          <a:p>
            <a:pPr algn="r" rtl="1"/>
            <a:r>
              <a:rPr lang="fa-IR" altLang="en-US" b="1" dirty="0">
                <a:cs typeface="B Mitra" panose="00000400000000000000" pitchFamily="2" charset="-78"/>
              </a:rPr>
              <a:t>پیوسته</a:t>
            </a:r>
          </a:p>
          <a:p>
            <a:pPr lvl="1" algn="r" rtl="1"/>
            <a:r>
              <a:rPr lang="fa-IR" altLang="en-US" b="1" dirty="0">
                <a:cs typeface="B Mitra" panose="00000400000000000000" pitchFamily="2" charset="-78"/>
              </a:rPr>
              <a:t>فقط گاوآهن دوطرفه و ادوات غیر کنار ریز</a:t>
            </a:r>
            <a:endParaRPr lang="en-US" altLang="en-US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9209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idx="1"/>
          </p:nvPr>
        </p:nvSpPr>
        <p:spPr>
          <a:xfrm>
            <a:off x="265471" y="206477"/>
            <a:ext cx="8716297" cy="5265173"/>
          </a:xfrm>
        </p:spPr>
        <p:txBody>
          <a:bodyPr>
            <a:normAutofit/>
          </a:bodyPr>
          <a:lstStyle/>
          <a:p>
            <a:pPr marL="457200" indent="-457200" algn="justLow" rtl="1"/>
            <a:r>
              <a:rPr lang="ar-SA" altLang="en-US" sz="3200" dirty="0">
                <a:cs typeface="B Mitra" panose="00000400000000000000" pitchFamily="2" charset="-78"/>
              </a:rPr>
              <a:t>شخم زدن برحسب شكل زمینی و توپوگرافی (دشت، تپه ماهور) و نوع گاو آهن به اشكال گوناگون می‌توان انجام داد. </a:t>
            </a:r>
          </a:p>
          <a:p>
            <a:pPr marL="457200" indent="-457200" algn="justLow" rtl="1"/>
            <a:r>
              <a:rPr lang="ar-SA" altLang="en-US" sz="3200" dirty="0">
                <a:cs typeface="B Mitra" panose="00000400000000000000" pitchFamily="2" charset="-78"/>
              </a:rPr>
              <a:t>معمول‌ترین الگوی شخم، روش معروف به سرزمینی است. در این روش ابتدا خطی را در سرزمین و ته زمین می‌كشند. این خط با شخم زدن با نوك خیش‌ها انجام می‌گیرد</a:t>
            </a:r>
            <a:r>
              <a:rPr lang="en-US" altLang="en-US" sz="3200" dirty="0">
                <a:cs typeface="B Mitra" panose="00000400000000000000" pitchFamily="2" charset="-78"/>
              </a:rPr>
              <a:t> .</a:t>
            </a:r>
            <a:r>
              <a:rPr lang="ar-SA" altLang="en-US" sz="3200" dirty="0">
                <a:cs typeface="B Mitra" panose="00000400000000000000" pitchFamily="2" charset="-78"/>
              </a:rPr>
              <a:t>پهنای سرزمین و ته زمین باید آنقدر باشد كه تراكتور روی آن به راحتی دور بزند. </a:t>
            </a:r>
            <a:endParaRPr lang="fa-IR" altLang="en-US" sz="3200" dirty="0">
              <a:cs typeface="B Mitra" panose="00000400000000000000" pitchFamily="2" charset="-78"/>
            </a:endParaRPr>
          </a:p>
          <a:p>
            <a:pPr marL="457200" indent="-457200" algn="justLow" rtl="1"/>
            <a:r>
              <a:rPr lang="ar-SA" altLang="en-US" sz="3200" dirty="0">
                <a:cs typeface="B Mitra" panose="00000400000000000000" pitchFamily="2" charset="-78"/>
              </a:rPr>
              <a:t>این الگو را خود به دو روش </a:t>
            </a:r>
            <a:r>
              <a:rPr lang="ar-SA" altLang="en-US" sz="3200" b="1" dirty="0">
                <a:solidFill>
                  <a:srgbClr val="CC0000"/>
                </a:solidFill>
                <a:cs typeface="B Mitra" panose="00000400000000000000" pitchFamily="2" charset="-78"/>
              </a:rPr>
              <a:t>وسط به كنار</a:t>
            </a:r>
            <a:r>
              <a:rPr lang="fa-IR" altLang="en-US" sz="3200" b="1" dirty="0">
                <a:solidFill>
                  <a:srgbClr val="CC0000"/>
                </a:solidFill>
                <a:cs typeface="B Mitra" panose="00000400000000000000" pitchFamily="2" charset="-78"/>
              </a:rPr>
              <a:t>(بسته)</a:t>
            </a:r>
            <a:r>
              <a:rPr lang="ar-SA" altLang="en-US" sz="3200" dirty="0">
                <a:cs typeface="B Mitra" panose="00000400000000000000" pitchFamily="2" charset="-78"/>
              </a:rPr>
              <a:t> یا </a:t>
            </a:r>
            <a:r>
              <a:rPr lang="ar-SA" altLang="en-US" sz="3200" b="1" dirty="0">
                <a:solidFill>
                  <a:srgbClr val="CC0000"/>
                </a:solidFill>
                <a:cs typeface="B Mitra" panose="00000400000000000000" pitchFamily="2" charset="-78"/>
              </a:rPr>
              <a:t>كنار به وسط</a:t>
            </a:r>
            <a:r>
              <a:rPr lang="fa-IR" altLang="en-US" sz="3200" b="1" dirty="0">
                <a:solidFill>
                  <a:srgbClr val="CC0000"/>
                </a:solidFill>
                <a:cs typeface="B Mitra" panose="00000400000000000000" pitchFamily="2" charset="-78"/>
              </a:rPr>
              <a:t>(باز)</a:t>
            </a:r>
            <a:r>
              <a:rPr lang="ar-SA" altLang="en-US" sz="3200" dirty="0">
                <a:cs typeface="B Mitra" panose="00000400000000000000" pitchFamily="2" charset="-78"/>
              </a:rPr>
              <a:t> می‌توان اجرا نمود. </a:t>
            </a:r>
            <a:endParaRPr lang="en-US" altLang="en-US" sz="3200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5588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1054512"/>
            <a:ext cx="4038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02" y="147484"/>
            <a:ext cx="8247976" cy="654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28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865" y="884903"/>
            <a:ext cx="7141862" cy="5694508"/>
          </a:xfrm>
        </p:spPr>
      </p:pic>
      <p:sp>
        <p:nvSpPr>
          <p:cNvPr id="3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512093" y="220843"/>
            <a:ext cx="6272213" cy="664060"/>
          </a:xfrm>
        </p:spPr>
        <p:txBody>
          <a:bodyPr/>
          <a:lstStyle/>
          <a:p>
            <a:pPr marL="457200" indent="-457200" algn="ctr" rtl="1">
              <a:buNone/>
            </a:pPr>
            <a:r>
              <a:rPr lang="fa-IR" altLang="en-US" dirty="0">
                <a:solidFill>
                  <a:srgbClr val="FF0000"/>
                </a:solidFill>
                <a:cs typeface="B Mitra" panose="00000400000000000000" pitchFamily="2" charset="-78"/>
              </a:rPr>
              <a:t>الگوی شخم سرزمینی و قطعه بندی به روش وسط به کنار</a:t>
            </a:r>
          </a:p>
        </p:txBody>
      </p:sp>
    </p:spTree>
    <p:extLst>
      <p:ext uri="{BB962C8B-B14F-4D97-AF65-F5344CB8AC3E}">
        <p14:creationId xmlns:p14="http://schemas.microsoft.com/office/powerpoint/2010/main" val="69631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61" y="81431"/>
            <a:ext cx="7565922" cy="6592002"/>
          </a:xfrm>
        </p:spPr>
      </p:pic>
    </p:spTree>
    <p:extLst>
      <p:ext uri="{BB962C8B-B14F-4D97-AF65-F5344CB8AC3E}">
        <p14:creationId xmlns:p14="http://schemas.microsoft.com/office/powerpoint/2010/main" val="331128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729" y="228951"/>
            <a:ext cx="8952271" cy="6684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6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24" y="208927"/>
            <a:ext cx="7811902" cy="6295112"/>
          </a:xfrm>
        </p:spPr>
      </p:pic>
    </p:spTree>
    <p:extLst>
      <p:ext uri="{BB962C8B-B14F-4D97-AF65-F5344CB8AC3E}">
        <p14:creationId xmlns:p14="http://schemas.microsoft.com/office/powerpoint/2010/main" val="259232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150374" y="228600"/>
            <a:ext cx="6172200" cy="671051"/>
          </a:xfrm>
        </p:spPr>
        <p:txBody>
          <a:bodyPr/>
          <a:lstStyle/>
          <a:p>
            <a:pPr marL="457200" indent="-457200" algn="justLow" rtl="1"/>
            <a:r>
              <a:rPr lang="fa-IR" altLang="en-US" dirty="0">
                <a:solidFill>
                  <a:srgbClr val="FF0000"/>
                </a:solidFill>
                <a:cs typeface="B Mitra" panose="00000400000000000000" pitchFamily="2" charset="-78"/>
              </a:rPr>
              <a:t>الگوی شخم با </a:t>
            </a:r>
            <a:r>
              <a:rPr lang="fa-IR" altLang="en-US" dirty="0" err="1">
                <a:solidFill>
                  <a:srgbClr val="FF0000"/>
                </a:solidFill>
                <a:cs typeface="B Mitra" panose="00000400000000000000" pitchFamily="2" charset="-78"/>
              </a:rPr>
              <a:t>گاوآهن</a:t>
            </a:r>
            <a:r>
              <a:rPr lang="fa-IR" altLang="en-US" dirty="0">
                <a:solidFill>
                  <a:srgbClr val="FF0000"/>
                </a:solidFill>
                <a:cs typeface="B Mitra" panose="00000400000000000000" pitchFamily="2" charset="-78"/>
              </a:rPr>
              <a:t> </a:t>
            </a:r>
            <a:r>
              <a:rPr lang="fa-IR" altLang="en-US" dirty="0" err="1">
                <a:solidFill>
                  <a:srgbClr val="FF0000"/>
                </a:solidFill>
                <a:cs typeface="B Mitra" panose="00000400000000000000" pitchFamily="2" charset="-78"/>
              </a:rPr>
              <a:t>برگردان‌دار</a:t>
            </a:r>
            <a:r>
              <a:rPr lang="fa-IR" altLang="en-US" dirty="0">
                <a:solidFill>
                  <a:srgbClr val="FF0000"/>
                </a:solidFill>
                <a:cs typeface="B Mitra" panose="00000400000000000000" pitchFamily="2" charset="-78"/>
              </a:rPr>
              <a:t> دو طرفه</a:t>
            </a:r>
            <a:endParaRPr lang="en-US" altLang="en-US" dirty="0">
              <a:solidFill>
                <a:srgbClr val="FF0000"/>
              </a:solidFill>
              <a:cs typeface="B Mitra" panose="00000400000000000000" pitchFamily="2" charset="-78"/>
            </a:endParaRPr>
          </a:p>
        </p:txBody>
      </p:sp>
      <p:pic>
        <p:nvPicPr>
          <p:cNvPr id="24883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0837" y="1294088"/>
            <a:ext cx="7062788" cy="5355476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374185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idx="1"/>
          </p:nvPr>
        </p:nvSpPr>
        <p:spPr>
          <a:xfrm>
            <a:off x="704236" y="516194"/>
            <a:ext cx="7658100" cy="5201111"/>
          </a:xfrm>
        </p:spPr>
        <p:txBody>
          <a:bodyPr/>
          <a:lstStyle/>
          <a:p>
            <a:pPr marL="457200" indent="-457200" algn="justLow" rtl="1">
              <a:buNone/>
            </a:pPr>
            <a:r>
              <a:rPr lang="ar-SA" altLang="en-US" dirty="0">
                <a:cs typeface="B Mitra" panose="00000400000000000000" pitchFamily="2" charset="-78"/>
              </a:rPr>
              <a:t> </a:t>
            </a:r>
            <a:r>
              <a:rPr lang="fa-IR" altLang="en-US" b="1" dirty="0">
                <a:cs typeface="B Mitra" panose="00000400000000000000" pitchFamily="2" charset="-78"/>
              </a:rPr>
              <a:t>آ</a:t>
            </a:r>
            <a:r>
              <a:rPr lang="ar-SA" altLang="en-US" b="1" dirty="0">
                <a:cs typeface="B Mitra" panose="00000400000000000000" pitchFamily="2" charset="-78"/>
              </a:rPr>
              <a:t>ماده كردن گاوآهن برای كار</a:t>
            </a:r>
            <a:endParaRPr lang="ar-SA" altLang="en-US" dirty="0">
              <a:cs typeface="B Mitra" panose="00000400000000000000" pitchFamily="2" charset="-78"/>
            </a:endParaRPr>
          </a:p>
          <a:p>
            <a:pPr marL="457200" indent="-457200" algn="justLow" rtl="1"/>
            <a:r>
              <a:rPr lang="ar-SA" altLang="en-US" dirty="0">
                <a:cs typeface="B Mitra" panose="00000400000000000000" pitchFamily="2" charset="-78"/>
              </a:rPr>
              <a:t>سه عامل مهم درچگونگی كار و تنظیمات گاو آهن بشرح زیرند: </a:t>
            </a:r>
          </a:p>
          <a:p>
            <a:pPr marL="457200" indent="-457200" algn="justLow" rtl="1">
              <a:buFontTx/>
              <a:buAutoNum type="arabicPeriod"/>
            </a:pPr>
            <a:r>
              <a:rPr lang="ar-SA" altLang="en-US" b="1" dirty="0">
                <a:solidFill>
                  <a:srgbClr val="CC0000"/>
                </a:solidFill>
                <a:cs typeface="B Mitra" panose="00000400000000000000" pitchFamily="2" charset="-78"/>
              </a:rPr>
              <a:t>تـراز بـودن گـاو آهن در هنگام اجرای شخم </a:t>
            </a:r>
            <a:endParaRPr lang="fa-IR" altLang="en-US" b="1" dirty="0">
              <a:solidFill>
                <a:srgbClr val="CC0000"/>
              </a:solidFill>
              <a:cs typeface="B Mitra" panose="00000400000000000000" pitchFamily="2" charset="-78"/>
            </a:endParaRPr>
          </a:p>
          <a:p>
            <a:pPr marL="457200" indent="-457200" algn="justLow" rtl="1">
              <a:buFontTx/>
              <a:buAutoNum type="arabicPeriod"/>
            </a:pPr>
            <a:r>
              <a:rPr lang="ar-SA" altLang="en-US" b="1" dirty="0">
                <a:solidFill>
                  <a:srgbClr val="CC0000"/>
                </a:solidFill>
                <a:cs typeface="B Mitra" panose="00000400000000000000" pitchFamily="2" charset="-78"/>
              </a:rPr>
              <a:t>سرعت حركت تراكتور و ماشین </a:t>
            </a:r>
          </a:p>
          <a:p>
            <a:pPr marL="457200" indent="-457200" algn="justLow" rtl="1">
              <a:buFontTx/>
              <a:buAutoNum type="arabicPeriod"/>
            </a:pPr>
            <a:r>
              <a:rPr lang="ar-SA" altLang="en-US" b="1" dirty="0">
                <a:solidFill>
                  <a:srgbClr val="CC0000"/>
                </a:solidFill>
                <a:cs typeface="B Mitra" panose="00000400000000000000" pitchFamily="2" charset="-78"/>
              </a:rPr>
              <a:t>تنظیم عمق كار</a:t>
            </a:r>
            <a:r>
              <a:rPr lang="ar-SA" altLang="en-US" dirty="0">
                <a:cs typeface="B Mitra" panose="00000400000000000000" pitchFamily="2" charset="-78"/>
              </a:rPr>
              <a:t> </a:t>
            </a:r>
          </a:p>
        </p:txBody>
      </p:sp>
      <p:sp>
        <p:nvSpPr>
          <p:cNvPr id="244739" name="Rectangle 3"/>
          <p:cNvSpPr>
            <a:spLocks noChangeArrowheads="1"/>
          </p:cNvSpPr>
          <p:nvPr/>
        </p:nvSpPr>
        <p:spPr bwMode="auto">
          <a:xfrm>
            <a:off x="3059907" y="1627585"/>
            <a:ext cx="477916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r-SA" altLang="en-US">
                <a:solidFill>
                  <a:srgbClr val="FFFFCC"/>
                </a:solidFill>
              </a:rPr>
              <a:t>بخش </a:t>
            </a:r>
            <a:r>
              <a:rPr lang="fa-IR" altLang="en-US">
                <a:solidFill>
                  <a:srgbClr val="FFFFCC"/>
                </a:solidFill>
              </a:rPr>
              <a:t>3: ماشینهای کشاورزی - </a:t>
            </a:r>
            <a:r>
              <a:rPr lang="ar-SA" altLang="en-US">
                <a:solidFill>
                  <a:srgbClr val="FFFFCC"/>
                </a:solidFill>
              </a:rPr>
              <a:t>فصل </a:t>
            </a:r>
            <a:r>
              <a:rPr lang="fa-IR" altLang="en-US">
                <a:solidFill>
                  <a:srgbClr val="FFFFCC"/>
                </a:solidFill>
              </a:rPr>
              <a:t>اول : خاک‌ورزی اولیه</a:t>
            </a:r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00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901</TotalTime>
  <Words>1948</Words>
  <Application>Microsoft Office PowerPoint</Application>
  <PresentationFormat>On-screen Show (4:3)</PresentationFormat>
  <Paragraphs>337</Paragraphs>
  <Slides>58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8" baseType="lpstr">
      <vt:lpstr>2  Badr</vt:lpstr>
      <vt:lpstr>Arial</vt:lpstr>
      <vt:lpstr>B Lotus</vt:lpstr>
      <vt:lpstr>B Mitra</vt:lpstr>
      <vt:lpstr>B Zar</vt:lpstr>
      <vt:lpstr>Calibri</vt:lpstr>
      <vt:lpstr>Calibri Light</vt:lpstr>
      <vt:lpstr>Times New Roman</vt:lpstr>
      <vt:lpstr>Wingdings</vt:lpstr>
      <vt:lpstr>Office Theme</vt:lpstr>
      <vt:lpstr>Tillage machines</vt:lpstr>
      <vt:lpstr>PowerPoint Presentation</vt:lpstr>
      <vt:lpstr>PowerPoint Presentation</vt:lpstr>
      <vt:lpstr>اهداف خاكورزي</vt:lpstr>
      <vt:lpstr>نیاز های بستر ریشه گیاه</vt:lpstr>
      <vt:lpstr>تاریخچه</vt:lpstr>
      <vt:lpstr>مهمترین ادوات خاکورزی اولیه</vt:lpstr>
      <vt:lpstr>PowerPoint Presentation</vt:lpstr>
      <vt:lpstr>PowerPoint Presentation</vt:lpstr>
      <vt:lpstr>PowerPoint Presentation</vt:lpstr>
      <vt:lpstr>گاو آهن بر گرداندار Moldboard plow</vt:lpstr>
      <vt:lpstr>PowerPoint Presentation</vt:lpstr>
      <vt:lpstr>انواع</vt:lpstr>
      <vt:lpstr>PowerPoint Presentation</vt:lpstr>
      <vt:lpstr>PowerPoint Presentation</vt:lpstr>
      <vt:lpstr>مقایسه کاوآهن ازنقطه نظر اتصال</vt:lpstr>
      <vt:lpstr>تعداد خیش</vt:lpstr>
      <vt:lpstr>ساختمان</vt:lpstr>
      <vt:lpstr>چرا دو طرفه؟</vt:lpstr>
      <vt:lpstr>روش های محاسبه ظرفیت مزرعه ای</vt:lpstr>
      <vt:lpstr>اجزاء گاو آهن بر گرداندار</vt:lpstr>
      <vt:lpstr>شاسی</vt:lpstr>
      <vt:lpstr>خیش Bottom</vt:lpstr>
      <vt:lpstr>PowerPoint Presentation</vt:lpstr>
      <vt:lpstr>PowerPoint Presentation</vt:lpstr>
      <vt:lpstr>تيغه</vt:lpstr>
      <vt:lpstr>PowerPoint Presentation</vt:lpstr>
      <vt:lpstr>صفحه برگردان</vt:lpstr>
      <vt:lpstr>انواع صفحه بر گردان</vt:lpstr>
      <vt:lpstr>مقایسه ویژگی های بر گردان</vt:lpstr>
      <vt:lpstr>انواع صفحه بر گردان</vt:lpstr>
      <vt:lpstr>کفش Landside</vt:lpstr>
      <vt:lpstr>PowerPoint Presentation</vt:lpstr>
      <vt:lpstr>تنه و ساقه  ّ Frog &amp; Standard</vt:lpstr>
      <vt:lpstr>PowerPoint Presentation</vt:lpstr>
      <vt:lpstr>ضمائم گاوآهن</vt:lpstr>
      <vt:lpstr>PowerPoint Presentation</vt:lpstr>
      <vt:lpstr>PowerPoint Presentation</vt:lpstr>
      <vt:lpstr>PowerPoint Presentation</vt:lpstr>
      <vt:lpstr>PowerPoint Presentation</vt:lpstr>
      <vt:lpstr>2- پیش خیش Jointer</vt:lpstr>
      <vt:lpstr>3- کلش بر گردان Trash Plate    برای بر گردان بهتر کلش 4- دنباله بر گردان Moldboard Extension فشار برلایه خاک جهت جلو گیری از غلتش خاک بداخل شیار و دفن عمیق و مطمئن کلش</vt:lpstr>
      <vt:lpstr>PowerPoint Presentation</vt:lpstr>
      <vt:lpstr>PowerPoint Presentation</vt:lpstr>
      <vt:lpstr>PowerPoint Presentation</vt:lpstr>
      <vt:lpstr>10- تجهیزات ایمنی در گاوآهن</vt:lpstr>
      <vt:lpstr>PowerPoint Presentation</vt:lpstr>
      <vt:lpstr>PowerPoint Presentation</vt:lpstr>
      <vt:lpstr>PowerPoint Presentation</vt:lpstr>
      <vt:lpstr>روش های انجام شخم (الگو های شخم)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hamid</dc:creator>
  <cp:lastModifiedBy>Windows User</cp:lastModifiedBy>
  <cp:revision>49</cp:revision>
  <dcterms:created xsi:type="dcterms:W3CDTF">2015-10-04T07:06:09Z</dcterms:created>
  <dcterms:modified xsi:type="dcterms:W3CDTF">2020-03-04T12:05:42Z</dcterms:modified>
</cp:coreProperties>
</file>