
<file path=[Content_Types].xml><?xml version="1.0" encoding="utf-8"?>
<Types xmlns="http://schemas.openxmlformats.org/package/2006/content-types">
  <Default Extension="bin" ContentType="audio/unknown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9"/>
  </p:notesMasterIdLst>
  <p:sldIdLst>
    <p:sldId id="415" r:id="rId2"/>
    <p:sldId id="416" r:id="rId3"/>
    <p:sldId id="417" r:id="rId4"/>
    <p:sldId id="418" r:id="rId5"/>
    <p:sldId id="419" r:id="rId6"/>
    <p:sldId id="420" r:id="rId7"/>
    <p:sldId id="421" r:id="rId8"/>
    <p:sldId id="422" r:id="rId9"/>
    <p:sldId id="423" r:id="rId10"/>
    <p:sldId id="424" r:id="rId11"/>
    <p:sldId id="425" r:id="rId12"/>
    <p:sldId id="426" r:id="rId13"/>
    <p:sldId id="427" r:id="rId14"/>
    <p:sldId id="428" r:id="rId15"/>
    <p:sldId id="429" r:id="rId16"/>
    <p:sldId id="431" r:id="rId17"/>
    <p:sldId id="432" r:id="rId18"/>
    <p:sldId id="433" r:id="rId19"/>
    <p:sldId id="434" r:id="rId20"/>
    <p:sldId id="435" r:id="rId21"/>
    <p:sldId id="436" r:id="rId22"/>
    <p:sldId id="437" r:id="rId23"/>
    <p:sldId id="438" r:id="rId24"/>
    <p:sldId id="439" r:id="rId25"/>
    <p:sldId id="440" r:id="rId26"/>
    <p:sldId id="441" r:id="rId27"/>
    <p:sldId id="442" r:id="rId28"/>
    <p:sldId id="443" r:id="rId29"/>
    <p:sldId id="444" r:id="rId30"/>
    <p:sldId id="445" r:id="rId31"/>
    <p:sldId id="446" r:id="rId32"/>
    <p:sldId id="447" r:id="rId33"/>
    <p:sldId id="448" r:id="rId34"/>
    <p:sldId id="449" r:id="rId35"/>
    <p:sldId id="450" r:id="rId36"/>
    <p:sldId id="451" r:id="rId37"/>
    <p:sldId id="452" r:id="rId38"/>
    <p:sldId id="453" r:id="rId39"/>
    <p:sldId id="454" r:id="rId40"/>
    <p:sldId id="455" r:id="rId41"/>
    <p:sldId id="456" r:id="rId42"/>
    <p:sldId id="457" r:id="rId43"/>
    <p:sldId id="458" r:id="rId44"/>
    <p:sldId id="459" r:id="rId45"/>
    <p:sldId id="460" r:id="rId46"/>
    <p:sldId id="461" r:id="rId47"/>
    <p:sldId id="462" r:id="rId48"/>
    <p:sldId id="463" r:id="rId49"/>
    <p:sldId id="465" r:id="rId50"/>
    <p:sldId id="466" r:id="rId51"/>
    <p:sldId id="467" r:id="rId52"/>
    <p:sldId id="468" r:id="rId53"/>
    <p:sldId id="469" r:id="rId54"/>
    <p:sldId id="470" r:id="rId55"/>
    <p:sldId id="471" r:id="rId56"/>
    <p:sldId id="472" r:id="rId57"/>
    <p:sldId id="473" r:id="rId58"/>
    <p:sldId id="474" r:id="rId59"/>
    <p:sldId id="475" r:id="rId60"/>
    <p:sldId id="476" r:id="rId61"/>
    <p:sldId id="477" r:id="rId62"/>
    <p:sldId id="478" r:id="rId63"/>
    <p:sldId id="479" r:id="rId64"/>
    <p:sldId id="480" r:id="rId65"/>
    <p:sldId id="481" r:id="rId66"/>
    <p:sldId id="482" r:id="rId67"/>
    <p:sldId id="483" r:id="rId68"/>
    <p:sldId id="484" r:id="rId69"/>
    <p:sldId id="485" r:id="rId70"/>
    <p:sldId id="486" r:id="rId71"/>
    <p:sldId id="487" r:id="rId72"/>
    <p:sldId id="488" r:id="rId73"/>
    <p:sldId id="489" r:id="rId74"/>
    <p:sldId id="490" r:id="rId75"/>
    <p:sldId id="491" r:id="rId76"/>
    <p:sldId id="492" r:id="rId77"/>
    <p:sldId id="493" r:id="rId78"/>
    <p:sldId id="494" r:id="rId79"/>
    <p:sldId id="495" r:id="rId80"/>
    <p:sldId id="496" r:id="rId81"/>
    <p:sldId id="497" r:id="rId82"/>
    <p:sldId id="498" r:id="rId83"/>
    <p:sldId id="499" r:id="rId84"/>
    <p:sldId id="500" r:id="rId85"/>
    <p:sldId id="501" r:id="rId86"/>
    <p:sldId id="502" r:id="rId87"/>
    <p:sldId id="503" r:id="rId8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1856D-5D0A-414C-95DF-019B24532AF8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96E998-F722-4BE3-8D62-77722F3DD0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727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20C87F0-C870-4861-9299-4F5CF779D373}" type="slidenum">
              <a:rPr lang="en-US" sz="1200">
                <a:latin typeface="Times New Roman" panose="02020603050405020304" pitchFamily="18" charset="0"/>
              </a:rPr>
              <a:pPr/>
              <a:t>58</a:t>
            </a:fld>
            <a:endParaRPr lang="en-US" sz="1200">
              <a:latin typeface="Times New Roman" panose="02020603050405020304" pitchFamily="18" charset="0"/>
            </a:endParaRPr>
          </a:p>
        </p:txBody>
      </p:sp>
      <p:sp>
        <p:nvSpPr>
          <p:cNvPr id="26521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/>
          <a:p>
            <a:endParaRPr lang="fa-IR" smtClean="0"/>
          </a:p>
        </p:txBody>
      </p:sp>
      <p:sp>
        <p:nvSpPr>
          <p:cNvPr id="265220" name="Rectangle 3"/>
          <p:cNvSpPr>
            <a:spLocks noChangeArrowheads="1" noTextEdit="1"/>
          </p:cNvSpPr>
          <p:nvPr>
            <p:ph type="sldImg"/>
          </p:nvPr>
        </p:nvSpPr>
        <p:spPr>
          <a:xfrm>
            <a:off x="685800" y="3022600"/>
            <a:ext cx="6096000" cy="3429000"/>
          </a:xfrm>
          <a:ln w="12700" cap="flat">
            <a:solidFill>
              <a:schemeClr val="tx1"/>
            </a:solidFill>
          </a:ln>
        </p:spPr>
      </p:sp>
      <p:sp>
        <p:nvSpPr>
          <p:cNvPr id="265221" name="Rectangle 4"/>
          <p:cNvSpPr>
            <a:spLocks noChangeArrowheads="1"/>
          </p:cNvSpPr>
          <p:nvPr/>
        </p:nvSpPr>
        <p:spPr bwMode="auto">
          <a:xfrm>
            <a:off x="3365500" y="8496300"/>
            <a:ext cx="2540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050" tIns="26987" rIns="19050" bIns="26987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ts val="2100"/>
              </a:lnSpc>
            </a:pPr>
            <a:r>
              <a:rPr lang="en-US" sz="1800">
                <a:solidFill>
                  <a:srgbClr val="00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71818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8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587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88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284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369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405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755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017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782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491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ar-SA"/>
              <a:t>شیمی آلی 2          علی رضا بنایی  استادیار پیام نور اردبیل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D7C440-8DA8-477B-9850-CE1AEB7FAE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28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DC3B3-D78E-49BA-A7C9-ACDC254E436B}" type="datetimeFigureOut">
              <a:rPr lang="en-US" smtClean="0"/>
              <a:t>3/15/2020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98FC4-8BFA-4BE2-A040-0707A432F1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80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7.w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2" Type="http://schemas.openxmlformats.org/officeDocument/2006/relationships/image" Target="../media/image7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4" Type="http://schemas.openxmlformats.org/officeDocument/2006/relationships/image" Target="../media/image72.w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7" Type="http://schemas.openxmlformats.org/officeDocument/2006/relationships/image" Target="../media/image86.wmf"/><Relationship Id="rId2" Type="http://schemas.openxmlformats.org/officeDocument/2006/relationships/image" Target="../media/image8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wmf"/><Relationship Id="rId5" Type="http://schemas.openxmlformats.org/officeDocument/2006/relationships/image" Target="../media/image84.wmf"/><Relationship Id="rId4" Type="http://schemas.openxmlformats.org/officeDocument/2006/relationships/image" Target="../media/image83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7" Type="http://schemas.openxmlformats.org/officeDocument/2006/relationships/image" Target="../media/image92.wmf"/><Relationship Id="rId2" Type="http://schemas.openxmlformats.org/officeDocument/2006/relationships/image" Target="../media/image8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1.wmf"/><Relationship Id="rId5" Type="http://schemas.openxmlformats.org/officeDocument/2006/relationships/image" Target="../media/image90.wmf"/><Relationship Id="rId4" Type="http://schemas.openxmlformats.org/officeDocument/2006/relationships/image" Target="../media/image89.wmf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image" Target="../media/image94.wmf"/><Relationship Id="rId7" Type="http://schemas.openxmlformats.org/officeDocument/2006/relationships/image" Target="../media/image98.wmf"/><Relationship Id="rId2" Type="http://schemas.openxmlformats.org/officeDocument/2006/relationships/image" Target="../media/image9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7.wmf"/><Relationship Id="rId5" Type="http://schemas.openxmlformats.org/officeDocument/2006/relationships/image" Target="../media/image96.wmf"/><Relationship Id="rId4" Type="http://schemas.openxmlformats.org/officeDocument/2006/relationships/image" Target="../media/image95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4.wmf"/><Relationship Id="rId5" Type="http://schemas.openxmlformats.org/officeDocument/2006/relationships/image" Target="../media/image103.wmf"/><Relationship Id="rId4" Type="http://schemas.openxmlformats.org/officeDocument/2006/relationships/image" Target="../media/image102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wmf"/><Relationship Id="rId3" Type="http://schemas.openxmlformats.org/officeDocument/2006/relationships/image" Target="../media/image110.wmf"/><Relationship Id="rId7" Type="http://schemas.openxmlformats.org/officeDocument/2006/relationships/image" Target="../media/image114.wmf"/><Relationship Id="rId2" Type="http://schemas.openxmlformats.org/officeDocument/2006/relationships/image" Target="../media/image109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3.wmf"/><Relationship Id="rId5" Type="http://schemas.openxmlformats.org/officeDocument/2006/relationships/image" Target="../media/image112.wmf"/><Relationship Id="rId10" Type="http://schemas.openxmlformats.org/officeDocument/2006/relationships/image" Target="../media/image117.wmf"/><Relationship Id="rId4" Type="http://schemas.openxmlformats.org/officeDocument/2006/relationships/image" Target="../media/image111.wmf"/><Relationship Id="rId9" Type="http://schemas.openxmlformats.org/officeDocument/2006/relationships/image" Target="../media/image116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wmf"/><Relationship Id="rId2" Type="http://schemas.openxmlformats.org/officeDocument/2006/relationships/image" Target="../media/image118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1.wmf"/><Relationship Id="rId4" Type="http://schemas.openxmlformats.org/officeDocument/2006/relationships/image" Target="../media/image120.wmf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wmf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7" Type="http://schemas.openxmlformats.org/officeDocument/2006/relationships/image" Target="../media/image126.wm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5.wmf"/><Relationship Id="rId5" Type="http://schemas.openxmlformats.org/officeDocument/2006/relationships/image" Target="../media/image124.wmf"/><Relationship Id="rId4" Type="http://schemas.openxmlformats.org/officeDocument/2006/relationships/image" Target="../media/image123.w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wmf"/><Relationship Id="rId2" Type="http://schemas.openxmlformats.org/officeDocument/2006/relationships/image" Target="../media/image127.wmf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wmf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3" Type="http://schemas.openxmlformats.org/officeDocument/2006/relationships/image" Target="../media/image130.wmf"/><Relationship Id="rId7" Type="http://schemas.openxmlformats.org/officeDocument/2006/relationships/image" Target="../media/image134.wmf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3.wmf"/><Relationship Id="rId5" Type="http://schemas.openxmlformats.org/officeDocument/2006/relationships/image" Target="../media/image132.wmf"/><Relationship Id="rId10" Type="http://schemas.openxmlformats.org/officeDocument/2006/relationships/image" Target="../media/image137.wmf"/><Relationship Id="rId4" Type="http://schemas.openxmlformats.org/officeDocument/2006/relationships/image" Target="../media/image131.wmf"/><Relationship Id="rId9" Type="http://schemas.openxmlformats.org/officeDocument/2006/relationships/image" Target="../media/image136.w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wm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wm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wm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2" Type="http://schemas.openxmlformats.org/officeDocument/2006/relationships/image" Target="../media/image141.wmf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wmf"/><Relationship Id="rId2" Type="http://schemas.openxmlformats.org/officeDocument/2006/relationships/image" Target="../media/image14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9.wmf"/><Relationship Id="rId5" Type="http://schemas.openxmlformats.org/officeDocument/2006/relationships/image" Target="../media/image148.wmf"/><Relationship Id="rId4" Type="http://schemas.openxmlformats.org/officeDocument/2006/relationships/image" Target="../media/image147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wmf"/><Relationship Id="rId2" Type="http://schemas.openxmlformats.org/officeDocument/2006/relationships/image" Target="../media/image15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4.wmf"/><Relationship Id="rId5" Type="http://schemas.openxmlformats.org/officeDocument/2006/relationships/image" Target="../media/image153.wmf"/><Relationship Id="rId4" Type="http://schemas.openxmlformats.org/officeDocument/2006/relationships/image" Target="../media/image152.wmf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wmf"/><Relationship Id="rId3" Type="http://schemas.openxmlformats.org/officeDocument/2006/relationships/image" Target="../media/image156.wmf"/><Relationship Id="rId7" Type="http://schemas.openxmlformats.org/officeDocument/2006/relationships/image" Target="../media/image160.wmf"/><Relationship Id="rId2" Type="http://schemas.openxmlformats.org/officeDocument/2006/relationships/image" Target="../media/image15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9.wmf"/><Relationship Id="rId5" Type="http://schemas.openxmlformats.org/officeDocument/2006/relationships/image" Target="../media/image158.wmf"/><Relationship Id="rId4" Type="http://schemas.openxmlformats.org/officeDocument/2006/relationships/image" Target="../media/image157.wmf"/><Relationship Id="rId9" Type="http://schemas.openxmlformats.org/officeDocument/2006/relationships/image" Target="../media/image162.wm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wmf"/><Relationship Id="rId2" Type="http://schemas.openxmlformats.org/officeDocument/2006/relationships/image" Target="../media/image163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6.wmf"/><Relationship Id="rId4" Type="http://schemas.openxmlformats.org/officeDocument/2006/relationships/image" Target="../media/image165.wmf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wmf"/><Relationship Id="rId13" Type="http://schemas.openxmlformats.org/officeDocument/2006/relationships/image" Target="../media/image178.wmf"/><Relationship Id="rId3" Type="http://schemas.openxmlformats.org/officeDocument/2006/relationships/image" Target="../media/image168.wmf"/><Relationship Id="rId7" Type="http://schemas.openxmlformats.org/officeDocument/2006/relationships/image" Target="../media/image172.wmf"/><Relationship Id="rId12" Type="http://schemas.openxmlformats.org/officeDocument/2006/relationships/image" Target="../media/image177.wmf"/><Relationship Id="rId2" Type="http://schemas.openxmlformats.org/officeDocument/2006/relationships/image" Target="../media/image16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1.wmf"/><Relationship Id="rId11" Type="http://schemas.openxmlformats.org/officeDocument/2006/relationships/image" Target="../media/image176.wmf"/><Relationship Id="rId5" Type="http://schemas.openxmlformats.org/officeDocument/2006/relationships/image" Target="../media/image170.wmf"/><Relationship Id="rId15" Type="http://schemas.openxmlformats.org/officeDocument/2006/relationships/image" Target="../media/image180.wmf"/><Relationship Id="rId10" Type="http://schemas.openxmlformats.org/officeDocument/2006/relationships/image" Target="../media/image175.wmf"/><Relationship Id="rId4" Type="http://schemas.openxmlformats.org/officeDocument/2006/relationships/image" Target="../media/image169.wmf"/><Relationship Id="rId9" Type="http://schemas.openxmlformats.org/officeDocument/2006/relationships/image" Target="../media/image174.wmf"/><Relationship Id="rId14" Type="http://schemas.openxmlformats.org/officeDocument/2006/relationships/image" Target="../media/image179.wm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wmf"/><Relationship Id="rId2" Type="http://schemas.openxmlformats.org/officeDocument/2006/relationships/image" Target="../media/image181.wmf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438400"/>
            <a:ext cx="7772400" cy="1828800"/>
          </a:xfrm>
        </p:spPr>
        <p:txBody>
          <a:bodyPr/>
          <a:lstStyle/>
          <a:p>
            <a:pPr rtl="1" eaLnBrk="1" hangingPunct="1"/>
            <a:r>
              <a:rPr lang="fa-IR" dirty="0" smtClean="0"/>
              <a:t>کربوکسیلیک </a:t>
            </a:r>
            <a:r>
              <a:rPr lang="fa-IR" dirty="0" smtClean="0"/>
              <a:t>اسیدها</a:t>
            </a:r>
            <a:endParaRPr lang="en-US" dirty="0" smtClean="0"/>
          </a:p>
        </p:txBody>
      </p:sp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2895600" y="533401"/>
            <a:ext cx="6248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fa-IR" sz="2800" dirty="0">
                <a:sym typeface="Symbol" panose="05050102010706020507" pitchFamily="18" charset="2"/>
              </a:rPr>
              <a:t>شیمی آلی </a:t>
            </a:r>
            <a:r>
              <a:rPr lang="en-US" sz="2800" dirty="0">
                <a:sym typeface="Symbol" panose="05050102010706020507" pitchFamily="18" charset="2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63261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96DF547-31A1-4D5A-A0D1-E1CC6CA3B416}" type="slidenum">
              <a:rPr lang="en-US" sz="1400"/>
              <a:pPr/>
              <a:t>2</a:t>
            </a:fld>
            <a:endParaRPr lang="en-US" sz="1400"/>
          </a:p>
        </p:txBody>
      </p:sp>
      <p:sp>
        <p:nvSpPr>
          <p:cNvPr id="17101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457200"/>
            <a:ext cx="74676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مقدمه</a:t>
            </a:r>
            <a:endParaRPr lang="en-US" dirty="0" smtClean="0"/>
          </a:p>
        </p:txBody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524000"/>
            <a:ext cx="8153400" cy="5029200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گروه عاملی در کربوکسیلیک اسید ها حاوی یک </a:t>
            </a:r>
            <a:r>
              <a:rPr lang="en-US" smtClean="0"/>
              <a:t>C=O</a:t>
            </a:r>
            <a:r>
              <a:rPr lang="fa-IR" smtClean="0"/>
              <a:t> با </a:t>
            </a:r>
            <a:r>
              <a:rPr lang="en-US" smtClean="0"/>
              <a:t>OH</a:t>
            </a:r>
            <a:r>
              <a:rPr lang="fa-IR" smtClean="0"/>
              <a:t> متصل به هم میباشد.</a:t>
            </a:r>
            <a:endParaRPr lang="en-US" smtClean="0"/>
          </a:p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گروه کربوکسیلیک معمولا بصورت </a:t>
            </a:r>
            <a:r>
              <a:rPr lang="en-US" smtClean="0"/>
              <a:t>–COOH</a:t>
            </a:r>
            <a:r>
              <a:rPr lang="fa-IR" smtClean="0"/>
              <a:t> نوشته میشود.</a:t>
            </a:r>
            <a:endParaRPr lang="en-US" smtClean="0"/>
          </a:p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دراسید های آلیفاتیک گروه آلکیل به </a:t>
            </a:r>
            <a:r>
              <a:rPr lang="en-US" smtClean="0"/>
              <a:t>-COOH</a:t>
            </a:r>
            <a:r>
              <a:rPr lang="fa-IR" smtClean="0"/>
              <a:t> وصل میشود.</a:t>
            </a:r>
            <a:endParaRPr lang="en-US" smtClean="0"/>
          </a:p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اسید های آروماتیک دارای گروههای آریل هستند.</a:t>
            </a:r>
            <a:endParaRPr lang="en-US" smtClean="0"/>
          </a:p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اسیدهای چرب درواقع اسیدهای آلیفاتیک دارای زنجیرهای بلند هستند.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                                   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370463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8C314D2-86E0-4499-A48B-34C8D116104C}" type="slidenum">
              <a:rPr lang="en-US" sz="1400"/>
              <a:pPr/>
              <a:t>3</a:t>
            </a:fld>
            <a:endParaRPr lang="en-US" sz="1400"/>
          </a:p>
        </p:txBody>
      </p:sp>
      <p:sp>
        <p:nvSpPr>
          <p:cNvPr id="172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نامگذاری</a:t>
            </a:r>
            <a:endParaRPr lang="en-US" dirty="0" smtClean="0"/>
          </a:p>
        </p:txBody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1828800"/>
          </a:xfrm>
        </p:spPr>
        <p:txBody>
          <a:bodyPr/>
          <a:lstStyle/>
          <a:p>
            <a:pPr algn="r" rtl="1" eaLnBrk="1" hangingPunct="1"/>
            <a:r>
              <a:rPr lang="en-US" dirty="0" smtClean="0"/>
              <a:t>-e</a:t>
            </a:r>
            <a:r>
              <a:rPr lang="fa-IR" dirty="0" smtClean="0"/>
              <a:t> را از </a:t>
            </a:r>
            <a:r>
              <a:rPr lang="en-US" dirty="0" smtClean="0"/>
              <a:t>alkane</a:t>
            </a:r>
            <a:r>
              <a:rPr lang="fa-IR" dirty="0" smtClean="0"/>
              <a:t> برداشته و </a:t>
            </a:r>
            <a:r>
              <a:rPr lang="en-US" dirty="0" smtClean="0"/>
              <a:t>–</a:t>
            </a:r>
            <a:r>
              <a:rPr lang="en-US" dirty="0" err="1" smtClean="0"/>
              <a:t>oic</a:t>
            </a:r>
            <a:r>
              <a:rPr lang="en-US" dirty="0" smtClean="0"/>
              <a:t> acid</a:t>
            </a:r>
            <a:r>
              <a:rPr lang="fa-IR" dirty="0" smtClean="0"/>
              <a:t> را جایگذین میکنیم.</a:t>
            </a:r>
            <a:endParaRPr lang="en-US" dirty="0" smtClean="0"/>
          </a:p>
          <a:p>
            <a:pPr algn="r" rtl="1" eaLnBrk="1" hangingPunct="1"/>
            <a:r>
              <a:rPr lang="fa-IR" dirty="0" smtClean="0"/>
              <a:t>کربن کربوکسیلیک اسید کربن شماره یک است.</a:t>
            </a:r>
            <a:endParaRPr lang="en-US" dirty="0" smtClean="0"/>
          </a:p>
        </p:txBody>
      </p:sp>
      <p:pic>
        <p:nvPicPr>
          <p:cNvPr id="3389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429000"/>
            <a:ext cx="2514600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949" name="Text Box 5"/>
          <p:cNvSpPr txBox="1">
            <a:spLocks noChangeArrowheads="1"/>
          </p:cNvSpPr>
          <p:nvPr/>
        </p:nvSpPr>
        <p:spPr bwMode="auto">
          <a:xfrm>
            <a:off x="2743200" y="4494213"/>
            <a:ext cx="3086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/>
              <a:t>2-chlorobutanoic acid</a:t>
            </a:r>
          </a:p>
        </p:txBody>
      </p:sp>
      <p:pic>
        <p:nvPicPr>
          <p:cNvPr id="3389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429001"/>
            <a:ext cx="251460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096001" y="4800600"/>
            <a:ext cx="4333875" cy="1487488"/>
            <a:chOff x="2880" y="3024"/>
            <a:chExt cx="2730" cy="937"/>
          </a:xfrm>
        </p:grpSpPr>
        <p:sp>
          <p:nvSpPr>
            <p:cNvPr id="172042" name="Text Box 8"/>
            <p:cNvSpPr txBox="1">
              <a:spLocks noChangeArrowheads="1"/>
            </p:cNvSpPr>
            <p:nvPr/>
          </p:nvSpPr>
          <p:spPr bwMode="auto">
            <a:xfrm>
              <a:off x="2880" y="3024"/>
              <a:ext cx="2615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i="1"/>
                <a:t>trans</a:t>
              </a:r>
              <a:r>
                <a:rPr lang="en-US"/>
                <a:t>-3-phenyl-2-propenoic acid (cinnamic acid)</a:t>
              </a:r>
            </a:p>
          </p:txBody>
        </p:sp>
        <p:sp>
          <p:nvSpPr>
            <p:cNvPr id="172043" name="Text Box 9"/>
            <p:cNvSpPr txBox="1">
              <a:spLocks noChangeArrowheads="1"/>
            </p:cNvSpPr>
            <p:nvPr/>
          </p:nvSpPr>
          <p:spPr bwMode="auto">
            <a:xfrm>
              <a:off x="5270" y="3673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885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8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47" grpId="0" build="p" autoUpdateAnimBg="0"/>
      <p:bldP spid="33894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9D95176-280A-408E-B815-C85B416DEEEE}" type="slidenum">
              <a:rPr lang="en-US" sz="1400"/>
              <a:pPr/>
              <a:t>4</a:t>
            </a:fld>
            <a:endParaRPr lang="en-US" sz="1400"/>
          </a:p>
        </p:txBody>
      </p:sp>
      <p:sp>
        <p:nvSpPr>
          <p:cNvPr id="17306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457200"/>
            <a:ext cx="74676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نام اسیدهای حلقوی</a:t>
            </a:r>
            <a:endParaRPr lang="en-US" dirty="0" smtClean="0"/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1676400"/>
            <a:ext cx="8763000" cy="1905000"/>
          </a:xfrm>
        </p:spPr>
        <p:txBody>
          <a:bodyPr/>
          <a:lstStyle/>
          <a:p>
            <a:pPr algn="r" rtl="1" eaLnBrk="1" hangingPunct="1"/>
            <a:r>
              <a:rPr lang="fa-IR" smtClean="0"/>
              <a:t>سیکلوآلکان متصل به </a:t>
            </a:r>
            <a:r>
              <a:rPr lang="en-US" smtClean="0"/>
              <a:t>–COOH </a:t>
            </a:r>
            <a:r>
              <a:rPr lang="fa-IR" smtClean="0"/>
              <a:t> بصورت سیکلوآلکان کربوکسیلیک اسید نامگذاری میشود.</a:t>
            </a:r>
            <a:endParaRPr lang="en-US" smtClean="0"/>
          </a:p>
          <a:p>
            <a:pPr algn="r" rtl="1" eaLnBrk="1" hangingPunct="1"/>
            <a:r>
              <a:rPr lang="fa-IR" smtClean="0"/>
              <a:t>اسیدهای آروماتیک بصورت بنزوئیک اسید نامگذاری میشوند.</a:t>
            </a:r>
            <a:endParaRPr lang="en-US" smtClean="0"/>
          </a:p>
        </p:txBody>
      </p:sp>
      <p:pic>
        <p:nvPicPr>
          <p:cNvPr id="3399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886200"/>
            <a:ext cx="24384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9973" name="Text Box 5"/>
          <p:cNvSpPr txBox="1">
            <a:spLocks noChangeArrowheads="1"/>
          </p:cNvSpPr>
          <p:nvPr/>
        </p:nvSpPr>
        <p:spPr bwMode="auto">
          <a:xfrm>
            <a:off x="1720851" y="5334000"/>
            <a:ext cx="545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latin typeface="Times New Roman" panose="02020603050405020304" pitchFamily="18" charset="0"/>
              </a:rPr>
              <a:t>2-</a:t>
            </a:r>
            <a:r>
              <a:rPr lang="en-US"/>
              <a:t>isopropylcyclopentanecarboxylic</a:t>
            </a:r>
            <a:r>
              <a:rPr lang="en-US">
                <a:latin typeface="Times New Roman" panose="02020603050405020304" pitchFamily="18" charset="0"/>
              </a:rPr>
              <a:t> </a:t>
            </a:r>
            <a:r>
              <a:rPr lang="en-US"/>
              <a:t>acid</a:t>
            </a:r>
          </a:p>
        </p:txBody>
      </p:sp>
      <p:pic>
        <p:nvPicPr>
          <p:cNvPr id="3399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3886200"/>
            <a:ext cx="2057400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9975" name="Text Box 7"/>
          <p:cNvSpPr txBox="1">
            <a:spLocks noChangeArrowheads="1"/>
          </p:cNvSpPr>
          <p:nvPr/>
        </p:nvSpPr>
        <p:spPr bwMode="auto">
          <a:xfrm>
            <a:off x="7193876" y="5181601"/>
            <a:ext cx="32255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i="1">
                <a:latin typeface="Times New Roman" panose="02020603050405020304" pitchFamily="18" charset="0"/>
              </a:rPr>
              <a:t>o</a:t>
            </a:r>
            <a:r>
              <a:rPr lang="en-US">
                <a:latin typeface="Times New Roman" panose="02020603050405020304" pitchFamily="18" charset="0"/>
              </a:rPr>
              <a:t>-</a:t>
            </a:r>
            <a:r>
              <a:rPr lang="en-US"/>
              <a:t>hydroxybenzoic</a:t>
            </a:r>
            <a:r>
              <a:rPr lang="en-US">
                <a:latin typeface="Times New Roman" panose="02020603050405020304" pitchFamily="18" charset="0"/>
              </a:rPr>
              <a:t> </a:t>
            </a:r>
            <a:r>
              <a:rPr lang="en-US"/>
              <a:t>acid</a:t>
            </a:r>
          </a:p>
          <a:p>
            <a:pPr algn="ctr"/>
            <a:r>
              <a:rPr lang="en-US"/>
              <a:t>(salicylic acid)</a:t>
            </a:r>
            <a:br>
              <a:rPr lang="en-US"/>
            </a:br>
            <a:r>
              <a:rPr lang="en-US">
                <a:latin typeface="Times New Roman" panose="02020603050405020304" pitchFamily="18" charset="0"/>
              </a:rPr>
              <a:t>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100473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9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9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9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9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1" grpId="0" build="p" autoUpdateAnimBg="0"/>
      <p:bldP spid="339973" grpId="0" autoUpdateAnimBg="0"/>
      <p:bldP spid="33997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5CF8006-7018-44EB-81AC-B8DBEFA64020}" type="slidenum">
              <a:rPr lang="en-US" sz="1400"/>
              <a:pPr/>
              <a:t>5</a:t>
            </a:fld>
            <a:endParaRPr lang="en-US" sz="1400"/>
          </a:p>
        </p:txBody>
      </p:sp>
      <p:sp>
        <p:nvSpPr>
          <p:cNvPr id="17408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74676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ساختمان کربوکسیل</a:t>
            </a:r>
            <a:endParaRPr lang="en-US" dirty="0" smtClean="0"/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295400"/>
            <a:ext cx="8458200" cy="2286000"/>
          </a:xfrm>
        </p:spPr>
        <p:txBody>
          <a:bodyPr/>
          <a:lstStyle/>
          <a:p>
            <a:pPr algn="r" rtl="1" eaLnBrk="1" hangingPunct="1"/>
            <a:r>
              <a:rPr lang="fa-IR"/>
              <a:t>کربن هیبریداسیون </a:t>
            </a:r>
            <a:r>
              <a:rPr lang="en-US"/>
              <a:t>sp</a:t>
            </a:r>
            <a:r>
              <a:rPr lang="en-US" baseline="30000"/>
              <a:t>2</a:t>
            </a:r>
            <a:r>
              <a:rPr lang="fa-IR"/>
              <a:t> دارد.</a:t>
            </a:r>
            <a:endParaRPr lang="en-US"/>
          </a:p>
          <a:p>
            <a:pPr algn="r" rtl="1" eaLnBrk="1" hangingPunct="1"/>
            <a:r>
              <a:rPr lang="fa-IR">
                <a:sym typeface="Symbol" panose="05050102010706020507" pitchFamily="18" charset="2"/>
              </a:rPr>
              <a:t>زاویه پیوند نزدیک 120درجه است.</a:t>
            </a:r>
            <a:endParaRPr lang="en-US">
              <a:sym typeface="Symbol" panose="05050102010706020507" pitchFamily="18" charset="2"/>
            </a:endParaRPr>
          </a:p>
          <a:p>
            <a:pPr algn="r" rtl="1" eaLnBrk="1" hangingPunct="1"/>
            <a:r>
              <a:rPr lang="en-US">
                <a:sym typeface="Symbol" panose="05050102010706020507" pitchFamily="18" charset="2"/>
              </a:rPr>
              <a:t>-OH</a:t>
            </a:r>
            <a:r>
              <a:rPr lang="fa-IR">
                <a:sym typeface="Symbol" panose="05050102010706020507" pitchFamily="18" charset="2"/>
              </a:rPr>
              <a:t> با  </a:t>
            </a:r>
            <a:r>
              <a:rPr lang="en-US">
                <a:sym typeface="Symbol" panose="05050102010706020507" pitchFamily="18" charset="2"/>
              </a:rPr>
              <a:t>C=O</a:t>
            </a:r>
            <a:r>
              <a:rPr lang="fa-IR">
                <a:sym typeface="Symbol" panose="05050102010706020507" pitchFamily="18" charset="2"/>
              </a:rPr>
              <a:t> بصورت پوشیده است  اربیتالهای پی با اربیتالهای زوج الکترون غیر پیوندی اکسیژن همپوشانی دارد.</a:t>
            </a:r>
            <a:endParaRPr lang="en-US">
              <a:sym typeface="Symbol" panose="05050102010706020507" pitchFamily="18" charset="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841500" y="3617914"/>
            <a:ext cx="8826500" cy="2706687"/>
            <a:chOff x="200" y="2279"/>
            <a:chExt cx="5560" cy="1705"/>
          </a:xfrm>
        </p:grpSpPr>
        <p:pic>
          <p:nvPicPr>
            <p:cNvPr id="174087" name="Picture 5" descr="FG20_00-19UN-0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" y="2279"/>
              <a:ext cx="5360" cy="1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088" name="Text Box 6"/>
            <p:cNvSpPr txBox="1">
              <a:spLocks noChangeArrowheads="1"/>
            </p:cNvSpPr>
            <p:nvPr/>
          </p:nvSpPr>
          <p:spPr bwMode="auto">
            <a:xfrm>
              <a:off x="5428" y="3696"/>
              <a:ext cx="3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>
                  <a:latin typeface="Times New Roman" panose="02020603050405020304" pitchFamily="18" charset="0"/>
                </a:rPr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281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99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B043ED-19E0-4C70-A4CB-091F4FD1D56F}" type="slidenum">
              <a:rPr lang="en-US" sz="1400"/>
              <a:pPr/>
              <a:t>6</a:t>
            </a:fld>
            <a:endParaRPr lang="en-US" sz="1400"/>
          </a:p>
        </p:txBody>
      </p:sp>
      <p:sp>
        <p:nvSpPr>
          <p:cNvPr id="17510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152400"/>
            <a:ext cx="74676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اسیدیته</a:t>
            </a:r>
            <a:endParaRPr lang="en-US" dirty="0" smtClean="0"/>
          </a:p>
        </p:txBody>
      </p:sp>
      <p:sp>
        <p:nvSpPr>
          <p:cNvPr id="175109" name="Text Box 3"/>
          <p:cNvSpPr txBox="1">
            <a:spLocks noChangeArrowheads="1"/>
          </p:cNvSpPr>
          <p:nvPr/>
        </p:nvSpPr>
        <p:spPr bwMode="auto">
          <a:xfrm>
            <a:off x="98298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175110" name="Picture 4" descr="FG20_01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1524001"/>
            <a:ext cx="7747000" cy="473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8444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942BAC6-FBD0-485A-B982-B9472859ED72}" type="slidenum">
              <a:rPr lang="en-US" sz="1400"/>
              <a:pPr/>
              <a:t>7</a:t>
            </a:fld>
            <a:endParaRPr lang="en-US" sz="1400"/>
          </a:p>
        </p:txBody>
      </p:sp>
      <p:sp>
        <p:nvSpPr>
          <p:cNvPr id="176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پایداری رزونانسی</a:t>
            </a:r>
            <a:endParaRPr lang="en-US" dirty="0" smtClean="0"/>
          </a:p>
        </p:txBody>
      </p:sp>
      <p:sp>
        <p:nvSpPr>
          <p:cNvPr id="176133" name="Text Box 3"/>
          <p:cNvSpPr txBox="1">
            <a:spLocks noChangeArrowheads="1"/>
          </p:cNvSpPr>
          <p:nvPr/>
        </p:nvSpPr>
        <p:spPr bwMode="auto">
          <a:xfrm>
            <a:off x="94488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176134" name="Picture 4" descr="FG20_02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1704976"/>
            <a:ext cx="82042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887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7FF1305-2C1F-4283-80FD-39210DA45375}" type="slidenum">
              <a:rPr lang="en-US" sz="1400"/>
              <a:pPr/>
              <a:t>8</a:t>
            </a:fld>
            <a:endParaRPr lang="en-US" sz="1400"/>
          </a:p>
        </p:txBody>
      </p:sp>
      <p:sp>
        <p:nvSpPr>
          <p:cNvPr id="17715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304800"/>
            <a:ext cx="7467600" cy="14478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اثرات استخلاف</a:t>
            </a:r>
            <a:br>
              <a:rPr lang="fa-IR" dirty="0" smtClean="0"/>
            </a:br>
            <a:r>
              <a:rPr lang="fa-IR" dirty="0" smtClean="0"/>
              <a:t>روی اسیدیته</a:t>
            </a:r>
            <a:endParaRPr lang="en-US" dirty="0" smtClean="0"/>
          </a:p>
        </p:txBody>
      </p:sp>
      <p:pic>
        <p:nvPicPr>
          <p:cNvPr id="17715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962401"/>
            <a:ext cx="61722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158" name="Text Box 4"/>
          <p:cNvSpPr txBox="1">
            <a:spLocks noChangeArrowheads="1"/>
          </p:cNvSpPr>
          <p:nvPr/>
        </p:nvSpPr>
        <p:spPr bwMode="auto">
          <a:xfrm>
            <a:off x="2651125" y="5957888"/>
            <a:ext cx="12009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p</a:t>
            </a:r>
            <a:r>
              <a:rPr lang="en-US" sz="1800" b="1" i="1">
                <a:solidFill>
                  <a:srgbClr val="009999"/>
                </a:solidFill>
                <a:latin typeface="Times New Roman" panose="02020603050405020304" pitchFamily="18" charset="0"/>
              </a:rPr>
              <a:t>K</a:t>
            </a:r>
            <a:r>
              <a:rPr lang="en-US" sz="1800" b="1" baseline="-25000">
                <a:solidFill>
                  <a:srgbClr val="009999"/>
                </a:solidFill>
                <a:latin typeface="Times New Roman" panose="02020603050405020304" pitchFamily="18" charset="0"/>
              </a:rPr>
              <a:t>a </a:t>
            </a:r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= 4.46</a:t>
            </a:r>
            <a:endParaRPr lang="en-US" sz="1800">
              <a:solidFill>
                <a:srgbClr val="0099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7159" name="Text Box 5"/>
          <p:cNvSpPr txBox="1">
            <a:spLocks noChangeArrowheads="1"/>
          </p:cNvSpPr>
          <p:nvPr/>
        </p:nvSpPr>
        <p:spPr bwMode="auto">
          <a:xfrm>
            <a:off x="3886200" y="5957888"/>
            <a:ext cx="12009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p</a:t>
            </a:r>
            <a:r>
              <a:rPr lang="en-US" sz="1800" b="1" i="1">
                <a:solidFill>
                  <a:srgbClr val="009999"/>
                </a:solidFill>
                <a:latin typeface="Times New Roman" panose="02020603050405020304" pitchFamily="18" charset="0"/>
              </a:rPr>
              <a:t>K</a:t>
            </a:r>
            <a:r>
              <a:rPr lang="en-US" sz="1800" b="1" baseline="-25000">
                <a:solidFill>
                  <a:srgbClr val="009999"/>
                </a:solidFill>
                <a:latin typeface="Times New Roman" panose="02020603050405020304" pitchFamily="18" charset="0"/>
              </a:rPr>
              <a:t>a </a:t>
            </a:r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= 4.19</a:t>
            </a:r>
          </a:p>
        </p:txBody>
      </p:sp>
      <p:sp>
        <p:nvSpPr>
          <p:cNvPr id="177160" name="Text Box 6"/>
          <p:cNvSpPr txBox="1">
            <a:spLocks noChangeArrowheads="1"/>
          </p:cNvSpPr>
          <p:nvPr/>
        </p:nvSpPr>
        <p:spPr bwMode="auto">
          <a:xfrm>
            <a:off x="5029200" y="5957888"/>
            <a:ext cx="12009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p</a:t>
            </a:r>
            <a:r>
              <a:rPr lang="en-US" sz="1800" b="1" i="1">
                <a:solidFill>
                  <a:srgbClr val="009999"/>
                </a:solidFill>
                <a:latin typeface="Times New Roman" panose="02020603050405020304" pitchFamily="18" charset="0"/>
              </a:rPr>
              <a:t>K</a:t>
            </a:r>
            <a:r>
              <a:rPr lang="en-US" sz="1800" b="1" baseline="-25000">
                <a:solidFill>
                  <a:srgbClr val="009999"/>
                </a:solidFill>
                <a:latin typeface="Times New Roman" panose="02020603050405020304" pitchFamily="18" charset="0"/>
              </a:rPr>
              <a:t>a </a:t>
            </a:r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= 3.47</a:t>
            </a:r>
          </a:p>
        </p:txBody>
      </p:sp>
      <p:sp>
        <p:nvSpPr>
          <p:cNvPr id="177161" name="Text Box 7"/>
          <p:cNvSpPr txBox="1">
            <a:spLocks noChangeArrowheads="1"/>
          </p:cNvSpPr>
          <p:nvPr/>
        </p:nvSpPr>
        <p:spPr bwMode="auto">
          <a:xfrm>
            <a:off x="6248400" y="5957888"/>
            <a:ext cx="12009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p</a:t>
            </a:r>
            <a:r>
              <a:rPr lang="en-US" sz="1800" b="1" i="1">
                <a:solidFill>
                  <a:srgbClr val="009999"/>
                </a:solidFill>
                <a:latin typeface="Times New Roman" panose="02020603050405020304" pitchFamily="18" charset="0"/>
              </a:rPr>
              <a:t>K</a:t>
            </a:r>
            <a:r>
              <a:rPr lang="en-US" sz="1800" b="1" baseline="-25000">
                <a:solidFill>
                  <a:srgbClr val="009999"/>
                </a:solidFill>
                <a:latin typeface="Times New Roman" panose="02020603050405020304" pitchFamily="18" charset="0"/>
              </a:rPr>
              <a:t>a </a:t>
            </a:r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= 3.41</a:t>
            </a:r>
          </a:p>
        </p:txBody>
      </p:sp>
      <p:sp>
        <p:nvSpPr>
          <p:cNvPr id="177162" name="Text Box 8"/>
          <p:cNvSpPr txBox="1">
            <a:spLocks noChangeArrowheads="1"/>
          </p:cNvSpPr>
          <p:nvPr/>
        </p:nvSpPr>
        <p:spPr bwMode="auto">
          <a:xfrm>
            <a:off x="7467600" y="5957888"/>
            <a:ext cx="12009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p</a:t>
            </a:r>
            <a:r>
              <a:rPr lang="en-US" sz="1800" b="1" i="1">
                <a:solidFill>
                  <a:srgbClr val="009999"/>
                </a:solidFill>
                <a:latin typeface="Times New Roman" panose="02020603050405020304" pitchFamily="18" charset="0"/>
              </a:rPr>
              <a:t>K</a:t>
            </a:r>
            <a:r>
              <a:rPr lang="en-US" sz="1800" b="1" baseline="-25000">
                <a:solidFill>
                  <a:srgbClr val="009999"/>
                </a:solidFill>
                <a:latin typeface="Times New Roman" panose="02020603050405020304" pitchFamily="18" charset="0"/>
              </a:rPr>
              <a:t>a </a:t>
            </a:r>
            <a:r>
              <a:rPr lang="en-US" sz="1800" b="1">
                <a:solidFill>
                  <a:srgbClr val="009999"/>
                </a:solidFill>
                <a:latin typeface="Times New Roman" panose="02020603050405020304" pitchFamily="18" charset="0"/>
              </a:rPr>
              <a:t>= 2.16</a:t>
            </a:r>
          </a:p>
        </p:txBody>
      </p:sp>
      <p:sp>
        <p:nvSpPr>
          <p:cNvPr id="177163" name="Text Box 9"/>
          <p:cNvSpPr txBox="1">
            <a:spLocks noChangeArrowheads="1"/>
          </p:cNvSpPr>
          <p:nvPr/>
        </p:nvSpPr>
        <p:spPr bwMode="auto">
          <a:xfrm>
            <a:off x="94488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177164" name="Picture 10" descr="FG20_02-02UN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773238"/>
            <a:ext cx="80645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7165" name="Rectangle 11"/>
          <p:cNvSpPr>
            <a:spLocks noChangeArrowheads="1"/>
          </p:cNvSpPr>
          <p:nvPr/>
        </p:nvSpPr>
        <p:spPr bwMode="auto">
          <a:xfrm>
            <a:off x="5159376" y="3573464"/>
            <a:ext cx="1223963" cy="287337"/>
          </a:xfrm>
          <a:prstGeom prst="rect">
            <a:avLst/>
          </a:prstGeom>
          <a:solidFill>
            <a:srgbClr val="3399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a-IR"/>
              <a:t>اسیدهای قویتر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608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0AC8E30-A436-4683-9537-A7EA4EC46E15}" type="slidenum">
              <a:rPr lang="en-US" sz="1400"/>
              <a:pPr/>
              <a:t>9</a:t>
            </a:fld>
            <a:endParaRPr lang="en-US" sz="1400"/>
          </a:p>
        </p:txBody>
      </p:sp>
      <p:sp>
        <p:nvSpPr>
          <p:cNvPr id="1781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نمک های کربوکسیلیک اسید</a:t>
            </a:r>
            <a:endParaRPr lang="en-US" dirty="0" smtClean="0"/>
          </a:p>
        </p:txBody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2286000"/>
          </a:xfrm>
        </p:spPr>
        <p:txBody>
          <a:bodyPr/>
          <a:lstStyle/>
          <a:p>
            <a:pPr algn="r" rtl="1" eaLnBrk="1" hangingPunct="1"/>
            <a:r>
              <a:rPr lang="fa-IR" smtClean="0"/>
              <a:t>هیدروکسید سدیم پروتون را برای تشکیل نمک جدا میکند.</a:t>
            </a:r>
            <a:endParaRPr lang="en-US" smtClean="0"/>
          </a:p>
          <a:p>
            <a:pPr algn="r" rtl="1" eaLnBrk="1" hangingPunct="1"/>
            <a:r>
              <a:rPr lang="fa-IR" smtClean="0"/>
              <a:t>جدا کردن اسید قوی مانند </a:t>
            </a:r>
            <a:r>
              <a:rPr lang="en-US" smtClean="0"/>
              <a:t>HCl</a:t>
            </a:r>
            <a:r>
              <a:rPr lang="fa-IR" smtClean="0"/>
              <a:t> دوباره ایجاد کربوکسیلیک اسید مینماید.</a:t>
            </a:r>
            <a:endParaRPr lang="en-US" smtClean="0"/>
          </a:p>
        </p:txBody>
      </p:sp>
      <p:pic>
        <p:nvPicPr>
          <p:cNvPr id="3450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4267200"/>
            <a:ext cx="63531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029200" y="5029200"/>
            <a:ext cx="5403850" cy="1143000"/>
            <a:chOff x="2208" y="3168"/>
            <a:chExt cx="3404" cy="720"/>
          </a:xfrm>
        </p:grpSpPr>
        <p:pic>
          <p:nvPicPr>
            <p:cNvPr id="17818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3168"/>
              <a:ext cx="912" cy="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8185" name="Text Box 7"/>
            <p:cNvSpPr txBox="1">
              <a:spLocks noChangeArrowheads="1"/>
            </p:cNvSpPr>
            <p:nvPr/>
          </p:nvSpPr>
          <p:spPr bwMode="auto">
            <a:xfrm>
              <a:off x="5280" y="3600"/>
              <a:ext cx="3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>
                  <a:latin typeface="Times New Roman" panose="02020603050405020304" pitchFamily="18" charset="0"/>
                </a:rPr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873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509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CE4F7E7-14BC-4E1D-A759-FE92D599277C}" type="slidenum">
              <a:rPr lang="en-US" sz="1400"/>
              <a:pPr/>
              <a:t>10</a:t>
            </a:fld>
            <a:endParaRPr lang="en-US" sz="1400"/>
          </a:p>
        </p:txBody>
      </p:sp>
      <p:sp>
        <p:nvSpPr>
          <p:cNvPr id="1792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خالص سازی اسید</a:t>
            </a:r>
            <a:endParaRPr lang="en-US" dirty="0" smtClean="0"/>
          </a:p>
        </p:txBody>
      </p:sp>
      <p:pic>
        <p:nvPicPr>
          <p:cNvPr id="179205" name="Picture 3" descr="FG20_03-01t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73264"/>
            <a:ext cx="7315200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2443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94CEFC4-FD68-40DE-A762-43E100AA7A35}" type="slidenum">
              <a:rPr lang="en-US" sz="1400"/>
              <a:pPr/>
              <a:t>11</a:t>
            </a:fld>
            <a:endParaRPr lang="en-US" sz="1400"/>
          </a:p>
        </p:txBody>
      </p:sp>
      <p:sp>
        <p:nvSpPr>
          <p:cNvPr id="180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مروری بر روشهای تهیه</a:t>
            </a:r>
            <a:endParaRPr lang="en-US" dirty="0" smtClean="0"/>
          </a:p>
        </p:txBody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4495800"/>
          </a:xfrm>
        </p:spPr>
        <p:txBody>
          <a:bodyPr/>
          <a:lstStyle/>
          <a:p>
            <a:pPr algn="r" rtl="1" eaLnBrk="1" hangingPunct="1"/>
            <a:r>
              <a:rPr lang="fa-IR" smtClean="0"/>
              <a:t>اکسیداسیون الکلهای نوع اول وآلدئیدها با کرومیک اسید.</a:t>
            </a:r>
            <a:endParaRPr lang="en-US" smtClean="0"/>
          </a:p>
          <a:p>
            <a:pPr algn="r" rtl="1" eaLnBrk="1" hangingPunct="1"/>
            <a:r>
              <a:rPr lang="fa-IR" smtClean="0"/>
              <a:t>شکستن آلکنها با پرمنگنات داغ به شرط وجود حد اقل یک هیدروژن روی پیوند دوگانه.</a:t>
            </a:r>
            <a:endParaRPr lang="en-US" smtClean="0"/>
          </a:p>
          <a:p>
            <a:pPr algn="r" rtl="1" eaLnBrk="1" hangingPunct="1"/>
            <a:r>
              <a:rPr lang="fa-IR" smtClean="0"/>
              <a:t>آلکیل بنزن با پرمنگنات داغ یا کرومیک اسید داغ به بنزوئیک اسید اکسید میشود.</a:t>
            </a:r>
            <a:r>
              <a:rPr lang="en-US" smtClean="0"/>
              <a:t> </a:t>
            </a:r>
            <a:br>
              <a:rPr lang="en-US" smtClean="0"/>
            </a:br>
            <a:r>
              <a:rPr lang="en-US" smtClean="0"/>
              <a:t>                                 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309094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3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9D6B7D6-04F4-4836-ADDA-499AB5718246}" type="slidenum">
              <a:rPr lang="en-US" sz="1400"/>
              <a:pPr/>
              <a:t>12</a:t>
            </a:fld>
            <a:endParaRPr lang="en-US" sz="1400"/>
          </a:p>
        </p:txBody>
      </p:sp>
      <p:sp>
        <p:nvSpPr>
          <p:cNvPr id="1812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سنتز گرینیارد</a:t>
            </a:r>
            <a:endParaRPr lang="en-US" dirty="0" smtClean="0"/>
          </a:p>
        </p:txBody>
      </p:sp>
      <p:sp>
        <p:nvSpPr>
          <p:cNvPr id="181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143000"/>
          </a:xfrm>
        </p:spPr>
        <p:txBody>
          <a:bodyPr/>
          <a:lstStyle/>
          <a:p>
            <a:pPr algn="r" rtl="1" eaLnBrk="1" hangingPunct="1">
              <a:buFontTx/>
              <a:buNone/>
            </a:pPr>
            <a:r>
              <a:rPr lang="fa-IR" smtClean="0"/>
              <a:t>معرف گرینیارد + </a:t>
            </a:r>
            <a:r>
              <a:rPr lang="en-US" smtClean="0"/>
              <a:t>CO2</a:t>
            </a:r>
            <a:r>
              <a:rPr lang="fa-IR" smtClean="0"/>
              <a:t> تولید نمک کربوکسیلیک اسید میکند.</a:t>
            </a:r>
            <a:endParaRPr lang="en-US" smtClean="0"/>
          </a:p>
        </p:txBody>
      </p:sp>
      <p:pic>
        <p:nvPicPr>
          <p:cNvPr id="18125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638550"/>
            <a:ext cx="80772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1255" name="Text Box 5"/>
          <p:cNvSpPr txBox="1">
            <a:spLocks noChangeArrowheads="1"/>
          </p:cNvSpPr>
          <p:nvPr/>
        </p:nvSpPr>
        <p:spPr bwMode="auto">
          <a:xfrm>
            <a:off x="94488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</p:spTree>
    <p:extLst>
      <p:ext uri="{BB962C8B-B14F-4D97-AF65-F5344CB8AC3E}">
        <p14:creationId xmlns:p14="http://schemas.microsoft.com/office/powerpoint/2010/main" val="1039662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9A519E3-2A79-4284-BA1F-BE5CE4D41F23}" type="slidenum">
              <a:rPr lang="en-US" sz="1400"/>
              <a:pPr/>
              <a:t>13</a:t>
            </a:fld>
            <a:endParaRPr lang="en-US" sz="1400"/>
          </a:p>
        </p:txBody>
      </p:sp>
      <p:sp>
        <p:nvSpPr>
          <p:cNvPr id="1822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هیدرولیز نیتریل </a:t>
            </a:r>
            <a:endParaRPr lang="en-US" dirty="0" smtClean="0"/>
          </a:p>
        </p:txBody>
      </p:sp>
      <p:sp>
        <p:nvSpPr>
          <p:cNvPr id="1822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447800"/>
          </a:xfrm>
        </p:spPr>
        <p:txBody>
          <a:bodyPr/>
          <a:lstStyle/>
          <a:p>
            <a:pPr algn="r" rtl="1" eaLnBrk="1" hangingPunct="1">
              <a:buFontTx/>
              <a:buNone/>
            </a:pPr>
            <a:r>
              <a:rPr lang="fa-IR" smtClean="0"/>
              <a:t>اسید یا باز باعث هیدرولیز نیتریلها به کربوکسیلیک اسید میشوند.</a:t>
            </a:r>
            <a:endParaRPr lang="en-US" smtClean="0"/>
          </a:p>
        </p:txBody>
      </p:sp>
      <p:pic>
        <p:nvPicPr>
          <p:cNvPr id="18227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6" y="3429001"/>
            <a:ext cx="7889875" cy="121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2279" name="Text Box 5"/>
          <p:cNvSpPr txBox="1">
            <a:spLocks noChangeArrowheads="1"/>
          </p:cNvSpPr>
          <p:nvPr/>
        </p:nvSpPr>
        <p:spPr bwMode="auto">
          <a:xfrm>
            <a:off x="94488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</p:spTree>
    <p:extLst>
      <p:ext uri="{BB962C8B-B14F-4D97-AF65-F5344CB8AC3E}">
        <p14:creationId xmlns:p14="http://schemas.microsoft.com/office/powerpoint/2010/main" val="188804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5B3E09-811B-473F-95FE-41AFFCA6EC1B}" type="slidenum">
              <a:rPr lang="en-US" sz="1400"/>
              <a:pPr/>
              <a:t>14</a:t>
            </a:fld>
            <a:endParaRPr lang="en-US" sz="1400"/>
          </a:p>
        </p:txBody>
      </p:sp>
      <p:sp>
        <p:nvSpPr>
          <p:cNvPr id="18330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7467600" cy="1143000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solidFill>
                  <a:schemeClr val="tx1"/>
                </a:solidFill>
                <a:sym typeface="Symbol" panose="05050102010706020507" pitchFamily="18" charset="2"/>
              </a:rPr>
              <a:t>احیاء به الکل نوع اول</a:t>
            </a:r>
            <a:endParaRPr lang="en-US" dirty="0" smtClean="0">
              <a:solidFill>
                <a:schemeClr val="tx1"/>
              </a:solidFill>
              <a:sym typeface="Symbol" panose="05050102010706020507" pitchFamily="18" charset="2"/>
            </a:endParaRP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371600"/>
            <a:ext cx="8458200" cy="1828800"/>
          </a:xfrm>
        </p:spPr>
        <p:txBody>
          <a:bodyPr/>
          <a:lstStyle/>
          <a:p>
            <a:pPr algn="r" rtl="1" eaLnBrk="1" hangingPunct="1"/>
            <a:r>
              <a:rPr lang="fa-IR"/>
              <a:t>از یک احیاءکننده قوی استفاده میشود </a:t>
            </a:r>
            <a:r>
              <a:rPr lang="en-US"/>
              <a:t>LiAlH</a:t>
            </a:r>
            <a:r>
              <a:rPr lang="en-US" baseline="-25000"/>
              <a:t>4</a:t>
            </a:r>
            <a:r>
              <a:rPr lang="fa-IR"/>
              <a:t>.</a:t>
            </a:r>
            <a:endParaRPr lang="en-US"/>
          </a:p>
          <a:p>
            <a:pPr algn="r" rtl="1" eaLnBrk="1" hangingPunct="1"/>
            <a:r>
              <a:rPr lang="fa-IR"/>
              <a:t>بوران </a:t>
            </a:r>
            <a:r>
              <a:rPr lang="en-US"/>
              <a:t>BH3</a:t>
            </a:r>
            <a:r>
              <a:rPr lang="fa-IR"/>
              <a:t> در </a:t>
            </a:r>
            <a:r>
              <a:rPr lang="en-US"/>
              <a:t>THF</a:t>
            </a:r>
            <a:r>
              <a:rPr lang="fa-IR"/>
              <a:t> کربوکسیلیک اسیدها را به الکلها احیاء میکند در صورتی که کتونها در این شرایط احیاء نمیشوند. </a:t>
            </a:r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159001" y="2959100"/>
            <a:ext cx="8194675" cy="3517900"/>
            <a:chOff x="400" y="1864"/>
            <a:chExt cx="5162" cy="2216"/>
          </a:xfrm>
        </p:grpSpPr>
        <p:sp>
          <p:nvSpPr>
            <p:cNvPr id="183304" name="Text Box 5"/>
            <p:cNvSpPr txBox="1">
              <a:spLocks noChangeArrowheads="1"/>
            </p:cNvSpPr>
            <p:nvPr/>
          </p:nvSpPr>
          <p:spPr bwMode="auto">
            <a:xfrm>
              <a:off x="5222" y="3792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  <p:pic>
          <p:nvPicPr>
            <p:cNvPr id="183305" name="Picture 6" descr="FG20_07-41UN-0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" y="1864"/>
              <a:ext cx="4496" cy="1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3303" name="Rectangle 7"/>
          <p:cNvSpPr>
            <a:spLocks noChangeArrowheads="1"/>
          </p:cNvSpPr>
          <p:nvPr/>
        </p:nvSpPr>
        <p:spPr bwMode="auto">
          <a:xfrm>
            <a:off x="2135189" y="4076700"/>
            <a:ext cx="1081087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a-IR">
                <a:solidFill>
                  <a:schemeClr val="accent2"/>
                </a:solidFill>
              </a:rPr>
              <a:t>مثال</a:t>
            </a:r>
            <a:endParaRPr 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81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1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BC06747-5A91-43EF-BB3E-C96CF1F850A6}" type="slidenum">
              <a:rPr lang="en-US" sz="1400"/>
              <a:pPr/>
              <a:t>15</a:t>
            </a:fld>
            <a:endParaRPr lang="en-US" sz="1400"/>
          </a:p>
        </p:txBody>
      </p:sp>
      <p:sp>
        <p:nvSpPr>
          <p:cNvPr id="1843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مشتقات اسیدها</a:t>
            </a:r>
            <a:endParaRPr lang="en-US" dirty="0" smtClean="0"/>
          </a:p>
        </p:txBody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4495800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گروه متصل به کربن آسیل مشخص کننده گروه عاملی ترکیب است:</a:t>
            </a:r>
            <a:endParaRPr lang="en-US" smtClean="0"/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-OH, </a:t>
            </a:r>
            <a:r>
              <a:rPr lang="fa-IR" smtClean="0"/>
              <a:t>کربوکسیلیک اسید</a:t>
            </a:r>
            <a:endParaRPr lang="en-US" smtClean="0"/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-Cl, </a:t>
            </a:r>
            <a:r>
              <a:rPr lang="fa-IR" smtClean="0"/>
              <a:t>اسید کلرید</a:t>
            </a:r>
            <a:endParaRPr lang="en-US" smtClean="0"/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-OR’, </a:t>
            </a:r>
            <a:r>
              <a:rPr lang="fa-IR" smtClean="0"/>
              <a:t>استر</a:t>
            </a:r>
            <a:endParaRPr lang="en-US" smtClean="0"/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-NH</a:t>
            </a:r>
            <a:r>
              <a:rPr lang="en-US" baseline="-25000" smtClean="0"/>
              <a:t>2</a:t>
            </a:r>
            <a:r>
              <a:rPr lang="en-US" smtClean="0"/>
              <a:t>, </a:t>
            </a:r>
            <a:r>
              <a:rPr lang="fa-IR" smtClean="0"/>
              <a:t>آمید</a:t>
            </a:r>
            <a:endParaRPr lang="en-US" smtClean="0"/>
          </a:p>
          <a:p>
            <a:pPr algn="r" rtl="1" eaLnBrk="1" hangingPunct="1">
              <a:lnSpc>
                <a:spcPct val="90000"/>
              </a:lnSpc>
            </a:pPr>
            <a:r>
              <a:rPr lang="fa-IR" smtClean="0"/>
              <a:t>این گروههای عاملی از طریق واکنش جانشینی نوکلئوفیلی آسیلی بهم تبدیل میشوند.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           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150809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235" grpId="0" build="p" bldLvl="2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0" y="2057400"/>
            <a:ext cx="7848600" cy="1905000"/>
          </a:xfrm>
        </p:spPr>
        <p:txBody>
          <a:bodyPr/>
          <a:lstStyle/>
          <a:p>
            <a:pPr eaLnBrk="1" hangingPunct="1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مشتقات کربوکسیلیک اسید</a:t>
            </a:r>
            <a:endParaRPr lang="en-US" dirty="0" smtClean="0"/>
          </a:p>
        </p:txBody>
      </p:sp>
      <p:sp>
        <p:nvSpPr>
          <p:cNvPr id="186372" name="Rectangle 4"/>
          <p:cNvSpPr>
            <a:spLocks noChangeArrowheads="1"/>
          </p:cNvSpPr>
          <p:nvPr/>
        </p:nvSpPr>
        <p:spPr bwMode="auto">
          <a:xfrm>
            <a:off x="2895600" y="533401"/>
            <a:ext cx="6248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a-IR" sz="2800" dirty="0">
                <a:sym typeface="Symbol" panose="05050102010706020507" pitchFamily="18" charset="2"/>
              </a:rPr>
              <a:t>شمی آلی 3</a:t>
            </a:r>
            <a:endParaRPr lang="en-US" sz="2800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4296067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BD55C6-33C3-4272-B962-75EBF9F7C0F1}" type="slidenum">
              <a:rPr lang="en-US" sz="1400"/>
              <a:pPr/>
              <a:t>17</a:t>
            </a:fld>
            <a:endParaRPr lang="en-US" sz="1400"/>
          </a:p>
        </p:txBody>
      </p:sp>
      <p:sp>
        <p:nvSpPr>
          <p:cNvPr id="1873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مشتقات اسید</a:t>
            </a:r>
            <a:endParaRPr lang="en-US" dirty="0" smtClean="0"/>
          </a:p>
        </p:txBody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828800"/>
          </a:xfrm>
        </p:spPr>
        <p:txBody>
          <a:bodyPr/>
          <a:lstStyle/>
          <a:p>
            <a:pPr algn="r" rtl="1" eaLnBrk="1" hangingPunct="1"/>
            <a:r>
              <a:rPr lang="fa-IR" smtClean="0"/>
              <a:t>همه مشتقات در محیط اسیدی یا بازی به کربوکسیلیک اسید هیدرولیز میشوند.</a:t>
            </a:r>
            <a:endParaRPr lang="en-US" smtClean="0"/>
          </a:p>
          <a:p>
            <a:pPr algn="r" rtl="1" eaLnBrk="1" hangingPunct="1"/>
            <a:r>
              <a:rPr lang="fa-IR" smtClean="0"/>
              <a:t>استرها وآمیدها در طبیعت به وفور وجود دارد.</a:t>
            </a:r>
            <a:endParaRPr lang="en-US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209801" y="4038601"/>
            <a:ext cx="8207375" cy="2174875"/>
            <a:chOff x="432" y="2544"/>
            <a:chExt cx="5170" cy="1370"/>
          </a:xfrm>
        </p:grpSpPr>
        <p:sp>
          <p:nvSpPr>
            <p:cNvPr id="187399" name="Text Box 5"/>
            <p:cNvSpPr txBox="1">
              <a:spLocks noChangeArrowheads="1"/>
            </p:cNvSpPr>
            <p:nvPr/>
          </p:nvSpPr>
          <p:spPr bwMode="auto">
            <a:xfrm>
              <a:off x="5270" y="3626"/>
              <a:ext cx="3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>
                  <a:latin typeface="Times New Roman" panose="02020603050405020304" pitchFamily="18" charset="0"/>
                </a:rPr>
                <a:t>=&gt;</a:t>
              </a:r>
            </a:p>
          </p:txBody>
        </p:sp>
        <p:pic>
          <p:nvPicPr>
            <p:cNvPr id="187400" name="Picture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2544"/>
              <a:ext cx="5088" cy="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472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47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EDDEBE9-C3B2-45B3-A1EF-E9CE5C5F29FA}" type="slidenum">
              <a:rPr lang="en-US" sz="1400"/>
              <a:pPr/>
              <a:t>18</a:t>
            </a:fld>
            <a:endParaRPr lang="en-US" sz="1400"/>
          </a:p>
        </p:txBody>
      </p:sp>
      <p:sp>
        <p:nvSpPr>
          <p:cNvPr id="18842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نامگذاری استرها</a:t>
            </a:r>
            <a:endParaRPr lang="en-US" dirty="0" smtClean="0"/>
          </a:p>
        </p:txBody>
      </p:sp>
      <p:sp>
        <p:nvSpPr>
          <p:cNvPr id="391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1828800"/>
          </a:xfrm>
        </p:spPr>
        <p:txBody>
          <a:bodyPr/>
          <a:lstStyle/>
          <a:p>
            <a:pPr algn="r" rtl="1" eaLnBrk="1" hangingPunct="1"/>
            <a:r>
              <a:rPr lang="fa-IR" i="1"/>
              <a:t>استرها بصورت</a:t>
            </a:r>
            <a:r>
              <a:rPr lang="en-US" i="1"/>
              <a:t>alkyl carboxylate </a:t>
            </a:r>
            <a:r>
              <a:rPr lang="fa-IR" i="1"/>
              <a:t> نامگذاری میشوند.</a:t>
            </a:r>
            <a:endParaRPr lang="en-US" i="1"/>
          </a:p>
          <a:p>
            <a:pPr algn="r" rtl="1" eaLnBrk="1" hangingPunct="1"/>
            <a:r>
              <a:rPr lang="fa-IR"/>
              <a:t>آلکیل از الکل و کربوکسیلات از کربوکسیلیک اسید گرفته میشود.</a:t>
            </a:r>
            <a:endParaRPr lang="en-US"/>
          </a:p>
        </p:txBody>
      </p:sp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887929" y="4419601"/>
            <a:ext cx="36615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/>
              <a:t>isobutyl acetate</a:t>
            </a:r>
          </a:p>
          <a:p>
            <a:pPr algn="ctr"/>
            <a:r>
              <a:rPr lang="en-US"/>
              <a:t>2-methylpropyl ethanoate</a:t>
            </a:r>
          </a:p>
        </p:txBody>
      </p:sp>
      <p:pic>
        <p:nvPicPr>
          <p:cNvPr id="391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429001"/>
            <a:ext cx="23622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1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429001"/>
            <a:ext cx="25146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296025" y="4687888"/>
            <a:ext cx="4057650" cy="1524000"/>
            <a:chOff x="3006" y="2953"/>
            <a:chExt cx="2556" cy="960"/>
          </a:xfrm>
        </p:grpSpPr>
        <p:sp>
          <p:nvSpPr>
            <p:cNvPr id="188426" name="Text Box 8"/>
            <p:cNvSpPr txBox="1">
              <a:spLocks noChangeArrowheads="1"/>
            </p:cNvSpPr>
            <p:nvPr/>
          </p:nvSpPr>
          <p:spPr bwMode="auto">
            <a:xfrm>
              <a:off x="3006" y="2953"/>
              <a:ext cx="1756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/>
                <a:t>benzyl formate</a:t>
              </a:r>
            </a:p>
            <a:p>
              <a:pPr algn="ctr"/>
              <a:r>
                <a:rPr lang="en-US"/>
                <a:t>benzyl methanoate</a:t>
              </a:r>
            </a:p>
          </p:txBody>
        </p:sp>
        <p:sp>
          <p:nvSpPr>
            <p:cNvPr id="188427" name="Text Box 9"/>
            <p:cNvSpPr txBox="1">
              <a:spLocks noChangeArrowheads="1"/>
            </p:cNvSpPr>
            <p:nvPr/>
          </p:nvSpPr>
          <p:spPr bwMode="auto">
            <a:xfrm>
              <a:off x="5222" y="3625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942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1" grpId="0" build="p" autoUpdateAnimBg="0"/>
      <p:bldP spid="39117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BD6A46A-8C9C-41EB-A30E-4E58FF131103}" type="slidenum">
              <a:rPr lang="en-US" sz="1400"/>
              <a:pPr/>
              <a:t>19</a:t>
            </a:fld>
            <a:endParaRPr lang="en-US" sz="1400"/>
          </a:p>
        </p:txBody>
      </p:sp>
      <p:sp>
        <p:nvSpPr>
          <p:cNvPr id="1894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fa-IR" dirty="0" smtClean="0"/>
              <a:t>نامگذاری آمیدها</a:t>
            </a:r>
            <a:endParaRPr lang="en-US" dirty="0" smtClean="0"/>
          </a:p>
        </p:txBody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2667000"/>
          </a:xfrm>
        </p:spPr>
        <p:txBody>
          <a:bodyPr/>
          <a:lstStyle/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برای آمید نوع اول </a:t>
            </a:r>
            <a:r>
              <a:rPr lang="en-US" smtClean="0">
                <a:sym typeface="Symbol" panose="05050102010706020507" pitchFamily="18" charset="2"/>
              </a:rPr>
              <a:t>–ic</a:t>
            </a:r>
            <a:r>
              <a:rPr lang="fa-IR" smtClean="0">
                <a:sym typeface="Symbol" panose="05050102010706020507" pitchFamily="18" charset="2"/>
              </a:rPr>
              <a:t> یا </a:t>
            </a:r>
            <a:r>
              <a:rPr lang="en-US" smtClean="0">
                <a:sym typeface="Symbol" panose="05050102010706020507" pitchFamily="18" charset="2"/>
              </a:rPr>
              <a:t>–oic acid</a:t>
            </a:r>
            <a:r>
              <a:rPr lang="fa-IR" smtClean="0">
                <a:sym typeface="Symbol" panose="05050102010706020507" pitchFamily="18" charset="2"/>
              </a:rPr>
              <a:t> را از نام کربوکسیلیک اسید برداشته و</a:t>
            </a:r>
            <a:r>
              <a:rPr lang="en-US" smtClean="0">
                <a:sym typeface="Symbol" panose="05050102010706020507" pitchFamily="18" charset="2"/>
              </a:rPr>
              <a:t>-amide</a:t>
            </a:r>
            <a:r>
              <a:rPr lang="fa-IR" smtClean="0">
                <a:sym typeface="Symbol" panose="05050102010706020507" pitchFamily="18" charset="2"/>
              </a:rPr>
              <a:t> اضافه میشود.</a:t>
            </a:r>
            <a:endParaRPr lang="en-US" smtClean="0">
              <a:sym typeface="Symbol" panose="05050102010706020507" pitchFamily="18" charset="2"/>
            </a:endParaRPr>
          </a:p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برای آمیدهای نوع2و3 گروههای الکیل متصل به نیتروژن بعد از </a:t>
            </a:r>
            <a:r>
              <a:rPr lang="en-US" smtClean="0">
                <a:sym typeface="Symbol" panose="05050102010706020507" pitchFamily="18" charset="2"/>
              </a:rPr>
              <a:t>N-</a:t>
            </a:r>
            <a:r>
              <a:rPr lang="fa-IR" smtClean="0">
                <a:sym typeface="Symbol" panose="05050102010706020507" pitchFamily="18" charset="2"/>
              </a:rPr>
              <a:t> آورده میشود.</a:t>
            </a:r>
            <a:endParaRPr lang="en-US" smtClean="0">
              <a:sym typeface="Symbol" panose="05050102010706020507" pitchFamily="18" charset="2"/>
            </a:endParaRPr>
          </a:p>
        </p:txBody>
      </p:sp>
      <p:pic>
        <p:nvPicPr>
          <p:cNvPr id="392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724400"/>
            <a:ext cx="3505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592763" y="5029200"/>
            <a:ext cx="4913312" cy="1411288"/>
            <a:chOff x="2563" y="3168"/>
            <a:chExt cx="3095" cy="889"/>
          </a:xfrm>
        </p:grpSpPr>
        <p:sp>
          <p:nvSpPr>
            <p:cNvPr id="189448" name="Text Box 6"/>
            <p:cNvSpPr txBox="1">
              <a:spLocks noChangeArrowheads="1"/>
            </p:cNvSpPr>
            <p:nvPr/>
          </p:nvSpPr>
          <p:spPr bwMode="auto">
            <a:xfrm>
              <a:off x="2563" y="3168"/>
              <a:ext cx="3019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i="1"/>
                <a:t>N</a:t>
              </a:r>
              <a:r>
                <a:rPr lang="en-US"/>
                <a:t>-ethyl-</a:t>
              </a:r>
              <a:r>
                <a:rPr lang="en-US" i="1"/>
                <a:t>N</a:t>
              </a:r>
              <a:r>
                <a:rPr lang="en-US"/>
                <a:t>,2-dimethylpropanamide</a:t>
              </a:r>
            </a:p>
            <a:p>
              <a:pPr algn="ctr"/>
              <a:r>
                <a:rPr lang="en-US" i="1"/>
                <a:t>N</a:t>
              </a:r>
              <a:r>
                <a:rPr lang="en-US"/>
                <a:t>-ethyl-</a:t>
              </a:r>
              <a:r>
                <a:rPr lang="en-US" i="1"/>
                <a:t>N</a:t>
              </a:r>
              <a:r>
                <a:rPr lang="en-US"/>
                <a:t>-methylisobutyramide</a:t>
              </a:r>
            </a:p>
          </p:txBody>
        </p:sp>
        <p:sp>
          <p:nvSpPr>
            <p:cNvPr id="189449" name="Text Box 7"/>
            <p:cNvSpPr txBox="1">
              <a:spLocks noChangeArrowheads="1"/>
            </p:cNvSpPr>
            <p:nvPr/>
          </p:nvSpPr>
          <p:spPr bwMode="auto">
            <a:xfrm>
              <a:off x="5318" y="3769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488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2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2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2195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BC3458C-CF79-4220-8BCF-C3BFA6B5C28E}" type="slidenum">
              <a:rPr lang="en-US" sz="1400"/>
              <a:pPr/>
              <a:t>20</a:t>
            </a:fld>
            <a:endParaRPr lang="en-US" sz="1400"/>
          </a:p>
        </p:txBody>
      </p:sp>
      <p:sp>
        <p:nvSpPr>
          <p:cNvPr id="19046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نیتریلها</a:t>
            </a:r>
            <a:endParaRPr lang="en-US" dirty="0" smtClean="0"/>
          </a:p>
        </p:txBody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844676"/>
            <a:ext cx="8001000" cy="1660525"/>
          </a:xfrm>
        </p:spPr>
        <p:txBody>
          <a:bodyPr/>
          <a:lstStyle/>
          <a:p>
            <a:pPr algn="r" rtl="1" eaLnBrk="1" hangingPunct="1"/>
            <a:r>
              <a:rPr lang="en-US" smtClean="0">
                <a:sym typeface="Symbol" panose="05050102010706020507" pitchFamily="18" charset="2"/>
              </a:rPr>
              <a:t>-CN</a:t>
            </a:r>
            <a:r>
              <a:rPr lang="fa-IR" smtClean="0">
                <a:sym typeface="Symbol" panose="05050102010706020507" pitchFamily="18" charset="2"/>
              </a:rPr>
              <a:t> به کربوکسیلیک اسید هیدرولیز میشود بنابراین جزو مشتقات اسیدهاست.</a:t>
            </a:r>
            <a:endParaRPr lang="en-US" smtClean="0">
              <a:sym typeface="Symbol" panose="05050102010706020507" pitchFamily="18" charset="2"/>
            </a:endParaRPr>
          </a:p>
          <a:p>
            <a:pPr eaLnBrk="1" hangingPunct="1"/>
            <a:endParaRPr lang="en-US" smtClean="0">
              <a:sym typeface="Symbol" panose="05050102010706020507" pitchFamily="18" charset="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06650" y="3657601"/>
            <a:ext cx="7956550" cy="2701925"/>
            <a:chOff x="556" y="2304"/>
            <a:chExt cx="5012" cy="1702"/>
          </a:xfrm>
        </p:grpSpPr>
        <p:sp>
          <p:nvSpPr>
            <p:cNvPr id="190471" name="Text Box 5"/>
            <p:cNvSpPr txBox="1">
              <a:spLocks noChangeArrowheads="1"/>
            </p:cNvSpPr>
            <p:nvPr/>
          </p:nvSpPr>
          <p:spPr bwMode="auto">
            <a:xfrm>
              <a:off x="5228" y="3648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  <p:pic>
          <p:nvPicPr>
            <p:cNvPr id="190472" name="Picture 6" descr="FG21_01-0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" y="2304"/>
              <a:ext cx="4648" cy="1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390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3219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57E13D3-663D-4C4C-813B-8AC2A625F018}" type="slidenum">
              <a:rPr lang="en-US" sz="1400"/>
              <a:pPr/>
              <a:t>21</a:t>
            </a:fld>
            <a:endParaRPr lang="en-US" sz="1400"/>
          </a:p>
        </p:txBody>
      </p:sp>
      <p:sp>
        <p:nvSpPr>
          <p:cNvPr id="19149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81000"/>
            <a:ext cx="7772400" cy="1143000"/>
          </a:xfrm>
        </p:spPr>
        <p:txBody>
          <a:bodyPr/>
          <a:lstStyle/>
          <a:p>
            <a:pPr algn="r" eaLnBrk="1" hangingPunct="1"/>
            <a:r>
              <a:rPr lang="fa-IR" dirty="0" smtClean="0"/>
              <a:t>نامگذاری نیتریلها</a:t>
            </a:r>
            <a:endParaRPr lang="en-US" dirty="0" smtClean="0"/>
          </a:p>
        </p:txBody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676400"/>
            <a:ext cx="8382000" cy="2362200"/>
          </a:xfrm>
        </p:spPr>
        <p:txBody>
          <a:bodyPr/>
          <a:lstStyle/>
          <a:p>
            <a:pPr algn="r" rtl="1" eaLnBrk="1" hangingPunct="1"/>
            <a:r>
              <a:rPr lang="fa-IR" smtClean="0"/>
              <a:t>برای نامگذاری </a:t>
            </a:r>
            <a:r>
              <a:rPr lang="en-US" smtClean="0"/>
              <a:t>IUPAC</a:t>
            </a:r>
            <a:r>
              <a:rPr lang="fa-IR" smtClean="0"/>
              <a:t> به نام آلکان مربوطه</a:t>
            </a:r>
            <a:r>
              <a:rPr lang="en-US" smtClean="0"/>
              <a:t>nitrile</a:t>
            </a:r>
            <a:r>
              <a:rPr lang="fa-IR" smtClean="0"/>
              <a:t> اضافه میشود.</a:t>
            </a:r>
            <a:endParaRPr lang="en-US" smtClean="0"/>
          </a:p>
          <a:p>
            <a:pPr algn="r" rtl="1" eaLnBrk="1" hangingPunct="1"/>
            <a:r>
              <a:rPr lang="fa-IR" smtClean="0"/>
              <a:t>نام متداول نیتریلها از کربوکسیلیک اسید گرفته میشود.جایگزینی </a:t>
            </a:r>
            <a:r>
              <a:rPr lang="en-US" smtClean="0"/>
              <a:t>–ic acid</a:t>
            </a:r>
            <a:r>
              <a:rPr lang="fa-IR" smtClean="0"/>
              <a:t> با </a:t>
            </a:r>
            <a:r>
              <a:rPr lang="en-US" smtClean="0"/>
              <a:t>–onitrile</a:t>
            </a:r>
            <a:r>
              <a:rPr lang="fa-IR" smtClean="0"/>
              <a:t>.</a:t>
            </a:r>
            <a:endParaRPr lang="en-US" smtClean="0"/>
          </a:p>
        </p:txBody>
      </p:sp>
      <p:pic>
        <p:nvPicPr>
          <p:cNvPr id="394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886201"/>
            <a:ext cx="29718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4245" name="Text Box 5"/>
          <p:cNvSpPr txBox="1">
            <a:spLocks noChangeArrowheads="1"/>
          </p:cNvSpPr>
          <p:nvPr/>
        </p:nvSpPr>
        <p:spPr bwMode="auto">
          <a:xfrm>
            <a:off x="2424136" y="5029201"/>
            <a:ext cx="30812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/>
              <a:t>5-bromohexanenitrile</a:t>
            </a:r>
          </a:p>
          <a:p>
            <a:pPr algn="ctr"/>
            <a:r>
              <a:rPr lang="en-US">
                <a:sym typeface="Symbol" panose="05050102010706020507" pitchFamily="18" charset="2"/>
              </a:rPr>
              <a:t>-bromocapronitrile</a:t>
            </a:r>
          </a:p>
        </p:txBody>
      </p:sp>
      <p:pic>
        <p:nvPicPr>
          <p:cNvPr id="3942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962401"/>
            <a:ext cx="18288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4247" name="Text Box 7"/>
          <p:cNvSpPr txBox="1">
            <a:spLocks noChangeArrowheads="1"/>
          </p:cNvSpPr>
          <p:nvPr/>
        </p:nvSpPr>
        <p:spPr bwMode="auto">
          <a:xfrm>
            <a:off x="6003925" y="5297489"/>
            <a:ext cx="40270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/>
              <a:t>Cyclohexanecarbonitrile</a:t>
            </a:r>
            <a:br>
              <a:rPr lang="en-US"/>
            </a:br>
            <a:r>
              <a:rPr lang="en-US"/>
              <a:t>              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183208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4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4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4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4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4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243" grpId="0" build="p" autoUpdateAnimBg="0"/>
      <p:bldP spid="394245" grpId="0" autoUpdateAnimBg="0"/>
      <p:bldP spid="394247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6688FD2-C07A-4B5F-AD3A-53EEEC353876}" type="slidenum">
              <a:rPr lang="en-US" sz="1400"/>
              <a:pPr/>
              <a:t>22</a:t>
            </a:fld>
            <a:endParaRPr lang="en-US" sz="1400"/>
          </a:p>
        </p:txBody>
      </p:sp>
      <p:sp>
        <p:nvSpPr>
          <p:cNvPr id="1925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اسید هالیدها</a:t>
            </a:r>
            <a:endParaRPr lang="en-US" dirty="0" smtClean="0"/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981200"/>
            <a:ext cx="8458200" cy="1828800"/>
          </a:xfrm>
        </p:spPr>
        <p:txBody>
          <a:bodyPr/>
          <a:lstStyle/>
          <a:p>
            <a:pPr algn="r" rtl="1" eaLnBrk="1" hangingPunct="1"/>
            <a:r>
              <a:rPr lang="fa-IR"/>
              <a:t>از اسیدها فعالترند هالوژن دانسیته الکترونی را از کربونیل میگیرد.</a:t>
            </a:r>
            <a:endParaRPr lang="en-US"/>
          </a:p>
          <a:p>
            <a:pPr algn="r" rtl="1" eaLnBrk="1" hangingPunct="1"/>
            <a:r>
              <a:rPr lang="fa-IR"/>
              <a:t>نامگذاری با جایگذینی </a:t>
            </a:r>
            <a:r>
              <a:rPr lang="en-US"/>
              <a:t>–ic acid</a:t>
            </a:r>
            <a:r>
              <a:rPr lang="fa-IR"/>
              <a:t> با </a:t>
            </a:r>
            <a:r>
              <a:rPr lang="en-US"/>
              <a:t>–yl halide</a:t>
            </a:r>
            <a:r>
              <a:rPr lang="fa-IR"/>
              <a:t> انجام میشود.</a:t>
            </a:r>
            <a:endParaRPr lang="en-US"/>
          </a:p>
        </p:txBody>
      </p:sp>
      <p:pic>
        <p:nvPicPr>
          <p:cNvPr id="395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592514"/>
            <a:ext cx="21336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5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886201"/>
            <a:ext cx="22860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5270" name="Text Box 6"/>
          <p:cNvSpPr txBox="1">
            <a:spLocks noChangeArrowheads="1"/>
          </p:cNvSpPr>
          <p:nvPr/>
        </p:nvSpPr>
        <p:spPr bwMode="auto">
          <a:xfrm>
            <a:off x="2409826" y="5486400"/>
            <a:ext cx="2390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/>
              <a:t>benzoyl chloride</a:t>
            </a:r>
          </a:p>
        </p:txBody>
      </p:sp>
      <p:sp>
        <p:nvSpPr>
          <p:cNvPr id="395271" name="Text Box 7"/>
          <p:cNvSpPr txBox="1">
            <a:spLocks noChangeArrowheads="1"/>
          </p:cNvSpPr>
          <p:nvPr/>
        </p:nvSpPr>
        <p:spPr bwMode="auto">
          <a:xfrm>
            <a:off x="6443884" y="4992689"/>
            <a:ext cx="369684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/>
              <a:t>3-bromobutanoyl bromide</a:t>
            </a:r>
          </a:p>
          <a:p>
            <a:pPr algn="ctr"/>
            <a:r>
              <a:rPr lang="en-US">
                <a:sym typeface="Symbol" panose="05050102010706020507" pitchFamily="18" charset="2"/>
              </a:rPr>
              <a:t>-bromobutyryl bromide</a:t>
            </a:r>
            <a:br>
              <a:rPr lang="en-US">
                <a:sym typeface="Symbol" panose="05050102010706020507" pitchFamily="18" charset="2"/>
              </a:rPr>
            </a:br>
            <a:r>
              <a:rPr lang="en-US">
                <a:sym typeface="Symbol" panose="05050102010706020507" pitchFamily="18" charset="2"/>
              </a:rPr>
              <a:t>                                    =&gt;</a:t>
            </a:r>
          </a:p>
        </p:txBody>
      </p:sp>
    </p:spTree>
    <p:extLst>
      <p:ext uri="{BB962C8B-B14F-4D97-AF65-F5344CB8AC3E}">
        <p14:creationId xmlns:p14="http://schemas.microsoft.com/office/powerpoint/2010/main" val="382846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5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5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5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67" grpId="0" build="p" autoUpdateAnimBg="0"/>
      <p:bldP spid="395270" grpId="0" autoUpdateAnimBg="0"/>
      <p:bldP spid="39527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438449F-4FDC-47F0-83E1-4EE1CA2A8597}" type="slidenum">
              <a:rPr lang="en-US" sz="1400"/>
              <a:pPr/>
              <a:t>23</a:t>
            </a:fld>
            <a:endParaRPr lang="en-US" sz="1400"/>
          </a:p>
        </p:txBody>
      </p:sp>
      <p:sp>
        <p:nvSpPr>
          <p:cNvPr id="1935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fa-IR" dirty="0" smtClean="0"/>
              <a:t>نامگذاری انیدریدها</a:t>
            </a:r>
            <a:endParaRPr lang="en-US" dirty="0" smtClean="0"/>
          </a:p>
        </p:txBody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8077200" cy="2438400"/>
          </a:xfrm>
        </p:spPr>
        <p:txBody>
          <a:bodyPr/>
          <a:lstStyle/>
          <a:p>
            <a:pPr algn="r" rtl="1" eaLnBrk="1" hangingPunct="1"/>
            <a:r>
              <a:rPr lang="fa-IR" smtClean="0"/>
              <a:t>کلمه  </a:t>
            </a:r>
            <a:r>
              <a:rPr lang="en-US" smtClean="0"/>
              <a:t>acid</a:t>
            </a:r>
            <a:r>
              <a:rPr lang="fa-IR" smtClean="0"/>
              <a:t> را با </a:t>
            </a:r>
            <a:r>
              <a:rPr lang="en-US" smtClean="0"/>
              <a:t>anhydride</a:t>
            </a:r>
            <a:r>
              <a:rPr lang="fa-IR" smtClean="0"/>
              <a:t> جایگذین کنید.</a:t>
            </a:r>
            <a:endParaRPr lang="en-US" smtClean="0"/>
          </a:p>
          <a:p>
            <a:pPr algn="r" rtl="1" eaLnBrk="1" hangingPunct="1"/>
            <a:r>
              <a:rPr lang="fa-IR" smtClean="0"/>
              <a:t>برای انیدریدهای مخلوط از نام هر دو اسید استفاده شود.</a:t>
            </a:r>
            <a:endParaRPr lang="en-US" smtClean="0"/>
          </a:p>
          <a:p>
            <a:pPr algn="r" rtl="1" eaLnBrk="1" hangingPunct="1"/>
            <a:r>
              <a:rPr lang="fa-IR" smtClean="0"/>
              <a:t>دی اسیدها اگر حلقه های 5و6 عضوی باشند تشکیل انیدرید میدهند.</a:t>
            </a:r>
            <a:endParaRPr lang="en-US" smtClean="0"/>
          </a:p>
        </p:txBody>
      </p:sp>
      <p:pic>
        <p:nvPicPr>
          <p:cNvPr id="396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038601"/>
            <a:ext cx="28194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3" name="Text Box 5"/>
          <p:cNvSpPr txBox="1">
            <a:spLocks noChangeArrowheads="1"/>
          </p:cNvSpPr>
          <p:nvPr/>
        </p:nvSpPr>
        <p:spPr bwMode="auto">
          <a:xfrm>
            <a:off x="2577946" y="5029201"/>
            <a:ext cx="278954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/>
              <a:t>ethanoic anhydride</a:t>
            </a:r>
          </a:p>
          <a:p>
            <a:pPr algn="ctr"/>
            <a:r>
              <a:rPr lang="en-US"/>
              <a:t>acetic anhydride</a:t>
            </a:r>
          </a:p>
        </p:txBody>
      </p:sp>
      <p:pic>
        <p:nvPicPr>
          <p:cNvPr id="396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1" y="3581400"/>
            <a:ext cx="175577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538788" y="5410200"/>
            <a:ext cx="4948238" cy="954088"/>
            <a:chOff x="2529" y="3408"/>
            <a:chExt cx="3117" cy="601"/>
          </a:xfrm>
        </p:grpSpPr>
        <p:sp>
          <p:nvSpPr>
            <p:cNvPr id="193546" name="Text Box 8"/>
            <p:cNvSpPr txBox="1">
              <a:spLocks noChangeArrowheads="1"/>
            </p:cNvSpPr>
            <p:nvPr/>
          </p:nvSpPr>
          <p:spPr bwMode="auto">
            <a:xfrm>
              <a:off x="2529" y="3408"/>
              <a:ext cx="3117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/>
                <a:t>1,2-benzenedicarboxylic anhydride</a:t>
              </a:r>
            </a:p>
            <a:p>
              <a:pPr algn="ctr"/>
              <a:r>
                <a:rPr lang="en-US"/>
                <a:t>phthalic anhydride</a:t>
              </a:r>
            </a:p>
          </p:txBody>
        </p:sp>
        <p:sp>
          <p:nvSpPr>
            <p:cNvPr id="193547" name="Text Box 9"/>
            <p:cNvSpPr txBox="1">
              <a:spLocks noChangeArrowheads="1"/>
            </p:cNvSpPr>
            <p:nvPr/>
          </p:nvSpPr>
          <p:spPr bwMode="auto">
            <a:xfrm>
              <a:off x="5270" y="3721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147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6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1" grpId="0" build="p" autoUpdateAnimBg="0"/>
      <p:bldP spid="396293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8FE52E7-153C-41BF-B443-20575C9C1A30}" type="slidenum">
              <a:rPr lang="en-US" sz="1400"/>
              <a:pPr/>
              <a:t>24</a:t>
            </a:fld>
            <a:endParaRPr lang="en-US" sz="1400"/>
          </a:p>
        </p:txBody>
      </p:sp>
      <p:sp>
        <p:nvSpPr>
          <p:cNvPr id="19456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0" y="457200"/>
            <a:ext cx="4572000" cy="1143000"/>
          </a:xfrm>
        </p:spPr>
        <p:txBody>
          <a:bodyPr/>
          <a:lstStyle/>
          <a:p>
            <a:pPr algn="r" rtl="1" eaLnBrk="1" hangingPunct="1"/>
            <a:r>
              <a:rPr lang="fa-IR" sz="4000" dirty="0"/>
              <a:t>نقطه جوش</a:t>
            </a:r>
            <a:endParaRPr lang="en-US" sz="4000" dirty="0"/>
          </a:p>
        </p:txBody>
      </p:sp>
      <p:sp>
        <p:nvSpPr>
          <p:cNvPr id="397315" name="Text Box 3"/>
          <p:cNvSpPr txBox="1">
            <a:spLocks noChangeArrowheads="1"/>
          </p:cNvSpPr>
          <p:nvPr/>
        </p:nvSpPr>
        <p:spPr bwMode="auto">
          <a:xfrm>
            <a:off x="6937597" y="5300664"/>
            <a:ext cx="24064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>
                <a:sym typeface="Symbol" panose="05050102010706020507" pitchFamily="18" charset="2"/>
              </a:rPr>
              <a:t>حتی آمیدهای نوع سوم</a:t>
            </a:r>
          </a:p>
          <a:p>
            <a:pPr algn="r" rtl="1"/>
            <a:r>
              <a:rPr lang="fa-IR">
                <a:sym typeface="Symbol" panose="05050102010706020507" pitchFamily="18" charset="2"/>
              </a:rPr>
              <a:t> جذب قوی دارند</a:t>
            </a:r>
            <a:endParaRPr lang="en-US">
              <a:sym typeface="Symbol" panose="05050102010706020507" pitchFamily="18" charset="2"/>
            </a:endParaRPr>
          </a:p>
        </p:txBody>
      </p:sp>
      <p:pic>
        <p:nvPicPr>
          <p:cNvPr id="397316" name="Picture 4" descr="FG21_02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8600"/>
            <a:ext cx="4335462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6324601" y="1371600"/>
            <a:ext cx="3419475" cy="5297488"/>
            <a:chOff x="3504" y="672"/>
            <a:chExt cx="2154" cy="3337"/>
          </a:xfrm>
        </p:grpSpPr>
        <p:sp>
          <p:nvSpPr>
            <p:cNvPr id="194569" name="Text Box 6"/>
            <p:cNvSpPr txBox="1">
              <a:spLocks noChangeArrowheads="1"/>
            </p:cNvSpPr>
            <p:nvPr/>
          </p:nvSpPr>
          <p:spPr bwMode="auto">
            <a:xfrm>
              <a:off x="5318" y="3721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  <p:pic>
          <p:nvPicPr>
            <p:cNvPr id="194570" name="Picture 7" descr="FG21_03-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672"/>
              <a:ext cx="1689" cy="2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568" name="Rectangle 8"/>
          <p:cNvSpPr>
            <a:spLocks noChangeArrowheads="1"/>
          </p:cNvSpPr>
          <p:nvPr/>
        </p:nvSpPr>
        <p:spPr bwMode="auto">
          <a:xfrm>
            <a:off x="6383338" y="4508501"/>
            <a:ext cx="27368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a-IR"/>
              <a:t>جذب بین مولکولی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37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51DA3D6-BC14-4FFA-8304-9C74997EEC0C}" type="slidenum">
              <a:rPr lang="en-US" sz="1400"/>
              <a:pPr/>
              <a:t>25</a:t>
            </a:fld>
            <a:endParaRPr lang="en-US" sz="1400"/>
          </a:p>
        </p:txBody>
      </p:sp>
      <p:sp>
        <p:nvSpPr>
          <p:cNvPr id="1955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تبدیل داخلی مشتقات کربوکسیلیک اسید </a:t>
            </a:r>
            <a:endParaRPr lang="en-US" dirty="0" smtClean="0"/>
          </a:p>
        </p:txBody>
      </p:sp>
      <p:sp>
        <p:nvSpPr>
          <p:cNvPr id="398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981200"/>
            <a:ext cx="8763000" cy="1905000"/>
          </a:xfrm>
        </p:spPr>
        <p:txBody>
          <a:bodyPr/>
          <a:lstStyle/>
          <a:p>
            <a:pPr algn="r" rtl="1" eaLnBrk="1" hangingPunct="1"/>
            <a:r>
              <a:rPr lang="fa-IR" smtClean="0"/>
              <a:t>نوکلئوفیل به کربونیل اضافه شده تشکیل حدواسط چهار وجهی میدهد.</a:t>
            </a:r>
            <a:endParaRPr lang="en-US" smtClean="0"/>
          </a:p>
          <a:p>
            <a:pPr algn="r" rtl="1" eaLnBrk="1" hangingPunct="1"/>
            <a:r>
              <a:rPr lang="fa-IR" smtClean="0"/>
              <a:t>گروه خارج شونده خارج و </a:t>
            </a:r>
            <a:r>
              <a:rPr lang="en-US" smtClean="0"/>
              <a:t>C=O</a:t>
            </a:r>
            <a:r>
              <a:rPr lang="fa-IR" smtClean="0"/>
              <a:t>دوباره تشکیل میشود.</a:t>
            </a:r>
            <a:endParaRPr lang="en-US" smtClean="0"/>
          </a:p>
        </p:txBody>
      </p:sp>
      <p:pic>
        <p:nvPicPr>
          <p:cNvPr id="398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230688"/>
            <a:ext cx="3886200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638800" y="4459288"/>
            <a:ext cx="4724400" cy="1865312"/>
            <a:chOff x="2592" y="2809"/>
            <a:chExt cx="2976" cy="1175"/>
          </a:xfrm>
        </p:grpSpPr>
        <p:pic>
          <p:nvPicPr>
            <p:cNvPr id="195592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2809"/>
              <a:ext cx="2064" cy="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593" name="Text Box 7"/>
            <p:cNvSpPr txBox="1">
              <a:spLocks noChangeArrowheads="1"/>
            </p:cNvSpPr>
            <p:nvPr/>
          </p:nvSpPr>
          <p:spPr bwMode="auto">
            <a:xfrm>
              <a:off x="5228" y="3696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249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39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97C20C-D7CC-40B5-B103-788DC48683B4}" type="slidenum">
              <a:rPr lang="en-US" sz="1400"/>
              <a:pPr/>
              <a:t>26</a:t>
            </a:fld>
            <a:endParaRPr lang="en-US" sz="1400"/>
          </a:p>
        </p:txBody>
      </p:sp>
      <p:sp>
        <p:nvSpPr>
          <p:cNvPr id="19661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فعالیت</a:t>
            </a:r>
            <a:endParaRPr lang="en-US" dirty="0" smtClean="0"/>
          </a:p>
        </p:txBody>
      </p:sp>
      <p:sp>
        <p:nvSpPr>
          <p:cNvPr id="1966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990600"/>
            <a:ext cx="7772400" cy="1143000"/>
          </a:xfrm>
        </p:spPr>
        <p:txBody>
          <a:bodyPr/>
          <a:lstStyle/>
          <a:p>
            <a:pPr algn="ctr" rtl="1" eaLnBrk="1" hangingPunct="1">
              <a:buFontTx/>
              <a:buNone/>
            </a:pPr>
            <a:r>
              <a:rPr lang="fa-IR" smtClean="0"/>
              <a:t>هرچه قدرت بازی گروه خارج شونده افزایش مییابد فعالیت کاهش مییابد.</a:t>
            </a:r>
            <a:endParaRPr lang="en-US" smtClean="0"/>
          </a:p>
        </p:txBody>
      </p:sp>
      <p:sp>
        <p:nvSpPr>
          <p:cNvPr id="196614" name="Text Box 4"/>
          <p:cNvSpPr txBox="1">
            <a:spLocks noChangeArrowheads="1"/>
          </p:cNvSpPr>
          <p:nvPr/>
        </p:nvSpPr>
        <p:spPr bwMode="auto">
          <a:xfrm>
            <a:off x="97536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196615" name="Picture 5" descr="FG21_08-08UN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1884362"/>
            <a:ext cx="7315200" cy="464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149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4F81670-0604-4A90-BB3B-34971DD1E394}" type="slidenum">
              <a:rPr lang="en-US" sz="1400"/>
              <a:pPr/>
              <a:t>27</a:t>
            </a:fld>
            <a:endParaRPr lang="en-US" sz="1400"/>
          </a:p>
        </p:txBody>
      </p:sp>
      <p:sp>
        <p:nvSpPr>
          <p:cNvPr id="19763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152400"/>
            <a:ext cx="7848600" cy="1524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تبدیل داخلی مشتقات</a:t>
            </a:r>
            <a:endParaRPr lang="en-US" dirty="0" smtClean="0"/>
          </a:p>
        </p:txBody>
      </p:sp>
      <p:sp>
        <p:nvSpPr>
          <p:cNvPr id="19763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53200" y="2057400"/>
            <a:ext cx="3810000" cy="4114800"/>
          </a:xfrm>
        </p:spPr>
        <p:txBody>
          <a:bodyPr/>
          <a:lstStyle/>
          <a:p>
            <a:pPr algn="r" rtl="1" eaLnBrk="1" hangingPunct="1">
              <a:buFontTx/>
              <a:buNone/>
            </a:pPr>
            <a:r>
              <a:rPr lang="fa-IR"/>
              <a:t>مشتقات فعالتر میتوانند به مشتقات کم فعالتر تبدیل شوند.</a:t>
            </a:r>
            <a:endParaRPr lang="en-US"/>
          </a:p>
        </p:txBody>
      </p:sp>
      <p:sp>
        <p:nvSpPr>
          <p:cNvPr id="197638" name="Text Box 4"/>
          <p:cNvSpPr txBox="1">
            <a:spLocks noChangeArrowheads="1"/>
          </p:cNvSpPr>
          <p:nvPr/>
        </p:nvSpPr>
        <p:spPr bwMode="auto">
          <a:xfrm>
            <a:off x="9525000" y="579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197639" name="Picture 5" descr="FG21_09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57300"/>
            <a:ext cx="46482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7827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2470D3-8A84-41BF-9699-3188E99074BE}" type="slidenum">
              <a:rPr lang="en-US" sz="1400"/>
              <a:pPr/>
              <a:t>28</a:t>
            </a:fld>
            <a:endParaRPr lang="en-US" sz="1400"/>
          </a:p>
        </p:txBody>
      </p:sp>
      <p:sp>
        <p:nvSpPr>
          <p:cNvPr id="19866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تبدیل اسید کلرید به انیدرید</a:t>
            </a:r>
            <a:endParaRPr lang="en-US" dirty="0" smtClean="0"/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1676400"/>
            <a:ext cx="8229600" cy="4114800"/>
          </a:xfrm>
        </p:spPr>
        <p:txBody>
          <a:bodyPr/>
          <a:lstStyle/>
          <a:p>
            <a:pPr algn="r" rtl="1" eaLnBrk="1" hangingPunct="1"/>
            <a:r>
              <a:rPr lang="fa-IR" smtClean="0"/>
              <a:t>اسید یا کربوکسیلات به  </a:t>
            </a:r>
            <a:r>
              <a:rPr lang="en-US" smtClean="0"/>
              <a:t>C=O</a:t>
            </a:r>
            <a:r>
              <a:rPr lang="fa-IR" smtClean="0"/>
              <a:t> حمله میکند.</a:t>
            </a:r>
            <a:endParaRPr lang="en-US" smtClean="0"/>
          </a:p>
          <a:p>
            <a:pPr algn="r" rtl="1" eaLnBrk="1" hangingPunct="1"/>
            <a:r>
              <a:rPr lang="fa-IR" smtClean="0"/>
              <a:t>حدواسط چهار وجهی تشکیل میشود.</a:t>
            </a:r>
          </a:p>
          <a:p>
            <a:pPr algn="r" rtl="1" eaLnBrk="1" hangingPunct="1"/>
            <a:r>
              <a:rPr lang="fa-IR" smtClean="0"/>
              <a:t>یون  کلرید خارج  </a:t>
            </a:r>
            <a:r>
              <a:rPr lang="en-US" smtClean="0"/>
              <a:t>C=O</a:t>
            </a:r>
            <a:r>
              <a:rPr lang="fa-IR" smtClean="0"/>
              <a:t> تشکیل و </a:t>
            </a:r>
            <a:r>
              <a:rPr lang="en-US" smtClean="0"/>
              <a:t>H+</a:t>
            </a:r>
            <a:r>
              <a:rPr lang="fa-IR" smtClean="0"/>
              <a:t> گرفته میشود.</a:t>
            </a:r>
            <a:endParaRPr lang="en-US" smtClean="0"/>
          </a:p>
        </p:txBody>
      </p:sp>
      <p:pic>
        <p:nvPicPr>
          <p:cNvPr id="19866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038600"/>
            <a:ext cx="8382000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57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11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630D045-AD3D-4B20-B7C4-7C7A7BB562E4}" type="slidenum">
              <a:rPr lang="en-US" sz="1400"/>
              <a:pPr/>
              <a:t>29</a:t>
            </a:fld>
            <a:endParaRPr lang="en-US" sz="1400"/>
          </a:p>
        </p:txBody>
      </p:sp>
      <p:sp>
        <p:nvSpPr>
          <p:cNvPr id="1996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اسید کلرید به استر</a:t>
            </a:r>
            <a:endParaRPr lang="en-US" dirty="0" smtClean="0"/>
          </a:p>
        </p:txBody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752600"/>
            <a:ext cx="7772400" cy="4114800"/>
          </a:xfrm>
        </p:spPr>
        <p:txBody>
          <a:bodyPr/>
          <a:lstStyle/>
          <a:p>
            <a:pPr algn="r" rtl="1" eaLnBrk="1" hangingPunct="1"/>
            <a:r>
              <a:rPr lang="fa-IR" smtClean="0"/>
              <a:t>الکل به کربونیل حمله میکند.</a:t>
            </a:r>
            <a:endParaRPr lang="en-US" smtClean="0"/>
          </a:p>
          <a:p>
            <a:pPr algn="r" rtl="1" eaLnBrk="1" hangingPunct="1"/>
            <a:r>
              <a:rPr lang="fa-IR" smtClean="0"/>
              <a:t>حدواسط چهار تایی تشکیل میشود.</a:t>
            </a:r>
            <a:endParaRPr lang="en-US" smtClean="0"/>
          </a:p>
          <a:p>
            <a:pPr algn="r" rtl="1" eaLnBrk="1" hangingPunct="1"/>
            <a:r>
              <a:rPr lang="fa-IR" smtClean="0"/>
              <a:t>یون  کلرید خارج  </a:t>
            </a:r>
            <a:r>
              <a:rPr lang="en-US" smtClean="0"/>
              <a:t>C=O</a:t>
            </a:r>
            <a:r>
              <a:rPr lang="fa-IR" smtClean="0"/>
              <a:t> تشکیل و </a:t>
            </a:r>
            <a:r>
              <a:rPr lang="en-US" smtClean="0"/>
              <a:t>H+</a:t>
            </a:r>
            <a:r>
              <a:rPr lang="fa-IR" smtClean="0"/>
              <a:t> گرفته میشود.</a:t>
            </a:r>
            <a:endParaRPr lang="en-US" smtClean="0"/>
          </a:p>
          <a:p>
            <a:pPr algn="r" rtl="1" eaLnBrk="1" hangingPunct="1"/>
            <a:endParaRPr lang="en-US" smtClean="0"/>
          </a:p>
        </p:txBody>
      </p:sp>
      <p:pic>
        <p:nvPicPr>
          <p:cNvPr id="19968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4572001"/>
            <a:ext cx="83058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14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2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2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2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435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8BBE108-C836-4159-BEDC-9F7108D3617C}" type="slidenum">
              <a:rPr lang="en-US" sz="1400"/>
              <a:pPr/>
              <a:t>30</a:t>
            </a:fld>
            <a:endParaRPr lang="en-US" sz="1400"/>
          </a:p>
        </p:txBody>
      </p:sp>
      <p:sp>
        <p:nvSpPr>
          <p:cNvPr id="20070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609601"/>
            <a:ext cx="7772400" cy="803275"/>
          </a:xfrm>
        </p:spPr>
        <p:txBody>
          <a:bodyPr>
            <a:normAutofit fontScale="90000"/>
          </a:bodyPr>
          <a:lstStyle/>
          <a:p>
            <a:pPr algn="r" rtl="1" eaLnBrk="1" hangingPunct="1"/>
            <a:r>
              <a:rPr lang="fa-IR" sz="4000" dirty="0"/>
              <a:t>اسید کلرید به آمید </a:t>
            </a:r>
            <a:br>
              <a:rPr lang="fa-IR" sz="4000" dirty="0"/>
            </a:br>
            <a:endParaRPr lang="en-US" sz="4000" dirty="0"/>
          </a:p>
        </p:txBody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0"/>
            <a:ext cx="7772400" cy="1752600"/>
          </a:xfrm>
        </p:spPr>
        <p:txBody>
          <a:bodyPr/>
          <a:lstStyle/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آمونیاک ایجاد آمید نوع 1 میکند.</a:t>
            </a:r>
            <a:endParaRPr lang="en-US" smtClean="0">
              <a:sym typeface="Symbol" panose="05050102010706020507" pitchFamily="18" charset="2"/>
            </a:endParaRPr>
          </a:p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آمین نوع 1 ایجاد آمید نوع2 میکند.  </a:t>
            </a:r>
            <a:endParaRPr lang="en-US" smtClean="0">
              <a:sym typeface="Symbol" panose="05050102010706020507" pitchFamily="18" charset="2"/>
            </a:endParaRPr>
          </a:p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آمید نوع 2 ایجاد آمید نوع 3 میکند.</a:t>
            </a:r>
            <a:endParaRPr lang="en-US" smtClean="0">
              <a:sym typeface="Symbol" panose="05050102010706020507" pitchFamily="18" charset="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828800" y="3810000"/>
            <a:ext cx="8458200" cy="2438400"/>
            <a:chOff x="192" y="2400"/>
            <a:chExt cx="5328" cy="1536"/>
          </a:xfrm>
        </p:grpSpPr>
        <p:pic>
          <p:nvPicPr>
            <p:cNvPr id="20071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2400"/>
              <a:ext cx="5328" cy="1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0712" name="Text Box 6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667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3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3459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D602A4A-9D6D-48D5-96B2-3155501453FD}" type="slidenum">
              <a:rPr lang="en-US" sz="1400"/>
              <a:pPr/>
              <a:t>31</a:t>
            </a:fld>
            <a:endParaRPr lang="en-US" sz="1400"/>
          </a:p>
        </p:txBody>
      </p:sp>
      <p:sp>
        <p:nvSpPr>
          <p:cNvPr id="20173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انیدرید به استر</a:t>
            </a:r>
            <a:endParaRPr lang="en-US" dirty="0" smtClean="0"/>
          </a:p>
        </p:txBody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772400" cy="4114800"/>
          </a:xfrm>
        </p:spPr>
        <p:txBody>
          <a:bodyPr/>
          <a:lstStyle/>
          <a:p>
            <a:pPr algn="r" rtl="1" eaLnBrk="1" hangingPunct="1"/>
            <a:r>
              <a:rPr lang="fa-IR" smtClean="0"/>
              <a:t>الکل به </a:t>
            </a:r>
            <a:r>
              <a:rPr lang="en-US" smtClean="0"/>
              <a:t>C=O</a:t>
            </a:r>
            <a:r>
              <a:rPr lang="fa-IR" smtClean="0"/>
              <a:t> انیدرید حمله میکند.</a:t>
            </a:r>
            <a:endParaRPr lang="en-US" smtClean="0"/>
          </a:p>
          <a:p>
            <a:pPr algn="r" rtl="1" eaLnBrk="1" hangingPunct="1"/>
            <a:r>
              <a:rPr lang="fa-IR" smtClean="0"/>
              <a:t>حدواسط تتراهدرال تشکیل میشود.</a:t>
            </a:r>
            <a:endParaRPr lang="en-US" smtClean="0"/>
          </a:p>
          <a:p>
            <a:pPr algn="r" rtl="1" eaLnBrk="1" hangingPunct="1"/>
            <a:r>
              <a:rPr lang="fa-IR" smtClean="0"/>
              <a:t>یون کربوکسیلات خارج </a:t>
            </a:r>
            <a:r>
              <a:rPr lang="en-US" smtClean="0"/>
              <a:t>C=O</a:t>
            </a:r>
            <a:r>
              <a:rPr lang="fa-IR" smtClean="0"/>
              <a:t> دوباره تشکیل و </a:t>
            </a:r>
            <a:r>
              <a:rPr lang="en-US" smtClean="0"/>
              <a:t>H+</a:t>
            </a:r>
            <a:r>
              <a:rPr lang="fa-IR" smtClean="0"/>
              <a:t> جذب میشود.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      </a:t>
            </a:r>
          </a:p>
        </p:txBody>
      </p:sp>
      <p:pic>
        <p:nvPicPr>
          <p:cNvPr id="2017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038600"/>
            <a:ext cx="8534400" cy="139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8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4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3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0A5ADBB-76CA-48B0-81EE-682F11972DDA}" type="slidenum">
              <a:rPr lang="en-US" sz="1400"/>
              <a:pPr/>
              <a:t>32</a:t>
            </a:fld>
            <a:endParaRPr lang="en-US" sz="1400"/>
          </a:p>
        </p:txBody>
      </p:sp>
      <p:sp>
        <p:nvSpPr>
          <p:cNvPr id="2027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انیدرید به آمید</a:t>
            </a:r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981200" y="4038600"/>
            <a:ext cx="8305800" cy="2209800"/>
            <a:chOff x="288" y="2544"/>
            <a:chExt cx="5232" cy="1392"/>
          </a:xfrm>
        </p:grpSpPr>
        <p:pic>
          <p:nvPicPr>
            <p:cNvPr id="20275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" y="2544"/>
              <a:ext cx="5232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2760" name="Text Box 5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  <p:sp>
        <p:nvSpPr>
          <p:cNvPr id="202758" name="Rectangle 6"/>
          <p:cNvSpPr>
            <a:spLocks noChangeArrowheads="1"/>
          </p:cNvSpPr>
          <p:nvPr/>
        </p:nvSpPr>
        <p:spPr bwMode="auto">
          <a:xfrm>
            <a:off x="2135189" y="2060575"/>
            <a:ext cx="77057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sz="3200">
                <a:sym typeface="Symbol" panose="05050102010706020507" pitchFamily="18" charset="2"/>
              </a:rPr>
              <a:t>آمونیاک ایجاد آمید نوع 1 میکند.</a:t>
            </a:r>
            <a:endParaRPr lang="en-US" sz="3200">
              <a:sym typeface="Symbol" panose="05050102010706020507" pitchFamily="18" charset="2"/>
            </a:endParaRPr>
          </a:p>
          <a:p>
            <a:pPr algn="r" rtl="1">
              <a:buFontTx/>
              <a:buChar char="•"/>
            </a:pPr>
            <a:r>
              <a:rPr lang="fa-IR" sz="3200">
                <a:sym typeface="Symbol" panose="05050102010706020507" pitchFamily="18" charset="2"/>
              </a:rPr>
              <a:t>آمین نوع 1 ایجاد آمید نوع2 میکند.  </a:t>
            </a:r>
            <a:endParaRPr lang="en-US" sz="3200">
              <a:sym typeface="Symbol" panose="05050102010706020507" pitchFamily="18" charset="2"/>
            </a:endParaRPr>
          </a:p>
          <a:p>
            <a:pPr algn="r" rtl="1">
              <a:buFontTx/>
              <a:buChar char="•"/>
            </a:pPr>
            <a:r>
              <a:rPr lang="fa-IR" sz="3200">
                <a:sym typeface="Symbol" panose="05050102010706020507" pitchFamily="18" charset="2"/>
              </a:rPr>
              <a:t>آمید نوع 2 ایجاد آمید نوع 3 میکند.</a:t>
            </a:r>
            <a:endParaRPr lang="en-US" sz="320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0942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3F3DB87-72A4-4E49-93B7-8F47A032652D}" type="slidenum">
              <a:rPr lang="en-US" sz="1400"/>
              <a:pPr/>
              <a:t>33</a:t>
            </a:fld>
            <a:endParaRPr lang="en-US" sz="1400"/>
          </a:p>
        </p:txBody>
      </p:sp>
      <p:sp>
        <p:nvSpPr>
          <p:cNvPr id="2037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استر به آمید</a:t>
            </a:r>
            <a:endParaRPr lang="en-US" dirty="0" smtClean="0"/>
          </a:p>
        </p:txBody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772400" cy="1219200"/>
          </a:xfrm>
        </p:spPr>
        <p:txBody>
          <a:bodyPr/>
          <a:lstStyle/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نوکلئوفیل باید  </a:t>
            </a:r>
            <a:r>
              <a:rPr lang="en-US" smtClean="0">
                <a:sym typeface="Symbol" panose="05050102010706020507" pitchFamily="18" charset="2"/>
              </a:rPr>
              <a:t>NH3</a:t>
            </a:r>
            <a:r>
              <a:rPr lang="fa-IR" smtClean="0">
                <a:sym typeface="Symbol" panose="05050102010706020507" pitchFamily="18" charset="2"/>
              </a:rPr>
              <a:t> یا آمین نوع1 باشد.</a:t>
            </a:r>
            <a:endParaRPr lang="en-US" smtClean="0">
              <a:sym typeface="Symbol" panose="05050102010706020507" pitchFamily="18" charset="2"/>
            </a:endParaRPr>
          </a:p>
          <a:p>
            <a:pPr algn="r" rtl="1" eaLnBrk="1" hangingPunct="1"/>
            <a:r>
              <a:rPr lang="fa-IR" smtClean="0">
                <a:sym typeface="Symbol" panose="05050102010706020507" pitchFamily="18" charset="2"/>
              </a:rPr>
              <a:t>حرارت طولانی لازم دارد.</a:t>
            </a:r>
            <a:endParaRPr lang="en-US" smtClean="0">
              <a:sym typeface="Symbol" panose="05050102010706020507" pitchFamily="18" charset="2"/>
            </a:endParaRPr>
          </a:p>
        </p:txBody>
      </p:sp>
      <p:pic>
        <p:nvPicPr>
          <p:cNvPr id="406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971800"/>
            <a:ext cx="830580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696201" y="4648200"/>
            <a:ext cx="2657475" cy="1487488"/>
            <a:chOff x="3888" y="2928"/>
            <a:chExt cx="1674" cy="937"/>
          </a:xfrm>
        </p:grpSpPr>
        <p:sp>
          <p:nvSpPr>
            <p:cNvPr id="203784" name="AutoShape 6"/>
            <p:cNvSpPr>
              <a:spLocks noChangeArrowheads="1"/>
            </p:cNvSpPr>
            <p:nvPr/>
          </p:nvSpPr>
          <p:spPr bwMode="auto">
            <a:xfrm>
              <a:off x="3888" y="2928"/>
              <a:ext cx="1152" cy="336"/>
            </a:xfrm>
            <a:prstGeom prst="wedgeRectCallout">
              <a:avLst>
                <a:gd name="adj1" fmla="val -21181"/>
                <a:gd name="adj2" fmla="val -186014"/>
              </a:avLst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rtl="1"/>
              <a:r>
                <a:rPr lang="fa-IR"/>
                <a:t>عجیب!</a:t>
              </a:r>
              <a:endParaRPr lang="en-US"/>
            </a:p>
          </p:txBody>
        </p:sp>
        <p:sp>
          <p:nvSpPr>
            <p:cNvPr id="203785" name="Text Box 7"/>
            <p:cNvSpPr txBox="1">
              <a:spLocks noChangeArrowheads="1"/>
            </p:cNvSpPr>
            <p:nvPr/>
          </p:nvSpPr>
          <p:spPr bwMode="auto">
            <a:xfrm>
              <a:off x="5222" y="3577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8827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531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730D9D7-E4E3-481F-99C1-9CDB6F345908}" type="slidenum">
              <a:rPr lang="en-US" sz="1400"/>
              <a:pPr/>
              <a:t>34</a:t>
            </a:fld>
            <a:endParaRPr lang="en-US" sz="1400"/>
          </a:p>
        </p:txBody>
      </p:sp>
      <p:sp>
        <p:nvSpPr>
          <p:cNvPr id="20480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گروههای خارج شونده</a:t>
            </a:r>
            <a:endParaRPr lang="en-US" dirty="0" smtClean="0"/>
          </a:p>
        </p:txBody>
      </p:sp>
      <p:sp>
        <p:nvSpPr>
          <p:cNvPr id="2048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0"/>
            <a:ext cx="7772400" cy="1066800"/>
          </a:xfrm>
        </p:spPr>
        <p:txBody>
          <a:bodyPr/>
          <a:lstStyle/>
          <a:p>
            <a:pPr algn="r" rtl="1" eaLnBrk="1" hangingPunct="1">
              <a:buFontTx/>
              <a:buNone/>
            </a:pPr>
            <a:r>
              <a:rPr lang="fa-IR" smtClean="0"/>
              <a:t>بازهای قوی گروههای خارج شونده خوبی نیستند مگر آنکه در مرحله گرمازا خازج شوند.</a:t>
            </a:r>
            <a:endParaRPr lang="en-US" smtClean="0"/>
          </a:p>
        </p:txBody>
      </p:sp>
      <p:sp>
        <p:nvSpPr>
          <p:cNvPr id="204806" name="Text Box 4"/>
          <p:cNvSpPr txBox="1">
            <a:spLocks noChangeArrowheads="1"/>
          </p:cNvSpPr>
          <p:nvPr/>
        </p:nvSpPr>
        <p:spPr bwMode="auto">
          <a:xfrm>
            <a:off x="9982200" y="58674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=&gt;</a:t>
            </a:r>
          </a:p>
        </p:txBody>
      </p:sp>
      <p:pic>
        <p:nvPicPr>
          <p:cNvPr id="204807" name="Picture 5" descr="FG21_10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667001"/>
            <a:ext cx="73914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645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D160FC9-04A3-4295-B757-FEA2C44547E9}" type="slidenum">
              <a:rPr lang="en-US" sz="1400"/>
              <a:pPr/>
              <a:t>35</a:t>
            </a:fld>
            <a:endParaRPr lang="en-US" sz="1400"/>
          </a:p>
        </p:txBody>
      </p:sp>
      <p:sp>
        <p:nvSpPr>
          <p:cNvPr id="20582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هیدرولیز اسید کلریدها و انیدریدها</a:t>
            </a:r>
            <a:endParaRPr lang="en-US" dirty="0" smtClean="0"/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981200"/>
            <a:ext cx="8534400" cy="1905000"/>
          </a:xfrm>
        </p:spPr>
        <p:txBody>
          <a:bodyPr/>
          <a:lstStyle/>
          <a:p>
            <a:pPr algn="r" rtl="1" eaLnBrk="1" hangingPunct="1"/>
            <a:r>
              <a:rPr lang="fa-IR" smtClean="0"/>
              <a:t>هیدرولیز سریع انجام میشود حتی با روطوبت هوا وبون کاتالیزور اسیدی و بازی.</a:t>
            </a:r>
            <a:endParaRPr lang="en-US" smtClean="0"/>
          </a:p>
          <a:p>
            <a:pPr algn="r" rtl="1" eaLnBrk="1" hangingPunct="1"/>
            <a:r>
              <a:rPr lang="fa-IR" smtClean="0"/>
              <a:t>معرف بایستی توسط رطوبت پروتونه شود.</a:t>
            </a:r>
            <a:endParaRPr lang="en-US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324100" y="4191000"/>
            <a:ext cx="7886700" cy="2057400"/>
            <a:chOff x="504" y="2640"/>
            <a:chExt cx="4968" cy="1296"/>
          </a:xfrm>
        </p:grpSpPr>
        <p:pic>
          <p:nvPicPr>
            <p:cNvPr id="20583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" y="2640"/>
              <a:ext cx="4824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832" name="Text Box 6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17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8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579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C570D52-A2BC-4EDE-966E-85248D86F6EB}" type="slidenum">
              <a:rPr lang="en-US" sz="1400"/>
              <a:pPr/>
              <a:t>36</a:t>
            </a:fld>
            <a:endParaRPr lang="en-US" sz="1400"/>
          </a:p>
        </p:txBody>
      </p:sp>
      <p:sp>
        <p:nvSpPr>
          <p:cNvPr id="2068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هیدرولیز اسید به استر</a:t>
            </a:r>
            <a:endParaRPr lang="en-US" dirty="0" smtClean="0"/>
          </a:p>
        </p:txBody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905000"/>
          </a:xfrm>
        </p:spPr>
        <p:txBody>
          <a:bodyPr/>
          <a:lstStyle/>
          <a:p>
            <a:pPr algn="r" rtl="1" eaLnBrk="1" hangingPunct="1"/>
            <a:r>
              <a:rPr lang="fa-IR" smtClean="0"/>
              <a:t>عکس استری شدن فیشر</a:t>
            </a:r>
            <a:endParaRPr lang="en-US" smtClean="0"/>
          </a:p>
          <a:p>
            <a:pPr algn="r" rtl="1" eaLnBrk="1" hangingPunct="1"/>
            <a:r>
              <a:rPr lang="fa-IR" smtClean="0"/>
              <a:t>همه مراحل تعادلی</a:t>
            </a:r>
            <a:endParaRPr lang="en-US" smtClean="0"/>
          </a:p>
          <a:p>
            <a:pPr algn="r" rtl="1" eaLnBrk="1" hangingPunct="1"/>
            <a:r>
              <a:rPr lang="fa-IR" smtClean="0"/>
              <a:t>آب به مقدار اضافی استفاده شود.</a:t>
            </a:r>
            <a:endParaRPr lang="en-US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514600" y="4191000"/>
            <a:ext cx="7696200" cy="2057400"/>
            <a:chOff x="624" y="2640"/>
            <a:chExt cx="4848" cy="1296"/>
          </a:xfrm>
        </p:grpSpPr>
        <p:pic>
          <p:nvPicPr>
            <p:cNvPr id="20685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2640"/>
              <a:ext cx="4608" cy="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856" name="Text Box 6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331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03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9AFD26-1BCD-497A-8A5C-011E040A2E43}" type="slidenum">
              <a:rPr lang="en-US" sz="1400"/>
              <a:pPr/>
              <a:t>37</a:t>
            </a:fld>
            <a:endParaRPr lang="en-US" sz="1400"/>
          </a:p>
        </p:txBody>
      </p:sp>
      <p:sp>
        <p:nvSpPr>
          <p:cNvPr id="2078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هیدرولیز آمیدها</a:t>
            </a:r>
            <a:endParaRPr lang="en-US" dirty="0" smtClean="0"/>
          </a:p>
        </p:txBody>
      </p:sp>
      <p:sp>
        <p:nvSpPr>
          <p:cNvPr id="2078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447800"/>
          </a:xfrm>
        </p:spPr>
        <p:txBody>
          <a:bodyPr/>
          <a:lstStyle/>
          <a:p>
            <a:pPr algn="r" rtl="1" eaLnBrk="1" hangingPunct="1">
              <a:buFontTx/>
              <a:buNone/>
            </a:pPr>
            <a:r>
              <a:rPr lang="fa-IR" smtClean="0"/>
              <a:t>حرارت طولانی با اسید 6 مولار یا سود 40% لازم دارد.</a:t>
            </a:r>
            <a:endParaRPr lang="en-US" smtClean="0"/>
          </a:p>
        </p:txBody>
      </p:sp>
      <p:pic>
        <p:nvPicPr>
          <p:cNvPr id="4106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386138"/>
            <a:ext cx="72390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209800" y="4602164"/>
            <a:ext cx="8001000" cy="1646237"/>
            <a:chOff x="432" y="2899"/>
            <a:chExt cx="5040" cy="1037"/>
          </a:xfrm>
        </p:grpSpPr>
        <p:pic>
          <p:nvPicPr>
            <p:cNvPr id="207880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2899"/>
              <a:ext cx="4848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7881" name="Text Box 7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043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6E22571-B80C-4FA9-984D-9D25C715B7AB}" type="slidenum">
              <a:rPr lang="en-US" sz="1400"/>
              <a:pPr/>
              <a:t>38</a:t>
            </a:fld>
            <a:endParaRPr lang="en-US" sz="1400"/>
          </a:p>
        </p:txBody>
      </p:sp>
      <p:sp>
        <p:nvSpPr>
          <p:cNvPr id="2089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هیدرولیز نیتریل</a:t>
            </a:r>
            <a:endParaRPr lang="en-US" dirty="0" smtClean="0"/>
          </a:p>
        </p:txBody>
      </p:sp>
      <p:sp>
        <p:nvSpPr>
          <p:cNvPr id="411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7772400" cy="2362200"/>
          </a:xfrm>
        </p:spPr>
        <p:txBody>
          <a:bodyPr/>
          <a:lstStyle/>
          <a:p>
            <a:pPr algn="r" rtl="1" eaLnBrk="1" hangingPunct="1"/>
            <a:r>
              <a:rPr lang="fa-IR" smtClean="0"/>
              <a:t>در شرایط ملایم نیتریلها به آمید هیدرولیز میشوند.</a:t>
            </a:r>
            <a:endParaRPr lang="en-US" smtClean="0"/>
          </a:p>
          <a:p>
            <a:pPr algn="r" rtl="1" eaLnBrk="1" hangingPunct="1"/>
            <a:r>
              <a:rPr lang="fa-IR" smtClean="0"/>
              <a:t>حرارت دادن در محیط های آبی از اسید یا باز نیتریلها رابه اسید هیدرولیز میکند.</a:t>
            </a:r>
            <a:endParaRPr lang="en-US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400" y="4191000"/>
            <a:ext cx="7924800" cy="1841500"/>
            <a:chOff x="96" y="2640"/>
            <a:chExt cx="5520" cy="1341"/>
          </a:xfrm>
        </p:grpSpPr>
        <p:pic>
          <p:nvPicPr>
            <p:cNvPr id="20890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2640"/>
              <a:ext cx="5520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8904" name="Text Box 6"/>
            <p:cNvSpPr txBox="1">
              <a:spLocks noChangeArrowheads="1"/>
            </p:cNvSpPr>
            <p:nvPr/>
          </p:nvSpPr>
          <p:spPr bwMode="auto">
            <a:xfrm>
              <a:off x="5040" y="3648"/>
              <a:ext cx="432" cy="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71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51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721D8A-2B16-4FF2-925A-DF3AAB378426}" type="slidenum">
              <a:rPr lang="en-US" sz="1400"/>
              <a:pPr/>
              <a:t>39</a:t>
            </a:fld>
            <a:endParaRPr lang="en-US" sz="1400"/>
          </a:p>
        </p:txBody>
      </p:sp>
      <p:sp>
        <p:nvSpPr>
          <p:cNvPr id="2099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سنتز اسید کلرید</a:t>
            </a:r>
            <a:endParaRPr lang="en-US" dirty="0" smtClean="0"/>
          </a:p>
        </p:txBody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7772400" cy="1828800"/>
          </a:xfrm>
        </p:spPr>
        <p:txBody>
          <a:bodyPr/>
          <a:lstStyle/>
          <a:p>
            <a:pPr algn="r" rtl="1" eaLnBrk="1" hangingPunct="1"/>
            <a:r>
              <a:rPr lang="fa-IR" smtClean="0"/>
              <a:t>از تیونیل کلرید </a:t>
            </a:r>
            <a:r>
              <a:rPr lang="en-US" smtClean="0"/>
              <a:t>SOCl</a:t>
            </a:r>
            <a:r>
              <a:rPr lang="en-US" baseline="-25000" smtClean="0"/>
              <a:t>2</a:t>
            </a:r>
            <a:r>
              <a:rPr lang="fa-IR" smtClean="0"/>
              <a:t> یا اگرالیل کلرید </a:t>
            </a:r>
            <a:r>
              <a:rPr lang="en-US" smtClean="0"/>
              <a:t>(COCl)</a:t>
            </a:r>
            <a:r>
              <a:rPr lang="en-US" baseline="-25000" smtClean="0"/>
              <a:t>2</a:t>
            </a:r>
            <a:r>
              <a:rPr lang="fa-IR" smtClean="0"/>
              <a:t> اتفاده میشود.</a:t>
            </a:r>
            <a:endParaRPr lang="en-US" smtClean="0"/>
          </a:p>
          <a:p>
            <a:pPr algn="r" rtl="1" eaLnBrk="1" hangingPunct="1"/>
            <a:r>
              <a:rPr lang="fa-IR" smtClean="0"/>
              <a:t>ایر محصولات گازی است.</a:t>
            </a:r>
            <a:endParaRPr lang="en-US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95551" y="3733800"/>
            <a:ext cx="7858125" cy="2249488"/>
            <a:chOff x="612" y="2352"/>
            <a:chExt cx="4950" cy="1417"/>
          </a:xfrm>
        </p:grpSpPr>
        <p:pic>
          <p:nvPicPr>
            <p:cNvPr id="209927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2352"/>
              <a:ext cx="4536" cy="1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9928" name="Text Box 6"/>
            <p:cNvSpPr txBox="1">
              <a:spLocks noChangeArrowheads="1"/>
            </p:cNvSpPr>
            <p:nvPr/>
          </p:nvSpPr>
          <p:spPr bwMode="auto">
            <a:xfrm>
              <a:off x="5222" y="3481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999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675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B20D96-64AB-472E-AC25-31DB7AAA08B9}" type="slidenum">
              <a:rPr lang="en-US" sz="1400"/>
              <a:pPr/>
              <a:t>40</a:t>
            </a:fld>
            <a:endParaRPr lang="en-US" sz="1400"/>
          </a:p>
        </p:txBody>
      </p:sp>
      <p:sp>
        <p:nvSpPr>
          <p:cNvPr id="21094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096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واکنشهای اسید کلریدها(1)</a:t>
            </a:r>
            <a:endParaRPr lang="en-US" dirty="0" smtClean="0"/>
          </a:p>
        </p:txBody>
      </p:sp>
      <p:pic>
        <p:nvPicPr>
          <p:cNvPr id="21094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981201"/>
            <a:ext cx="6477000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3700" name="Text Box 4"/>
          <p:cNvSpPr txBox="1">
            <a:spLocks noChangeArrowheads="1"/>
          </p:cNvSpPr>
          <p:nvPr/>
        </p:nvSpPr>
        <p:spPr bwMode="auto">
          <a:xfrm>
            <a:off x="8747125" y="2401888"/>
            <a:ext cx="744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acid</a:t>
            </a:r>
          </a:p>
        </p:txBody>
      </p:sp>
      <p:sp>
        <p:nvSpPr>
          <p:cNvPr id="413701" name="Text Box 5"/>
          <p:cNvSpPr txBox="1">
            <a:spLocks noChangeArrowheads="1"/>
          </p:cNvSpPr>
          <p:nvPr/>
        </p:nvSpPr>
        <p:spPr bwMode="auto">
          <a:xfrm>
            <a:off x="8899526" y="3352800"/>
            <a:ext cx="862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ester</a:t>
            </a:r>
          </a:p>
        </p:txBody>
      </p:sp>
      <p:sp>
        <p:nvSpPr>
          <p:cNvPr id="413702" name="Text Box 6"/>
          <p:cNvSpPr txBox="1">
            <a:spLocks noChangeArrowheads="1"/>
          </p:cNvSpPr>
          <p:nvPr/>
        </p:nvSpPr>
        <p:spPr bwMode="auto">
          <a:xfrm>
            <a:off x="8747125" y="4230688"/>
            <a:ext cx="101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amide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562600" y="5602288"/>
            <a:ext cx="4730750" cy="569912"/>
            <a:chOff x="2544" y="3529"/>
            <a:chExt cx="2980" cy="359"/>
          </a:xfrm>
        </p:grpSpPr>
        <p:sp>
          <p:nvSpPr>
            <p:cNvPr id="210954" name="Text Box 8"/>
            <p:cNvSpPr txBox="1">
              <a:spLocks noChangeArrowheads="1"/>
            </p:cNvSpPr>
            <p:nvPr/>
          </p:nvSpPr>
          <p:spPr bwMode="auto">
            <a:xfrm>
              <a:off x="2544" y="3529"/>
              <a:ext cx="1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 anhydride</a:t>
              </a:r>
              <a:r>
                <a:rPr lang="en-US"/>
                <a:t> </a:t>
              </a:r>
            </a:p>
          </p:txBody>
        </p:sp>
        <p:sp>
          <p:nvSpPr>
            <p:cNvPr id="210955" name="Text Box 9"/>
            <p:cNvSpPr txBox="1">
              <a:spLocks noChangeArrowheads="1"/>
            </p:cNvSpPr>
            <p:nvPr/>
          </p:nvSpPr>
          <p:spPr bwMode="auto">
            <a:xfrm>
              <a:off x="5184" y="3600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106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700" grpId="0" autoUpdateAnimBg="0"/>
      <p:bldP spid="413701" grpId="0" autoUpdateAnimBg="0"/>
      <p:bldP spid="413702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C90A45F-E527-4684-A7B5-C1A1B0F1DCDA}" type="slidenum">
              <a:rPr lang="en-US" sz="1400"/>
              <a:pPr/>
              <a:t>41</a:t>
            </a:fld>
            <a:endParaRPr lang="en-US" sz="1400"/>
          </a:p>
        </p:txBody>
      </p:sp>
      <p:sp>
        <p:nvSpPr>
          <p:cNvPr id="21197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واکنشهای اسید کلریدها (2)</a:t>
            </a:r>
            <a:endParaRPr lang="en-US" dirty="0" smtClean="0"/>
          </a:p>
        </p:txBody>
      </p:sp>
      <p:pic>
        <p:nvPicPr>
          <p:cNvPr id="21197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24000"/>
            <a:ext cx="4572000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4724" name="Text Box 4"/>
          <p:cNvSpPr txBox="1">
            <a:spLocks noChangeArrowheads="1"/>
          </p:cNvSpPr>
          <p:nvPr/>
        </p:nvSpPr>
        <p:spPr bwMode="auto">
          <a:xfrm>
            <a:off x="6994526" y="1944688"/>
            <a:ext cx="1528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3° alcohol</a:t>
            </a:r>
          </a:p>
        </p:txBody>
      </p:sp>
      <p:sp>
        <p:nvSpPr>
          <p:cNvPr id="414725" name="Text Box 5"/>
          <p:cNvSpPr txBox="1">
            <a:spLocks noChangeArrowheads="1"/>
          </p:cNvSpPr>
          <p:nvPr/>
        </p:nvSpPr>
        <p:spPr bwMode="auto">
          <a:xfrm>
            <a:off x="6994525" y="3087688"/>
            <a:ext cx="1100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ketone</a:t>
            </a:r>
          </a:p>
        </p:txBody>
      </p:sp>
      <p:sp>
        <p:nvSpPr>
          <p:cNvPr id="414726" name="Text Box 6"/>
          <p:cNvSpPr txBox="1">
            <a:spLocks noChangeArrowheads="1"/>
          </p:cNvSpPr>
          <p:nvPr/>
        </p:nvSpPr>
        <p:spPr bwMode="auto">
          <a:xfrm>
            <a:off x="7162800" y="3886200"/>
            <a:ext cx="161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1° alcohol</a:t>
            </a:r>
            <a:r>
              <a:rPr lang="en-US"/>
              <a:t> </a:t>
            </a:r>
          </a:p>
        </p:txBody>
      </p:sp>
      <p:sp>
        <p:nvSpPr>
          <p:cNvPr id="414727" name="Text Box 7"/>
          <p:cNvSpPr txBox="1">
            <a:spLocks noChangeArrowheads="1"/>
          </p:cNvSpPr>
          <p:nvPr/>
        </p:nvSpPr>
        <p:spPr bwMode="auto">
          <a:xfrm>
            <a:off x="7146925" y="4535488"/>
            <a:ext cx="1423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aldehyde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451725" y="5449888"/>
            <a:ext cx="2978150" cy="762000"/>
            <a:chOff x="3734" y="3433"/>
            <a:chExt cx="1876" cy="480"/>
          </a:xfrm>
        </p:grpSpPr>
        <p:sp>
          <p:nvSpPr>
            <p:cNvPr id="211979" name="Text Box 9"/>
            <p:cNvSpPr txBox="1">
              <a:spLocks noChangeArrowheads="1"/>
            </p:cNvSpPr>
            <p:nvPr/>
          </p:nvSpPr>
          <p:spPr bwMode="auto">
            <a:xfrm>
              <a:off x="3734" y="3433"/>
              <a:ext cx="124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acylbenzene </a:t>
              </a:r>
            </a:p>
          </p:txBody>
        </p:sp>
        <p:sp>
          <p:nvSpPr>
            <p:cNvPr id="211980" name="Text Box 10"/>
            <p:cNvSpPr txBox="1">
              <a:spLocks noChangeArrowheads="1"/>
            </p:cNvSpPr>
            <p:nvPr/>
          </p:nvSpPr>
          <p:spPr bwMode="auto">
            <a:xfrm>
              <a:off x="5270" y="3625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909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4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4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4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4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724" grpId="0" autoUpdateAnimBg="0"/>
      <p:bldP spid="414725" grpId="0" autoUpdateAnimBg="0"/>
      <p:bldP spid="414726" grpId="0" autoUpdateAnimBg="0"/>
      <p:bldP spid="414727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8742D0C-978B-4F02-908E-09B6676CDB72}" type="slidenum">
              <a:rPr lang="en-US" sz="1400"/>
              <a:pPr/>
              <a:t>42</a:t>
            </a:fld>
            <a:endParaRPr lang="en-US" sz="1400"/>
          </a:p>
        </p:txBody>
      </p:sp>
      <p:sp>
        <p:nvSpPr>
          <p:cNvPr id="2129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واکنشهای انیدریدها</a:t>
            </a:r>
            <a:endParaRPr lang="en-US" dirty="0" smtClean="0"/>
          </a:p>
        </p:txBody>
      </p:sp>
      <p:pic>
        <p:nvPicPr>
          <p:cNvPr id="21299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547814"/>
            <a:ext cx="70866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5748" name="Text Box 4"/>
          <p:cNvSpPr txBox="1">
            <a:spLocks noChangeArrowheads="1"/>
          </p:cNvSpPr>
          <p:nvPr/>
        </p:nvSpPr>
        <p:spPr bwMode="auto">
          <a:xfrm>
            <a:off x="9448800" y="1905000"/>
            <a:ext cx="744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acid</a:t>
            </a:r>
          </a:p>
        </p:txBody>
      </p:sp>
      <p:sp>
        <p:nvSpPr>
          <p:cNvPr id="415749" name="Text Box 5"/>
          <p:cNvSpPr txBox="1">
            <a:spLocks noChangeArrowheads="1"/>
          </p:cNvSpPr>
          <p:nvPr/>
        </p:nvSpPr>
        <p:spPr bwMode="auto">
          <a:xfrm>
            <a:off x="9448801" y="2743200"/>
            <a:ext cx="862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ester</a:t>
            </a:r>
          </a:p>
        </p:txBody>
      </p:sp>
      <p:sp>
        <p:nvSpPr>
          <p:cNvPr id="415750" name="Text Box 6"/>
          <p:cNvSpPr txBox="1">
            <a:spLocks noChangeArrowheads="1"/>
          </p:cNvSpPr>
          <p:nvPr/>
        </p:nvSpPr>
        <p:spPr bwMode="auto">
          <a:xfrm>
            <a:off x="9448800" y="3657600"/>
            <a:ext cx="101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amide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6400801" y="5257800"/>
            <a:ext cx="3648075" cy="801688"/>
            <a:chOff x="3072" y="3312"/>
            <a:chExt cx="2298" cy="505"/>
          </a:xfrm>
        </p:grpSpPr>
        <p:sp>
          <p:nvSpPr>
            <p:cNvPr id="213002" name="Text Box 8"/>
            <p:cNvSpPr txBox="1">
              <a:spLocks noChangeArrowheads="1"/>
            </p:cNvSpPr>
            <p:nvPr/>
          </p:nvSpPr>
          <p:spPr bwMode="auto">
            <a:xfrm>
              <a:off x="5030" y="3529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  <p:sp>
          <p:nvSpPr>
            <p:cNvPr id="213003" name="Text Box 9"/>
            <p:cNvSpPr txBox="1">
              <a:spLocks noChangeArrowheads="1"/>
            </p:cNvSpPr>
            <p:nvPr/>
          </p:nvSpPr>
          <p:spPr bwMode="auto">
            <a:xfrm>
              <a:off x="3072" y="3312"/>
              <a:ext cx="119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acylbenzene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428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8" grpId="0" autoUpdateAnimBg="0"/>
      <p:bldP spid="415749" grpId="0" autoUpdateAnimBg="0"/>
      <p:bldP spid="415750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EF48CAF-5460-4BE0-B757-86945FA7C614}" type="slidenum">
              <a:rPr lang="en-US" sz="1400"/>
              <a:pPr/>
              <a:t>43</a:t>
            </a:fld>
            <a:endParaRPr lang="en-US" sz="1400"/>
          </a:p>
        </p:txBody>
      </p:sp>
      <p:sp>
        <p:nvSpPr>
          <p:cNvPr id="21402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سنتز استرها</a:t>
            </a:r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90800" y="1219200"/>
            <a:ext cx="6324600" cy="1219200"/>
            <a:chOff x="672" y="912"/>
            <a:chExt cx="3984" cy="768"/>
          </a:xfrm>
        </p:grpSpPr>
        <p:pic>
          <p:nvPicPr>
            <p:cNvPr id="214033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912"/>
              <a:ext cx="3984" cy="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4034" name="Text Box 5"/>
            <p:cNvSpPr txBox="1">
              <a:spLocks noChangeArrowheads="1"/>
            </p:cNvSpPr>
            <p:nvPr/>
          </p:nvSpPr>
          <p:spPr bwMode="auto">
            <a:xfrm>
              <a:off x="816" y="1392"/>
              <a:ext cx="4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362200" y="2438400"/>
            <a:ext cx="6362700" cy="1244600"/>
            <a:chOff x="528" y="1664"/>
            <a:chExt cx="4008" cy="784"/>
          </a:xfrm>
        </p:grpSpPr>
        <p:pic>
          <p:nvPicPr>
            <p:cNvPr id="214031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" y="1664"/>
              <a:ext cx="381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4032" name="Text Box 8"/>
            <p:cNvSpPr txBox="1">
              <a:spLocks noChangeArrowheads="1"/>
            </p:cNvSpPr>
            <p:nvPr/>
          </p:nvSpPr>
          <p:spPr bwMode="auto">
            <a:xfrm>
              <a:off x="528" y="2160"/>
              <a:ext cx="119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 chloride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286000" y="3657600"/>
            <a:ext cx="6705600" cy="1258888"/>
            <a:chOff x="480" y="2496"/>
            <a:chExt cx="4224" cy="793"/>
          </a:xfrm>
        </p:grpSpPr>
        <p:pic>
          <p:nvPicPr>
            <p:cNvPr id="214029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" y="2496"/>
              <a:ext cx="4128" cy="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4030" name="Text Box 11"/>
            <p:cNvSpPr txBox="1">
              <a:spLocks noChangeArrowheads="1"/>
            </p:cNvSpPr>
            <p:nvPr/>
          </p:nvSpPr>
          <p:spPr bwMode="auto">
            <a:xfrm>
              <a:off x="480" y="3001"/>
              <a:ext cx="1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 anhydride</a:t>
              </a:r>
              <a:r>
                <a:rPr lang="en-US"/>
                <a:t> 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667001" y="4953000"/>
            <a:ext cx="7610475" cy="1143000"/>
            <a:chOff x="720" y="3120"/>
            <a:chExt cx="4794" cy="720"/>
          </a:xfrm>
        </p:grpSpPr>
        <p:grpSp>
          <p:nvGrpSpPr>
            <p:cNvPr id="214025" name="Group 13"/>
            <p:cNvGrpSpPr>
              <a:grpSpLocks/>
            </p:cNvGrpSpPr>
            <p:nvPr/>
          </p:nvGrpSpPr>
          <p:grpSpPr bwMode="auto">
            <a:xfrm>
              <a:off x="720" y="3120"/>
              <a:ext cx="3744" cy="720"/>
              <a:chOff x="720" y="3264"/>
              <a:chExt cx="3744" cy="720"/>
            </a:xfrm>
          </p:grpSpPr>
          <p:pic>
            <p:nvPicPr>
              <p:cNvPr id="214027" name="Picture 1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0" y="3264"/>
                <a:ext cx="3744" cy="5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4028" name="Text Box 15"/>
              <p:cNvSpPr txBox="1">
                <a:spLocks noChangeArrowheads="1"/>
              </p:cNvSpPr>
              <p:nvPr/>
            </p:nvSpPr>
            <p:spPr bwMode="auto">
              <a:xfrm>
                <a:off x="2928" y="3696"/>
                <a:ext cx="116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i="1">
                    <a:solidFill>
                      <a:srgbClr val="FF3300"/>
                    </a:solidFill>
                  </a:rPr>
                  <a:t>methyl ester</a:t>
                </a:r>
              </a:p>
            </p:txBody>
          </p:sp>
        </p:grpSp>
        <p:sp>
          <p:nvSpPr>
            <p:cNvPr id="214026" name="Text Box 16"/>
            <p:cNvSpPr txBox="1">
              <a:spLocks noChangeArrowheads="1"/>
            </p:cNvSpPr>
            <p:nvPr/>
          </p:nvSpPr>
          <p:spPr bwMode="auto">
            <a:xfrm>
              <a:off x="5174" y="3481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124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6D15B20-886C-458E-9B56-376A80157F3B}" type="slidenum">
              <a:rPr lang="en-US" sz="1400"/>
              <a:pPr/>
              <a:t>44</a:t>
            </a:fld>
            <a:endParaRPr lang="en-US" sz="1400"/>
          </a:p>
        </p:txBody>
      </p:sp>
      <p:sp>
        <p:nvSpPr>
          <p:cNvPr id="21504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واکنش استرها</a:t>
            </a:r>
            <a:endParaRPr lang="en-US" dirty="0" smtClean="0"/>
          </a:p>
        </p:txBody>
      </p:sp>
      <p:pic>
        <p:nvPicPr>
          <p:cNvPr id="21504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219201"/>
            <a:ext cx="6248400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7796" name="Text Box 4"/>
          <p:cNvSpPr txBox="1">
            <a:spLocks noChangeArrowheads="1"/>
          </p:cNvSpPr>
          <p:nvPr/>
        </p:nvSpPr>
        <p:spPr bwMode="auto">
          <a:xfrm>
            <a:off x="9051925" y="1716088"/>
            <a:ext cx="744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acid</a:t>
            </a:r>
          </a:p>
        </p:txBody>
      </p:sp>
      <p:sp>
        <p:nvSpPr>
          <p:cNvPr id="417797" name="Text Box 5"/>
          <p:cNvSpPr txBox="1">
            <a:spLocks noChangeArrowheads="1"/>
          </p:cNvSpPr>
          <p:nvPr/>
        </p:nvSpPr>
        <p:spPr bwMode="auto">
          <a:xfrm>
            <a:off x="8975726" y="2554288"/>
            <a:ext cx="862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ester</a:t>
            </a:r>
          </a:p>
        </p:txBody>
      </p:sp>
      <p:sp>
        <p:nvSpPr>
          <p:cNvPr id="417798" name="Text Box 6"/>
          <p:cNvSpPr txBox="1">
            <a:spLocks noChangeArrowheads="1"/>
          </p:cNvSpPr>
          <p:nvPr/>
        </p:nvSpPr>
        <p:spPr bwMode="auto">
          <a:xfrm>
            <a:off x="9128125" y="3468688"/>
            <a:ext cx="101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amide</a:t>
            </a:r>
          </a:p>
        </p:txBody>
      </p:sp>
      <p:sp>
        <p:nvSpPr>
          <p:cNvPr id="417799" name="Text Box 7"/>
          <p:cNvSpPr txBox="1">
            <a:spLocks noChangeArrowheads="1"/>
          </p:cNvSpPr>
          <p:nvPr/>
        </p:nvSpPr>
        <p:spPr bwMode="auto">
          <a:xfrm>
            <a:off x="7756525" y="4306888"/>
            <a:ext cx="161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1° alcohol 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7696200" y="5410200"/>
            <a:ext cx="2673350" cy="914400"/>
            <a:chOff x="3878" y="3385"/>
            <a:chExt cx="1684" cy="576"/>
          </a:xfrm>
        </p:grpSpPr>
        <p:sp>
          <p:nvSpPr>
            <p:cNvPr id="215051" name="Text Box 9"/>
            <p:cNvSpPr txBox="1">
              <a:spLocks noChangeArrowheads="1"/>
            </p:cNvSpPr>
            <p:nvPr/>
          </p:nvSpPr>
          <p:spPr bwMode="auto">
            <a:xfrm>
              <a:off x="3878" y="3385"/>
              <a:ext cx="96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3° alcohol</a:t>
              </a:r>
            </a:p>
          </p:txBody>
        </p:sp>
        <p:sp>
          <p:nvSpPr>
            <p:cNvPr id="215052" name="Text Box 10"/>
            <p:cNvSpPr txBox="1">
              <a:spLocks noChangeArrowheads="1"/>
            </p:cNvSpPr>
            <p:nvPr/>
          </p:nvSpPr>
          <p:spPr bwMode="auto">
            <a:xfrm>
              <a:off x="5222" y="3673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14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796" grpId="0" autoUpdateAnimBg="0"/>
      <p:bldP spid="417797" grpId="0" autoUpdateAnimBg="0"/>
      <p:bldP spid="417798" grpId="0" autoUpdateAnimBg="0"/>
      <p:bldP spid="417799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6CC87A7-EE76-4985-92E6-D60E9AD85960}" type="slidenum">
              <a:rPr lang="en-US" sz="1400"/>
              <a:pPr/>
              <a:t>45</a:t>
            </a:fld>
            <a:endParaRPr lang="en-US" sz="1400"/>
          </a:p>
        </p:txBody>
      </p:sp>
      <p:sp>
        <p:nvSpPr>
          <p:cNvPr id="21606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2286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سنتز آمیدها</a:t>
            </a:r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124200" y="990600"/>
            <a:ext cx="5943600" cy="1182688"/>
            <a:chOff x="1008" y="720"/>
            <a:chExt cx="3744" cy="745"/>
          </a:xfrm>
        </p:grpSpPr>
        <p:pic>
          <p:nvPicPr>
            <p:cNvPr id="216084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720"/>
              <a:ext cx="3744" cy="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85" name="Text Box 5"/>
            <p:cNvSpPr txBox="1">
              <a:spLocks noChangeArrowheads="1"/>
            </p:cNvSpPr>
            <p:nvPr/>
          </p:nvSpPr>
          <p:spPr bwMode="auto">
            <a:xfrm>
              <a:off x="1152" y="1177"/>
              <a:ext cx="4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667000" y="3124200"/>
            <a:ext cx="6477000" cy="1066800"/>
            <a:chOff x="720" y="2160"/>
            <a:chExt cx="4080" cy="672"/>
          </a:xfrm>
        </p:grpSpPr>
        <p:pic>
          <p:nvPicPr>
            <p:cNvPr id="216082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2160"/>
              <a:ext cx="3984" cy="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83" name="Text Box 8"/>
            <p:cNvSpPr txBox="1">
              <a:spLocks noChangeArrowheads="1"/>
            </p:cNvSpPr>
            <p:nvPr/>
          </p:nvSpPr>
          <p:spPr bwMode="auto">
            <a:xfrm>
              <a:off x="720" y="2544"/>
              <a:ext cx="1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 anhydride</a:t>
              </a:r>
              <a:r>
                <a:rPr lang="en-US"/>
                <a:t> 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895600" y="4191000"/>
            <a:ext cx="6019800" cy="1066800"/>
            <a:chOff x="864" y="2784"/>
            <a:chExt cx="3792" cy="672"/>
          </a:xfrm>
        </p:grpSpPr>
        <p:pic>
          <p:nvPicPr>
            <p:cNvPr id="216080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" y="2784"/>
              <a:ext cx="3792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81" name="Text Box 11"/>
            <p:cNvSpPr txBox="1">
              <a:spLocks noChangeArrowheads="1"/>
            </p:cNvSpPr>
            <p:nvPr/>
          </p:nvSpPr>
          <p:spPr bwMode="auto">
            <a:xfrm>
              <a:off x="960" y="3168"/>
              <a:ext cx="54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ester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352800" y="5181600"/>
            <a:ext cx="7086600" cy="1143000"/>
            <a:chOff x="1152" y="3264"/>
            <a:chExt cx="4464" cy="720"/>
          </a:xfrm>
        </p:grpSpPr>
        <p:grpSp>
          <p:nvGrpSpPr>
            <p:cNvPr id="216076" name="Group 13"/>
            <p:cNvGrpSpPr>
              <a:grpSpLocks/>
            </p:cNvGrpSpPr>
            <p:nvPr/>
          </p:nvGrpSpPr>
          <p:grpSpPr bwMode="auto">
            <a:xfrm>
              <a:off x="1152" y="3264"/>
              <a:ext cx="3168" cy="672"/>
              <a:chOff x="1152" y="3456"/>
              <a:chExt cx="3168" cy="672"/>
            </a:xfrm>
          </p:grpSpPr>
          <p:pic>
            <p:nvPicPr>
              <p:cNvPr id="216078" name="Picture 1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2" y="3456"/>
                <a:ext cx="3168" cy="5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6079" name="Text Box 15"/>
              <p:cNvSpPr txBox="1">
                <a:spLocks noChangeArrowheads="1"/>
              </p:cNvSpPr>
              <p:nvPr/>
            </p:nvSpPr>
            <p:spPr bwMode="auto">
              <a:xfrm>
                <a:off x="1195" y="3840"/>
                <a:ext cx="629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en-US" i="1">
                    <a:solidFill>
                      <a:srgbClr val="FF3300"/>
                    </a:solidFill>
                  </a:rPr>
                  <a:t>nitrile </a:t>
                </a:r>
              </a:p>
            </p:txBody>
          </p:sp>
        </p:grpSp>
        <p:sp>
          <p:nvSpPr>
            <p:cNvPr id="216077" name="Text Box 16"/>
            <p:cNvSpPr txBox="1">
              <a:spLocks noChangeArrowheads="1"/>
            </p:cNvSpPr>
            <p:nvPr/>
          </p:nvSpPr>
          <p:spPr bwMode="auto">
            <a:xfrm>
              <a:off x="5276" y="3696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2819400" y="2049464"/>
            <a:ext cx="6781800" cy="1150937"/>
            <a:chOff x="816" y="1200"/>
            <a:chExt cx="4272" cy="725"/>
          </a:xfrm>
        </p:grpSpPr>
        <p:sp>
          <p:nvSpPr>
            <p:cNvPr id="216074" name="Text Box 18"/>
            <p:cNvSpPr txBox="1">
              <a:spLocks noChangeArrowheads="1"/>
            </p:cNvSpPr>
            <p:nvPr/>
          </p:nvSpPr>
          <p:spPr bwMode="auto">
            <a:xfrm>
              <a:off x="816" y="1637"/>
              <a:ext cx="119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 chloride</a:t>
              </a:r>
            </a:p>
          </p:txBody>
        </p:sp>
        <p:pic>
          <p:nvPicPr>
            <p:cNvPr id="216075" name="Picture 1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" y="1200"/>
              <a:ext cx="4032" cy="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8881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C595D51-85F8-46E8-9B39-877E505A2B51}" type="slidenum">
              <a:rPr lang="en-US" sz="1400"/>
              <a:pPr/>
              <a:t>46</a:t>
            </a:fld>
            <a:endParaRPr lang="en-US" sz="1400"/>
          </a:p>
        </p:txBody>
      </p:sp>
      <p:sp>
        <p:nvSpPr>
          <p:cNvPr id="2170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واکنش آمیدها</a:t>
            </a:r>
            <a:endParaRPr lang="en-US" dirty="0" smtClean="0"/>
          </a:p>
        </p:txBody>
      </p:sp>
      <p:pic>
        <p:nvPicPr>
          <p:cNvPr id="21709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39875"/>
            <a:ext cx="6743700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44" name="Text Box 4"/>
          <p:cNvSpPr txBox="1">
            <a:spLocks noChangeArrowheads="1"/>
          </p:cNvSpPr>
          <p:nvPr/>
        </p:nvSpPr>
        <p:spPr bwMode="auto">
          <a:xfrm>
            <a:off x="6280150" y="2362200"/>
            <a:ext cx="2254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acid and amine</a:t>
            </a:r>
          </a:p>
        </p:txBody>
      </p:sp>
      <p:sp>
        <p:nvSpPr>
          <p:cNvPr id="419845" name="Text Box 5"/>
          <p:cNvSpPr txBox="1">
            <a:spLocks noChangeArrowheads="1"/>
          </p:cNvSpPr>
          <p:nvPr/>
        </p:nvSpPr>
        <p:spPr bwMode="auto">
          <a:xfrm>
            <a:off x="7518400" y="2895600"/>
            <a:ext cx="101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amine</a:t>
            </a:r>
          </a:p>
        </p:txBody>
      </p:sp>
      <p:sp>
        <p:nvSpPr>
          <p:cNvPr id="419846" name="Text Box 6"/>
          <p:cNvSpPr txBox="1">
            <a:spLocks noChangeArrowheads="1"/>
          </p:cNvSpPr>
          <p:nvPr/>
        </p:nvSpPr>
        <p:spPr bwMode="auto">
          <a:xfrm>
            <a:off x="7848600" y="3733800"/>
            <a:ext cx="1392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1° amine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7086601" y="4648200"/>
            <a:ext cx="3038475" cy="1335088"/>
            <a:chOff x="3504" y="2928"/>
            <a:chExt cx="1914" cy="841"/>
          </a:xfrm>
        </p:grpSpPr>
        <p:sp>
          <p:nvSpPr>
            <p:cNvPr id="217098" name="Text Box 8"/>
            <p:cNvSpPr txBox="1">
              <a:spLocks noChangeArrowheads="1"/>
            </p:cNvSpPr>
            <p:nvPr/>
          </p:nvSpPr>
          <p:spPr bwMode="auto">
            <a:xfrm>
              <a:off x="5078" y="3481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  <p:sp>
          <p:nvSpPr>
            <p:cNvPr id="217099" name="Text Box 9"/>
            <p:cNvSpPr txBox="1">
              <a:spLocks noChangeArrowheads="1"/>
            </p:cNvSpPr>
            <p:nvPr/>
          </p:nvSpPr>
          <p:spPr bwMode="auto">
            <a:xfrm>
              <a:off x="3504" y="2928"/>
              <a:ext cx="57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nitrile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387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44" grpId="0" autoUpdateAnimBg="0"/>
      <p:bldP spid="419845" grpId="0" autoUpdateAnimBg="0"/>
      <p:bldP spid="419846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2CCD40-A250-4207-B24A-DD756AF38333}" type="slidenum">
              <a:rPr lang="en-US" sz="1400"/>
              <a:pPr/>
              <a:t>47</a:t>
            </a:fld>
            <a:endParaRPr lang="en-US" sz="1400"/>
          </a:p>
        </p:txBody>
      </p:sp>
      <p:sp>
        <p:nvSpPr>
          <p:cNvPr id="21811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سنتز نیتریلها</a:t>
            </a:r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29000" y="1371600"/>
            <a:ext cx="4876800" cy="1143000"/>
            <a:chOff x="1200" y="864"/>
            <a:chExt cx="3072" cy="720"/>
          </a:xfrm>
        </p:grpSpPr>
        <p:pic>
          <p:nvPicPr>
            <p:cNvPr id="21812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7" y="864"/>
              <a:ext cx="2995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8130" name="Text Box 5"/>
            <p:cNvSpPr txBox="1">
              <a:spLocks noChangeArrowheads="1"/>
            </p:cNvSpPr>
            <p:nvPr/>
          </p:nvSpPr>
          <p:spPr bwMode="auto">
            <a:xfrm>
              <a:off x="1200" y="1296"/>
              <a:ext cx="87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1° amide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336926" y="2667000"/>
            <a:ext cx="5273675" cy="877888"/>
            <a:chOff x="1142" y="1680"/>
            <a:chExt cx="3322" cy="553"/>
          </a:xfrm>
        </p:grpSpPr>
        <p:pic>
          <p:nvPicPr>
            <p:cNvPr id="218127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9" y="1680"/>
              <a:ext cx="3125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8128" name="Text Box 8"/>
            <p:cNvSpPr txBox="1">
              <a:spLocks noChangeArrowheads="1"/>
            </p:cNvSpPr>
            <p:nvPr/>
          </p:nvSpPr>
          <p:spPr bwMode="auto">
            <a:xfrm>
              <a:off x="1142" y="1945"/>
              <a:ext cx="10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alkyl halide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743200" y="3810000"/>
            <a:ext cx="5715000" cy="914400"/>
            <a:chOff x="768" y="2400"/>
            <a:chExt cx="3600" cy="576"/>
          </a:xfrm>
        </p:grpSpPr>
        <p:pic>
          <p:nvPicPr>
            <p:cNvPr id="218125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400"/>
              <a:ext cx="3456" cy="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8126" name="Text Box 11"/>
            <p:cNvSpPr txBox="1">
              <a:spLocks noChangeArrowheads="1"/>
            </p:cNvSpPr>
            <p:nvPr/>
          </p:nvSpPr>
          <p:spPr bwMode="auto">
            <a:xfrm>
              <a:off x="768" y="2688"/>
              <a:ext cx="13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diazonium salt</a:t>
              </a:r>
              <a:r>
                <a:rPr lang="en-US"/>
                <a:t> 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444875" y="4648202"/>
            <a:ext cx="6832600" cy="1668463"/>
            <a:chOff x="1210" y="2928"/>
            <a:chExt cx="4304" cy="1051"/>
          </a:xfrm>
        </p:grpSpPr>
        <p:pic>
          <p:nvPicPr>
            <p:cNvPr id="218121" name="Picture 1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2928"/>
              <a:ext cx="2736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8122" name="Text Box 14"/>
            <p:cNvSpPr txBox="1">
              <a:spLocks noChangeArrowheads="1"/>
            </p:cNvSpPr>
            <p:nvPr/>
          </p:nvSpPr>
          <p:spPr bwMode="auto">
            <a:xfrm>
              <a:off x="1210" y="3456"/>
              <a:ext cx="958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aldehyde </a:t>
              </a:r>
              <a:br>
                <a:rPr lang="en-US" i="1">
                  <a:solidFill>
                    <a:srgbClr val="FF3300"/>
                  </a:solidFill>
                </a:rPr>
              </a:br>
              <a:r>
                <a:rPr lang="en-US" i="1">
                  <a:solidFill>
                    <a:srgbClr val="FF3300"/>
                  </a:solidFill>
                </a:rPr>
                <a:t>or ketone</a:t>
              </a:r>
            </a:p>
          </p:txBody>
        </p:sp>
        <p:sp>
          <p:nvSpPr>
            <p:cNvPr id="218123" name="Text Box 15"/>
            <p:cNvSpPr txBox="1">
              <a:spLocks noChangeArrowheads="1"/>
            </p:cNvSpPr>
            <p:nvPr/>
          </p:nvSpPr>
          <p:spPr bwMode="auto">
            <a:xfrm>
              <a:off x="2928" y="3456"/>
              <a:ext cx="115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cyanohydrin</a:t>
              </a:r>
            </a:p>
          </p:txBody>
        </p:sp>
        <p:sp>
          <p:nvSpPr>
            <p:cNvPr id="218124" name="Text Box 16"/>
            <p:cNvSpPr txBox="1">
              <a:spLocks noChangeArrowheads="1"/>
            </p:cNvSpPr>
            <p:nvPr/>
          </p:nvSpPr>
          <p:spPr bwMode="auto">
            <a:xfrm>
              <a:off x="5174" y="3529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61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7EE6E1B-BD62-4E57-AB53-09A7F65C35E9}" type="slidenum">
              <a:rPr lang="en-US" sz="1400"/>
              <a:pPr/>
              <a:t>48</a:t>
            </a:fld>
            <a:endParaRPr lang="en-US" sz="1400"/>
          </a:p>
        </p:txBody>
      </p:sp>
      <p:sp>
        <p:nvSpPr>
          <p:cNvPr id="2191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واکنش نیتریلها</a:t>
            </a:r>
            <a:endParaRPr lang="en-US" dirty="0" smtClean="0"/>
          </a:p>
        </p:txBody>
      </p:sp>
      <p:pic>
        <p:nvPicPr>
          <p:cNvPr id="21914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55801"/>
            <a:ext cx="8610600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153401" y="4724400"/>
            <a:ext cx="2124075" cy="1487488"/>
            <a:chOff x="4176" y="2976"/>
            <a:chExt cx="1338" cy="937"/>
          </a:xfrm>
        </p:grpSpPr>
        <p:sp>
          <p:nvSpPr>
            <p:cNvPr id="219147" name="Text Box 5"/>
            <p:cNvSpPr txBox="1">
              <a:spLocks noChangeArrowheads="1"/>
            </p:cNvSpPr>
            <p:nvPr/>
          </p:nvSpPr>
          <p:spPr bwMode="auto">
            <a:xfrm>
              <a:off x="4176" y="2976"/>
              <a:ext cx="69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>
                  <a:solidFill>
                    <a:srgbClr val="FF3300"/>
                  </a:solidFill>
                </a:rPr>
                <a:t>ketone</a:t>
              </a:r>
            </a:p>
          </p:txBody>
        </p:sp>
        <p:sp>
          <p:nvSpPr>
            <p:cNvPr id="219148" name="Text Box 6"/>
            <p:cNvSpPr txBox="1">
              <a:spLocks noChangeArrowheads="1"/>
            </p:cNvSpPr>
            <p:nvPr/>
          </p:nvSpPr>
          <p:spPr bwMode="auto">
            <a:xfrm>
              <a:off x="5174" y="3625"/>
              <a:ext cx="3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/>
                <a:t>=&gt;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5461000" y="2743200"/>
            <a:ext cx="4597400" cy="533400"/>
            <a:chOff x="2480" y="1728"/>
            <a:chExt cx="2896" cy="336"/>
          </a:xfrm>
        </p:grpSpPr>
        <p:sp>
          <p:nvSpPr>
            <p:cNvPr id="219145" name="Text Box 8"/>
            <p:cNvSpPr txBox="1">
              <a:spLocks noChangeArrowheads="1"/>
            </p:cNvSpPr>
            <p:nvPr/>
          </p:nvSpPr>
          <p:spPr bwMode="auto">
            <a:xfrm>
              <a:off x="2480" y="1776"/>
              <a:ext cx="6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amide</a:t>
              </a:r>
            </a:p>
          </p:txBody>
        </p:sp>
        <p:sp>
          <p:nvSpPr>
            <p:cNvPr id="219146" name="Text Box 9"/>
            <p:cNvSpPr txBox="1">
              <a:spLocks noChangeArrowheads="1"/>
            </p:cNvSpPr>
            <p:nvPr/>
          </p:nvSpPr>
          <p:spPr bwMode="auto">
            <a:xfrm>
              <a:off x="4907" y="1728"/>
              <a:ext cx="4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i="1">
                  <a:solidFill>
                    <a:srgbClr val="FF3300"/>
                  </a:solidFill>
                </a:rPr>
                <a:t>acid</a:t>
              </a:r>
            </a:p>
          </p:txBody>
        </p:sp>
      </p:grpSp>
      <p:sp>
        <p:nvSpPr>
          <p:cNvPr id="421898" name="Text Box 10"/>
          <p:cNvSpPr txBox="1">
            <a:spLocks noChangeArrowheads="1"/>
          </p:cNvSpPr>
          <p:nvPr/>
        </p:nvSpPr>
        <p:spPr bwMode="auto">
          <a:xfrm>
            <a:off x="7010400" y="3352800"/>
            <a:ext cx="1392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i="1">
                <a:solidFill>
                  <a:srgbClr val="FF3300"/>
                </a:solidFill>
              </a:rPr>
              <a:t>1° amine</a:t>
            </a:r>
          </a:p>
        </p:txBody>
      </p:sp>
    </p:spTree>
    <p:extLst>
      <p:ext uri="{BB962C8B-B14F-4D97-AF65-F5344CB8AC3E}">
        <p14:creationId xmlns:p14="http://schemas.microsoft.com/office/powerpoint/2010/main" val="90091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1898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51D80F-C7FC-4B36-9506-9D178345BE8F}" type="slidenum">
              <a:rPr lang="en-US" sz="1400">
                <a:latin typeface="Times" panose="02020603050405020304" pitchFamily="18" charset="0"/>
              </a:rPr>
              <a:pPr/>
              <a:t>49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2118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 eaLnBrk="1" hangingPunct="1"/>
            <a:r>
              <a:rPr lang="fa-IR" sz="3600" dirty="0" smtClean="0"/>
              <a:t>شیمی آلی </a:t>
            </a:r>
            <a:r>
              <a:rPr lang="fa-IR" sz="3600" dirty="0" smtClean="0"/>
              <a:t>3</a:t>
            </a:r>
            <a:endParaRPr lang="en-US" sz="3600" dirty="0" smtClean="0"/>
          </a:p>
        </p:txBody>
      </p:sp>
      <p:sp>
        <p:nvSpPr>
          <p:cNvPr id="2211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8213" y="2852738"/>
            <a:ext cx="7772400" cy="1441450"/>
          </a:xfrm>
        </p:spPr>
        <p:txBody>
          <a:bodyPr>
            <a:normAutofit/>
          </a:bodyPr>
          <a:lstStyle/>
          <a:p>
            <a:pPr algn="ctr" rtl="1" eaLnBrk="1" hangingPunct="1">
              <a:buFontTx/>
              <a:buNone/>
            </a:pPr>
            <a:r>
              <a:rPr lang="fa-IR" sz="5400" dirty="0" smtClean="0"/>
              <a:t>آمین </a:t>
            </a:r>
            <a:r>
              <a:rPr lang="fa-IR" sz="5400" dirty="0" smtClean="0"/>
              <a:t>ها</a:t>
            </a:r>
            <a:endParaRPr lang="en-US" sz="5400" dirty="0" smtClean="0"/>
          </a:p>
        </p:txBody>
      </p:sp>
    </p:spTree>
    <p:extLst>
      <p:ext uri="{BB962C8B-B14F-4D97-AF65-F5344CB8AC3E}">
        <p14:creationId xmlns:p14="http://schemas.microsoft.com/office/powerpoint/2010/main" val="4966408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96B31EF-A9DF-4094-BB5D-DC4DD7A2D6DC}" type="slidenum">
              <a:rPr lang="en-US" sz="1400">
                <a:latin typeface="Times" panose="02020603050405020304" pitchFamily="18" charset="0"/>
              </a:rPr>
              <a:pPr/>
              <a:t>50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67970" name="Text Box 2"/>
          <p:cNvSpPr txBox="1">
            <a:spLocks noChangeArrowheads="1"/>
          </p:cNvSpPr>
          <p:nvPr/>
        </p:nvSpPr>
        <p:spPr bwMode="auto">
          <a:xfrm>
            <a:off x="2351089" y="692150"/>
            <a:ext cx="74453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fa-IR" sz="4400" dirty="0">
                <a:latin typeface="Times" panose="02020603050405020304" pitchFamily="18" charset="0"/>
              </a:rPr>
              <a:t>مقدمه</a:t>
            </a:r>
            <a:endParaRPr lang="en-US" sz="4400" dirty="0">
              <a:latin typeface="Times" panose="02020603050405020304" pitchFamily="18" charset="0"/>
            </a:endParaRPr>
          </a:p>
        </p:txBody>
      </p:sp>
      <p:sp>
        <p:nvSpPr>
          <p:cNvPr id="467971" name="Text Box 3"/>
          <p:cNvSpPr txBox="1">
            <a:spLocks noChangeArrowheads="1"/>
          </p:cNvSpPr>
          <p:nvPr/>
        </p:nvSpPr>
        <p:spPr bwMode="auto">
          <a:xfrm>
            <a:off x="6024563" y="2060575"/>
            <a:ext cx="2717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sz="3200">
                <a:latin typeface="Times" panose="02020603050405020304" pitchFamily="18" charset="0"/>
              </a:rPr>
              <a:t>مشتق آلی آمونیاک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467972" name="Text Box 4"/>
          <p:cNvSpPr txBox="1">
            <a:spLocks noChangeArrowheads="1"/>
          </p:cNvSpPr>
          <p:nvPr/>
        </p:nvSpPr>
        <p:spPr bwMode="auto">
          <a:xfrm>
            <a:off x="2711450" y="3933825"/>
            <a:ext cx="6172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fa-IR" sz="3200">
                <a:latin typeface="Times" panose="02020603050405020304" pitchFamily="18" charset="0"/>
              </a:rPr>
              <a:t>70% مواد دارویی حاوی نیتروژن هستند.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467973" name="Text Box 5"/>
          <p:cNvSpPr txBox="1">
            <a:spLocks noChangeArrowheads="1"/>
          </p:cNvSpPr>
          <p:nvPr/>
        </p:nvSpPr>
        <p:spPr bwMode="auto">
          <a:xfrm>
            <a:off x="2751138" y="2681288"/>
            <a:ext cx="61325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sz="3200">
                <a:latin typeface="Times" panose="02020603050405020304" pitchFamily="18" charset="0"/>
              </a:rPr>
              <a:t>آلکالوئید ها –از گیاهان بدست میآیدوخواص </a:t>
            </a:r>
          </a:p>
          <a:p>
            <a:pPr algn="r" rtl="1"/>
            <a:r>
              <a:rPr lang="fa-IR" sz="3200">
                <a:latin typeface="Times" panose="02020603050405020304" pitchFamily="18" charset="0"/>
              </a:rPr>
              <a:t>بیولوژیکی قوی دارد.</a:t>
            </a:r>
            <a:endParaRPr lang="en-US" sz="32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3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7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7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2725336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67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6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7970" grpId="0" autoUpdateAnimBg="0"/>
      <p:bldP spid="467971" grpId="0" autoUpdateAnimBg="0"/>
      <p:bldP spid="467972" grpId="0" autoUpdateAnimBg="0"/>
      <p:bldP spid="467973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63E80ED-F8C8-40FD-AFCB-732C4C2DB326}" type="slidenum">
              <a:rPr lang="en-US" sz="1400">
                <a:latin typeface="Times" panose="02020603050405020304" pitchFamily="18" charset="0"/>
              </a:rPr>
              <a:pPr/>
              <a:t>51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232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نامگذاری</a:t>
            </a:r>
            <a:endParaRPr lang="en-US" dirty="0" smtClean="0"/>
          </a:p>
        </p:txBody>
      </p:sp>
      <p:sp>
        <p:nvSpPr>
          <p:cNvPr id="223237" name="Text Box 3"/>
          <p:cNvSpPr txBox="1">
            <a:spLocks noChangeArrowheads="1"/>
          </p:cNvSpPr>
          <p:nvPr/>
        </p:nvSpPr>
        <p:spPr bwMode="auto">
          <a:xfrm>
            <a:off x="1919289" y="1560513"/>
            <a:ext cx="73231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200">
                <a:latin typeface="Times" panose="02020603050405020304" pitchFamily="18" charset="0"/>
              </a:rPr>
              <a:t>نام متداول-اسم رادیکال متصل به نیتروژن  آورده شده </a:t>
            </a:r>
          </a:p>
          <a:p>
            <a:pPr algn="r" rtl="1"/>
            <a:r>
              <a:rPr lang="fa-IR" sz="3200">
                <a:latin typeface="Times" panose="02020603050405020304" pitchFamily="18" charset="0"/>
              </a:rPr>
              <a:t>و به دنبال آن آمین میاید. </a:t>
            </a:r>
            <a:endParaRPr lang="en-US" sz="3200">
              <a:latin typeface="Times" panose="02020603050405020304" pitchFamily="18" charset="0"/>
            </a:endParaRPr>
          </a:p>
        </p:txBody>
      </p:sp>
      <p:pic>
        <p:nvPicPr>
          <p:cNvPr id="4689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2743200"/>
            <a:ext cx="1362075" cy="81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8997" name="Rectangle 5"/>
          <p:cNvSpPr>
            <a:spLocks noChangeArrowheads="1"/>
          </p:cNvSpPr>
          <p:nvPr/>
        </p:nvSpPr>
        <p:spPr bwMode="auto">
          <a:xfrm>
            <a:off x="4876801" y="2971800"/>
            <a:ext cx="2741613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sec-butyldiethylamine</a:t>
            </a:r>
          </a:p>
        </p:txBody>
      </p:sp>
      <p:pic>
        <p:nvPicPr>
          <p:cNvPr id="46899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962400"/>
            <a:ext cx="1411288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8999" name="Rectangle 7"/>
          <p:cNvSpPr>
            <a:spLocks noChangeArrowheads="1"/>
          </p:cNvSpPr>
          <p:nvPr/>
        </p:nvSpPr>
        <p:spPr bwMode="auto">
          <a:xfrm>
            <a:off x="4953000" y="4038600"/>
            <a:ext cx="271145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1-aminocyclopentene</a:t>
            </a:r>
          </a:p>
        </p:txBody>
      </p:sp>
      <p:sp>
        <p:nvSpPr>
          <p:cNvPr id="469000" name="Text Box 8"/>
          <p:cNvSpPr txBox="1">
            <a:spLocks noChangeArrowheads="1"/>
          </p:cNvSpPr>
          <p:nvPr/>
        </p:nvSpPr>
        <p:spPr bwMode="auto">
          <a:xfrm>
            <a:off x="2819401" y="4724400"/>
            <a:ext cx="1927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latin typeface="Times" panose="02020603050405020304" pitchFamily="18" charset="0"/>
              </a:rPr>
              <a:t>N-Convention</a:t>
            </a:r>
          </a:p>
        </p:txBody>
      </p:sp>
      <p:pic>
        <p:nvPicPr>
          <p:cNvPr id="469001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181601"/>
            <a:ext cx="1023938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9002" name="Rectangle 10"/>
          <p:cNvSpPr>
            <a:spLocks noChangeArrowheads="1"/>
          </p:cNvSpPr>
          <p:nvPr/>
        </p:nvSpPr>
        <p:spPr bwMode="auto">
          <a:xfrm>
            <a:off x="5181601" y="5486400"/>
            <a:ext cx="3598863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N,N-dimethyl-4-methylaniline</a:t>
            </a:r>
          </a:p>
        </p:txBody>
      </p:sp>
    </p:spTree>
    <p:extLst>
      <p:ext uri="{BB962C8B-B14F-4D97-AF65-F5344CB8AC3E}">
        <p14:creationId xmlns:p14="http://schemas.microsoft.com/office/powerpoint/2010/main" val="404169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68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8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8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69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entr" presetSubtype="2692351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69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69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8997" grpId="0" autoUpdateAnimBg="0"/>
      <p:bldP spid="468999" grpId="0" autoUpdateAnimBg="0"/>
      <p:bldP spid="469000" grpId="0" autoUpdateAnimBg="0"/>
      <p:bldP spid="469002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FD45334-C58A-4278-890A-6E129AA8B540}" type="slidenum">
              <a:rPr lang="en-US" sz="1400">
                <a:latin typeface="Times" panose="02020603050405020304" pitchFamily="18" charset="0"/>
              </a:rPr>
              <a:pPr/>
              <a:t>52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242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سیستم </a:t>
            </a:r>
            <a:r>
              <a:rPr lang="en-US" dirty="0" smtClean="0"/>
              <a:t>IUPAC</a:t>
            </a:r>
          </a:p>
        </p:txBody>
      </p:sp>
      <p:sp>
        <p:nvSpPr>
          <p:cNvPr id="224261" name="Text Box 3"/>
          <p:cNvSpPr txBox="1">
            <a:spLocks noChangeArrowheads="1"/>
          </p:cNvSpPr>
          <p:nvPr/>
        </p:nvSpPr>
        <p:spPr bwMode="auto">
          <a:xfrm>
            <a:off x="1973264" y="1484314"/>
            <a:ext cx="7680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200">
                <a:latin typeface="Times" panose="02020603050405020304" pitchFamily="18" charset="0"/>
              </a:rPr>
              <a:t>آلکان آمین</a:t>
            </a:r>
            <a:r>
              <a:rPr lang="en-US" sz="3200">
                <a:latin typeface="Times" panose="02020603050405020304" pitchFamily="18" charset="0"/>
              </a:rPr>
              <a:t>akanamine</a:t>
            </a:r>
            <a:r>
              <a:rPr lang="fa-IR" sz="3200">
                <a:latin typeface="Times" panose="02020603050405020304" pitchFamily="18" charset="0"/>
              </a:rPr>
              <a:t>- بلندترین زنجیر حاوی  نیتروژن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470020" name="Rectangle 4"/>
          <p:cNvSpPr>
            <a:spLocks noChangeArrowheads="1"/>
          </p:cNvSpPr>
          <p:nvPr/>
        </p:nvSpPr>
        <p:spPr bwMode="auto">
          <a:xfrm>
            <a:off x="2286001" y="2438400"/>
            <a:ext cx="442912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3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NHCH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2100" baseline="-25000">
                <a:solidFill>
                  <a:srgbClr val="000000"/>
                </a:solidFill>
                <a:latin typeface="Helvetica" panose="020B0604020202020204" pitchFamily="34" charset="0"/>
              </a:rPr>
              <a:t>3</a:t>
            </a:r>
            <a:endParaRPr lang="en-US" sz="21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0021" name="Rectangle 5"/>
          <p:cNvSpPr>
            <a:spLocks noChangeArrowheads="1"/>
          </p:cNvSpPr>
          <p:nvPr/>
        </p:nvSpPr>
        <p:spPr bwMode="auto">
          <a:xfrm>
            <a:off x="2362201" y="3429000"/>
            <a:ext cx="3051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 i="1">
                <a:solidFill>
                  <a:srgbClr val="000000"/>
                </a:solidFill>
                <a:latin typeface="Helvetica" panose="020B0604020202020204" pitchFamily="34" charset="0"/>
              </a:rPr>
              <a:t>N-propyl-</a:t>
            </a:r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2-pentanamine</a:t>
            </a:r>
          </a:p>
        </p:txBody>
      </p:sp>
      <p:pic>
        <p:nvPicPr>
          <p:cNvPr id="47002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267200"/>
            <a:ext cx="100330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0023" name="Rectangle 7"/>
          <p:cNvSpPr>
            <a:spLocks noChangeArrowheads="1"/>
          </p:cNvSpPr>
          <p:nvPr/>
        </p:nvSpPr>
        <p:spPr bwMode="auto">
          <a:xfrm>
            <a:off x="2057401" y="6096000"/>
            <a:ext cx="426402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100">
                <a:solidFill>
                  <a:srgbClr val="000000"/>
                </a:solidFill>
                <a:latin typeface="Helvetica" panose="020B0604020202020204" pitchFamily="34" charset="0"/>
              </a:rPr>
              <a:t>3,4-dichloro-N-methybenzenamine</a:t>
            </a:r>
          </a:p>
        </p:txBody>
      </p:sp>
    </p:spTree>
    <p:extLst>
      <p:ext uri="{BB962C8B-B14F-4D97-AF65-F5344CB8AC3E}">
        <p14:creationId xmlns:p14="http://schemas.microsoft.com/office/powerpoint/2010/main" val="44024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4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0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0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020" grpId="0" autoUpdateAnimBg="0"/>
      <p:bldP spid="470021" grpId="0" autoUpdateAnimBg="0"/>
      <p:bldP spid="470023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BBCB693-8D16-4A57-BE24-990A9A79022A}" type="slidenum">
              <a:rPr lang="en-US" sz="1400">
                <a:latin typeface="Times" panose="02020603050405020304" pitchFamily="18" charset="0"/>
              </a:rPr>
              <a:pPr/>
              <a:t>53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71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بازیسیته آمینها</a:t>
            </a:r>
            <a:endParaRPr lang="en-US" dirty="0" smtClean="0"/>
          </a:p>
        </p:txBody>
      </p:sp>
      <p:sp>
        <p:nvSpPr>
          <p:cNvPr id="471043" name="Rectangle 3"/>
          <p:cNvSpPr>
            <a:spLocks noChangeArrowheads="1"/>
          </p:cNvSpPr>
          <p:nvPr/>
        </p:nvSpPr>
        <p:spPr bwMode="auto">
          <a:xfrm>
            <a:off x="2279650" y="1341438"/>
            <a:ext cx="69992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هرچه زوج الکترونهای غیر پیوندی بیشتر در دستر س باشد</a:t>
            </a:r>
          </a:p>
          <a:p>
            <a:pPr algn="r" rtl="1"/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 باز قوی تری است.</a:t>
            </a:r>
            <a:endParaRPr lang="en-US" sz="28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1044" name="Rectangle 4"/>
          <p:cNvSpPr>
            <a:spLocks noChangeArrowheads="1"/>
          </p:cNvSpPr>
          <p:nvPr/>
        </p:nvSpPr>
        <p:spPr bwMode="auto">
          <a:xfrm>
            <a:off x="2351088" y="3068638"/>
            <a:ext cx="3770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Kb = [RNH</a:t>
            </a:r>
            <a:r>
              <a:rPr lang="en-US" baseline="-25000">
                <a:solidFill>
                  <a:srgbClr val="000000"/>
                </a:solidFill>
                <a:latin typeface="Helvetica" panose="020B0604020202020204" pitchFamily="34" charset="0"/>
              </a:rPr>
              <a:t>3</a:t>
            </a:r>
            <a:r>
              <a:rPr lang="en-US" baseline="30000">
                <a:solidFill>
                  <a:srgbClr val="000000"/>
                </a:solidFill>
                <a:latin typeface="Helvetica" panose="020B0604020202020204" pitchFamily="34" charset="0"/>
              </a:rPr>
              <a:t>+</a:t>
            </a:r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] [OH</a:t>
            </a:r>
            <a:r>
              <a:rPr lang="en-US" baseline="30000">
                <a:solidFill>
                  <a:srgbClr val="000000"/>
                </a:solidFill>
                <a:latin typeface="Helvetica" panose="020B0604020202020204" pitchFamily="34" charset="0"/>
              </a:rPr>
              <a:t>-</a:t>
            </a:r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] / RNH</a:t>
            </a:r>
            <a:r>
              <a:rPr lang="en-US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endParaRPr lang="en-US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1045" name="Rectangle 5"/>
          <p:cNvSpPr>
            <a:spLocks noChangeArrowheads="1"/>
          </p:cNvSpPr>
          <p:nvPr/>
        </p:nvSpPr>
        <p:spPr bwMode="auto">
          <a:xfrm>
            <a:off x="4097338" y="2319339"/>
            <a:ext cx="49196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en-US" sz="3200">
                <a:solidFill>
                  <a:srgbClr val="000000"/>
                </a:solidFill>
                <a:latin typeface="Helvetica" panose="020B0604020202020204" pitchFamily="34" charset="0"/>
              </a:rPr>
              <a:t>PKb</a:t>
            </a:r>
            <a:r>
              <a:rPr lang="fa-IR" sz="3200">
                <a:solidFill>
                  <a:srgbClr val="000000"/>
                </a:solidFill>
                <a:latin typeface="Helvetica" panose="020B0604020202020204" pitchFamily="34" charset="0"/>
              </a:rPr>
              <a:t> قدرت بازی را اندازه میگیرد.</a:t>
            </a:r>
            <a:endParaRPr lang="en-US" sz="32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1046" name="Rectangle 6"/>
          <p:cNvSpPr>
            <a:spLocks noChangeArrowheads="1"/>
          </p:cNvSpPr>
          <p:nvPr/>
        </p:nvSpPr>
        <p:spPr bwMode="auto">
          <a:xfrm>
            <a:off x="6888164" y="2971800"/>
            <a:ext cx="2009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pK</a:t>
            </a:r>
            <a:r>
              <a:rPr lang="en-US" baseline="-25000">
                <a:solidFill>
                  <a:srgbClr val="000000"/>
                </a:solidFill>
                <a:latin typeface="Helvetica" panose="020B0604020202020204" pitchFamily="34" charset="0"/>
              </a:rPr>
              <a:t>b</a:t>
            </a:r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 = - log K</a:t>
            </a:r>
            <a:r>
              <a:rPr lang="en-US" baseline="-25000">
                <a:solidFill>
                  <a:srgbClr val="000000"/>
                </a:solidFill>
                <a:latin typeface="Helvetica" panose="020B0604020202020204" pitchFamily="34" charset="0"/>
              </a:rPr>
              <a:t>b</a:t>
            </a:r>
            <a:endParaRPr lang="en-US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pic>
        <p:nvPicPr>
          <p:cNvPr id="471047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132264"/>
            <a:ext cx="3297238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48" name="Text Box 8"/>
          <p:cNvSpPr txBox="1">
            <a:spLocks noChangeArrowheads="1"/>
          </p:cNvSpPr>
          <p:nvPr/>
        </p:nvSpPr>
        <p:spPr bwMode="auto">
          <a:xfrm>
            <a:off x="3216276" y="5373688"/>
            <a:ext cx="19081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3.36    </a:t>
            </a:r>
            <a:r>
              <a:rPr lang="fa-IR" sz="1800">
                <a:latin typeface="Times" panose="02020603050405020304" pitchFamily="18" charset="0"/>
              </a:rPr>
              <a:t>          </a:t>
            </a:r>
            <a:r>
              <a:rPr lang="en-US" sz="1800">
                <a:latin typeface="Times" panose="02020603050405020304" pitchFamily="18" charset="0"/>
              </a:rPr>
              <a:t> 3.28    </a:t>
            </a:r>
            <a:endParaRPr lang="en-US">
              <a:latin typeface="Times" panose="02020603050405020304" pitchFamily="18" charset="0"/>
            </a:endParaRPr>
          </a:p>
        </p:txBody>
      </p:sp>
      <p:sp>
        <p:nvSpPr>
          <p:cNvPr id="225291" name="Rectangle 9"/>
          <p:cNvSpPr>
            <a:spLocks noChangeArrowheads="1"/>
          </p:cNvSpPr>
          <p:nvPr/>
        </p:nvSpPr>
        <p:spPr bwMode="auto">
          <a:xfrm>
            <a:off x="6240464" y="3644901"/>
            <a:ext cx="4103687" cy="1223963"/>
          </a:xfrm>
          <a:prstGeom prst="rect">
            <a:avLst/>
          </a:prstGeom>
          <a:solidFill>
            <a:srgbClr val="3366FF">
              <a:alpha val="79999"/>
            </a:srgb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fa-IR" sz="2800">
                <a:latin typeface="Times" panose="02020603050405020304" pitchFamily="18" charset="0"/>
              </a:rPr>
              <a:t>تاثیر روی خصلت بازی</a:t>
            </a:r>
          </a:p>
          <a:p>
            <a:pPr algn="r"/>
            <a:r>
              <a:rPr lang="fa-IR" sz="2800">
                <a:latin typeface="Times" panose="02020603050405020304" pitchFamily="18" charset="0"/>
              </a:rPr>
              <a:t>1.اثرات القایی-جانشینی الکیل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225292" name="Rectangle 10"/>
          <p:cNvSpPr>
            <a:spLocks noChangeArrowheads="1"/>
          </p:cNvSpPr>
          <p:nvPr/>
        </p:nvSpPr>
        <p:spPr bwMode="auto">
          <a:xfrm>
            <a:off x="6240464" y="5013326"/>
            <a:ext cx="4103687" cy="1152525"/>
          </a:xfrm>
          <a:prstGeom prst="rect">
            <a:avLst/>
          </a:prstGeom>
          <a:solidFill>
            <a:srgbClr val="3366FF"/>
          </a:solidFill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a-IR" sz="2800">
                <a:latin typeface="Times" panose="02020603050405020304" pitchFamily="18" charset="0"/>
              </a:rPr>
              <a:t>گروههای متیل دانسیته الکترونی را</a:t>
            </a:r>
          </a:p>
          <a:p>
            <a:pPr algn="ctr"/>
            <a:r>
              <a:rPr lang="fa-IR" sz="2800">
                <a:latin typeface="Times" panose="02020603050405020304" pitchFamily="18" charset="0"/>
              </a:rPr>
              <a:t>روی نیتروژن افزایش میدهد.</a:t>
            </a:r>
            <a:endParaRPr lang="en-US" sz="28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71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7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7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42" grpId="0" autoUpdateAnimBg="0"/>
      <p:bldP spid="471043" grpId="0" autoUpdateAnimBg="0"/>
      <p:bldP spid="471044" grpId="0" autoUpdateAnimBg="0"/>
      <p:bldP spid="471045" grpId="0" autoUpdateAnimBg="0"/>
      <p:bldP spid="471046" grpId="0" autoUpdateAnimBg="0"/>
      <p:bldP spid="471048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8072C76-9423-409F-959E-FB9C54BCCA4D}" type="slidenum">
              <a:rPr lang="en-US" sz="1400">
                <a:latin typeface="Times" panose="02020603050405020304" pitchFamily="18" charset="0"/>
              </a:rPr>
              <a:pPr/>
              <a:t>54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72066" name="Text Box 2"/>
          <p:cNvSpPr txBox="1">
            <a:spLocks noChangeArrowheads="1"/>
          </p:cNvSpPr>
          <p:nvPr/>
        </p:nvSpPr>
        <p:spPr bwMode="auto">
          <a:xfrm>
            <a:off x="7127877" y="269876"/>
            <a:ext cx="31289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600" b="1" dirty="0">
                <a:latin typeface="Times" panose="02020603050405020304" pitchFamily="18" charset="0"/>
              </a:rPr>
              <a:t>2. اثرات رزونانسی</a:t>
            </a:r>
            <a:endParaRPr lang="en-US" sz="3600" b="1" dirty="0">
              <a:latin typeface="Times" panose="02020603050405020304" pitchFamily="18" charset="0"/>
            </a:endParaRPr>
          </a:p>
        </p:txBody>
      </p:sp>
      <p:sp>
        <p:nvSpPr>
          <p:cNvPr id="472067" name="Text Box 3"/>
          <p:cNvSpPr txBox="1">
            <a:spLocks noChangeArrowheads="1"/>
          </p:cNvSpPr>
          <p:nvPr/>
        </p:nvSpPr>
        <p:spPr bwMode="auto">
          <a:xfrm>
            <a:off x="1524000" y="981076"/>
            <a:ext cx="2960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چرا باز ضعیف ترشده؟ 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472068" name="Text Box 4"/>
          <p:cNvSpPr txBox="1">
            <a:spLocks noChangeArrowheads="1"/>
          </p:cNvSpPr>
          <p:nvPr/>
        </p:nvSpPr>
        <p:spPr bwMode="auto">
          <a:xfrm>
            <a:off x="4727576" y="1052513"/>
            <a:ext cx="4600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b="1">
                <a:latin typeface="Times" panose="02020603050405020304" pitchFamily="18" charset="0"/>
              </a:rPr>
              <a:t>زوج الکترونهای غیرمستقر روی نیتروژن!!</a:t>
            </a:r>
            <a:endParaRPr lang="en-US" b="1">
              <a:latin typeface="Times" panose="02020603050405020304" pitchFamily="18" charset="0"/>
            </a:endParaRPr>
          </a:p>
        </p:txBody>
      </p:sp>
      <p:pic>
        <p:nvPicPr>
          <p:cNvPr id="47206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1" y="1905001"/>
            <a:ext cx="173672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207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1" y="2895600"/>
            <a:ext cx="1793875" cy="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207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1828800"/>
            <a:ext cx="62706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207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2057400"/>
            <a:ext cx="1903413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2073" name="Text Box 9"/>
          <p:cNvSpPr txBox="1">
            <a:spLocks noChangeArrowheads="1"/>
          </p:cNvSpPr>
          <p:nvPr/>
        </p:nvSpPr>
        <p:spPr bwMode="auto">
          <a:xfrm>
            <a:off x="6156325" y="3251201"/>
            <a:ext cx="1011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pK</a:t>
            </a:r>
            <a:r>
              <a:rPr lang="en-US" sz="1800" baseline="-25000">
                <a:latin typeface="Times" panose="02020603050405020304" pitchFamily="18" charset="0"/>
              </a:rPr>
              <a:t>b</a:t>
            </a:r>
            <a:r>
              <a:rPr lang="en-US" sz="1800">
                <a:latin typeface="Times" panose="02020603050405020304" pitchFamily="18" charset="0"/>
              </a:rPr>
              <a:t> = 15</a:t>
            </a:r>
          </a:p>
        </p:txBody>
      </p:sp>
      <p:pic>
        <p:nvPicPr>
          <p:cNvPr id="47207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981200"/>
            <a:ext cx="12080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2075" name="Rectangle 11"/>
          <p:cNvSpPr>
            <a:spLocks noChangeArrowheads="1"/>
          </p:cNvSpPr>
          <p:nvPr/>
        </p:nvSpPr>
        <p:spPr bwMode="auto">
          <a:xfrm>
            <a:off x="8229600" y="2868613"/>
            <a:ext cx="13604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600">
                <a:solidFill>
                  <a:srgbClr val="000000"/>
                </a:solidFill>
                <a:latin typeface="Helvetica" panose="020B0604020202020204" pitchFamily="34" charset="0"/>
              </a:rPr>
              <a:t>not aromatic </a:t>
            </a:r>
          </a:p>
        </p:txBody>
      </p:sp>
      <p:sp>
        <p:nvSpPr>
          <p:cNvPr id="472076" name="Text Box 12"/>
          <p:cNvSpPr txBox="1">
            <a:spLocks noChangeArrowheads="1"/>
          </p:cNvSpPr>
          <p:nvPr/>
        </p:nvSpPr>
        <p:spPr bwMode="auto">
          <a:xfrm>
            <a:off x="6240464" y="3573463"/>
            <a:ext cx="40163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fa-IR" sz="2800" b="1">
                <a:latin typeface="Times" panose="02020603050405020304" pitchFamily="18" charset="0"/>
              </a:rPr>
              <a:t> اثر هیبریداسیون</a:t>
            </a:r>
            <a:endParaRPr lang="en-US" sz="2800" b="1">
              <a:latin typeface="Times" panose="02020603050405020304" pitchFamily="18" charset="0"/>
            </a:endParaRPr>
          </a:p>
        </p:txBody>
      </p:sp>
      <p:sp>
        <p:nvSpPr>
          <p:cNvPr id="472077" name="Text Box 13"/>
          <p:cNvSpPr txBox="1">
            <a:spLocks noChangeArrowheads="1"/>
          </p:cNvSpPr>
          <p:nvPr/>
        </p:nvSpPr>
        <p:spPr bwMode="auto">
          <a:xfrm>
            <a:off x="7451725" y="402272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fa-IR">
              <a:latin typeface="Times" panose="02020603050405020304" pitchFamily="18" charset="0"/>
            </a:endParaRPr>
          </a:p>
        </p:txBody>
      </p:sp>
      <p:sp>
        <p:nvSpPr>
          <p:cNvPr id="472078" name="Text Box 14"/>
          <p:cNvSpPr txBox="1">
            <a:spLocks noChangeArrowheads="1"/>
          </p:cNvSpPr>
          <p:nvPr/>
        </p:nvSpPr>
        <p:spPr bwMode="auto">
          <a:xfrm>
            <a:off x="4635501" y="4187826"/>
            <a:ext cx="27717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000">
                <a:latin typeface="Times" panose="02020603050405020304" pitchFamily="18" charset="0"/>
              </a:rPr>
              <a:t>زوج الکترونهای غیر پیوندی به</a:t>
            </a:r>
          </a:p>
          <a:p>
            <a:pPr algn="r" rtl="1"/>
            <a:r>
              <a:rPr lang="fa-IR" sz="2000">
                <a:latin typeface="Times" panose="02020603050405020304" pitchFamily="18" charset="0"/>
              </a:rPr>
              <a:t>نیتروژن نزدیک تر است.</a:t>
            </a:r>
            <a:endParaRPr lang="en-US" sz="2000">
              <a:latin typeface="Times" panose="02020603050405020304" pitchFamily="18" charset="0"/>
            </a:endParaRPr>
          </a:p>
        </p:txBody>
      </p:sp>
      <p:pic>
        <p:nvPicPr>
          <p:cNvPr id="472079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800600"/>
            <a:ext cx="36195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2080" name="Rectangle 16"/>
          <p:cNvSpPr>
            <a:spLocks noChangeArrowheads="1"/>
          </p:cNvSpPr>
          <p:nvPr/>
        </p:nvSpPr>
        <p:spPr bwMode="auto">
          <a:xfrm>
            <a:off x="2057400" y="5867401"/>
            <a:ext cx="4411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sp</a:t>
            </a:r>
            <a:r>
              <a:rPr lang="en-US" sz="14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endParaRPr lang="en-US" sz="14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2081" name="Rectangle 17"/>
          <p:cNvSpPr>
            <a:spLocks noChangeArrowheads="1"/>
          </p:cNvSpPr>
          <p:nvPr/>
        </p:nvSpPr>
        <p:spPr bwMode="auto">
          <a:xfrm>
            <a:off x="3581400" y="5715001"/>
            <a:ext cx="4411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sp</a:t>
            </a:r>
            <a:r>
              <a:rPr lang="en-US" sz="1400" baseline="-25000">
                <a:solidFill>
                  <a:srgbClr val="000000"/>
                </a:solidFill>
                <a:latin typeface="Helvetica" panose="020B0604020202020204" pitchFamily="34" charset="0"/>
              </a:rPr>
              <a:t>3</a:t>
            </a:r>
            <a:endParaRPr lang="en-US" sz="14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72082" name="Rectangle 18"/>
          <p:cNvSpPr>
            <a:spLocks noChangeArrowheads="1"/>
          </p:cNvSpPr>
          <p:nvPr/>
        </p:nvSpPr>
        <p:spPr bwMode="auto">
          <a:xfrm>
            <a:off x="5334001" y="5562600"/>
            <a:ext cx="3714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sp</a:t>
            </a:r>
          </a:p>
        </p:txBody>
      </p:sp>
      <p:sp>
        <p:nvSpPr>
          <p:cNvPr id="472083" name="Rectangle 19"/>
          <p:cNvSpPr>
            <a:spLocks noChangeArrowheads="1"/>
          </p:cNvSpPr>
          <p:nvPr/>
        </p:nvSpPr>
        <p:spPr bwMode="auto">
          <a:xfrm>
            <a:off x="1981200" y="6248400"/>
            <a:ext cx="5286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8.75</a:t>
            </a:r>
          </a:p>
        </p:txBody>
      </p:sp>
      <p:sp>
        <p:nvSpPr>
          <p:cNvPr id="472084" name="Rectangle 20"/>
          <p:cNvSpPr>
            <a:spLocks noChangeArrowheads="1"/>
          </p:cNvSpPr>
          <p:nvPr/>
        </p:nvSpPr>
        <p:spPr bwMode="auto">
          <a:xfrm>
            <a:off x="5410200" y="5867400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24</a:t>
            </a:r>
          </a:p>
        </p:txBody>
      </p:sp>
      <p:sp>
        <p:nvSpPr>
          <p:cNvPr id="472085" name="Rectangle 21"/>
          <p:cNvSpPr>
            <a:spLocks noChangeArrowheads="1"/>
          </p:cNvSpPr>
          <p:nvPr/>
        </p:nvSpPr>
        <p:spPr bwMode="auto">
          <a:xfrm>
            <a:off x="3581400" y="6096000"/>
            <a:ext cx="5286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>
                <a:solidFill>
                  <a:srgbClr val="000000"/>
                </a:solidFill>
                <a:latin typeface="Helvetica" panose="020B0604020202020204" pitchFamily="34" charset="0"/>
              </a:rPr>
              <a:t>2.88</a:t>
            </a:r>
          </a:p>
        </p:txBody>
      </p:sp>
      <p:sp>
        <p:nvSpPr>
          <p:cNvPr id="226328" name="Rectangle 22"/>
          <p:cNvSpPr>
            <a:spLocks noChangeArrowheads="1"/>
          </p:cNvSpPr>
          <p:nvPr/>
        </p:nvSpPr>
        <p:spPr bwMode="auto">
          <a:xfrm>
            <a:off x="2063750" y="4221163"/>
            <a:ext cx="2592388" cy="431800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1"/>
            <a:r>
              <a:rPr lang="fa-IR">
                <a:latin typeface="Times" panose="02020603050405020304" pitchFamily="18" charset="0"/>
              </a:rPr>
              <a:t>درصد </a:t>
            </a:r>
            <a:r>
              <a:rPr lang="en-US">
                <a:latin typeface="Times" panose="02020603050405020304" pitchFamily="18" charset="0"/>
              </a:rPr>
              <a:t>s</a:t>
            </a:r>
            <a:r>
              <a:rPr lang="fa-IR">
                <a:latin typeface="Times" panose="02020603050405020304" pitchFamily="18" charset="0"/>
              </a:rPr>
              <a:t>افزایش یافته</a:t>
            </a:r>
            <a:endParaRPr lang="en-US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27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4" presetClass="entr" presetSubtype="26712658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7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entr" presetSubtype="26576576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entr" presetSubtype="26576698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7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7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2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72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72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7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72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7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472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472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0" presetClass="entr" presetSubtype="2657646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066" grpId="0" autoUpdateAnimBg="0"/>
      <p:bldP spid="472067" grpId="0" autoUpdateAnimBg="0"/>
      <p:bldP spid="472068" grpId="0" autoUpdateAnimBg="0"/>
      <p:bldP spid="472073" grpId="0" autoUpdateAnimBg="0"/>
      <p:bldP spid="472075" grpId="0" autoUpdateAnimBg="0"/>
      <p:bldP spid="472076" grpId="0" autoUpdateAnimBg="0"/>
      <p:bldP spid="472077" grpId="0" autoUpdateAnimBg="0"/>
      <p:bldP spid="472078" grpId="0" autoUpdateAnimBg="0"/>
      <p:bldP spid="472080" grpId="0" autoUpdateAnimBg="0"/>
      <p:bldP spid="472081" grpId="0" autoUpdateAnimBg="0"/>
      <p:bldP spid="472082" grpId="0" autoUpdateAnimBg="0"/>
      <p:bldP spid="472083" grpId="0" autoUpdateAnimBg="0"/>
      <p:bldP spid="472084" grpId="0" autoUpdateAnimBg="0"/>
      <p:bldP spid="472085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B73BCE4-12E2-4397-A95E-D9BDEA9B4AC0}" type="slidenum">
              <a:rPr lang="en-US" sz="1400">
                <a:latin typeface="Times" panose="02020603050405020304" pitchFamily="18" charset="0"/>
              </a:rPr>
              <a:pPr/>
              <a:t>55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27332" name="Rectangle 2"/>
          <p:cNvSpPr>
            <a:spLocks noChangeArrowheads="1"/>
          </p:cNvSpPr>
          <p:nvPr/>
        </p:nvSpPr>
        <p:spPr bwMode="auto">
          <a:xfrm>
            <a:off x="2135188" y="2565401"/>
            <a:ext cx="7854950" cy="302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050" tIns="26987" rIns="19050" bIns="26987"/>
          <a:lstStyle>
            <a:lvl1pPr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</a:pPr>
            <a:r>
              <a:rPr lang="fa-IR" sz="3200">
                <a:latin typeface="Times" panose="02020603050405020304" pitchFamily="18" charset="0"/>
              </a:rPr>
              <a:t>1.آلکیل آمینها خصلت بازی کمی بیشتر از آمونیاک دارند</a:t>
            </a:r>
          </a:p>
          <a:p>
            <a:pPr algn="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</a:pPr>
            <a:r>
              <a:rPr lang="fa-IR" sz="3200">
                <a:latin typeface="Times" panose="02020603050405020304" pitchFamily="18" charset="0"/>
              </a:rPr>
              <a:t>2.الکیل آمین ها اختلاف بازی خیلی کمی با هم دارند.</a:t>
            </a:r>
          </a:p>
          <a:p>
            <a:pPr algn="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</a:pPr>
            <a:r>
              <a:rPr lang="fa-IR" sz="3200">
                <a:latin typeface="Times" panose="02020603050405020304" pitchFamily="18" charset="0"/>
              </a:rPr>
              <a:t>3.آریل آمینها خاصیت بازی کمتری از آمونیاک دارند.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22733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اثر ساختمان روی قدرت بازی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325639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C97CFBC-19A7-46C5-8F14-37B2FEBB786E}" type="slidenum">
              <a:rPr lang="en-US" sz="1400">
                <a:latin typeface="Times" panose="02020603050405020304" pitchFamily="18" charset="0"/>
              </a:rPr>
              <a:pPr/>
              <a:t>56</a:t>
            </a:fld>
            <a:endParaRPr lang="en-US" sz="1400">
              <a:latin typeface="Times" panose="02020603050405020304" pitchFamily="18" charset="0"/>
            </a:endParaRPr>
          </a:p>
        </p:txBody>
      </p:sp>
      <p:grpSp>
        <p:nvGrpSpPr>
          <p:cNvPr id="228356" name="Group 2"/>
          <p:cNvGrpSpPr>
            <a:grpSpLocks/>
          </p:cNvGrpSpPr>
          <p:nvPr/>
        </p:nvGrpSpPr>
        <p:grpSpPr bwMode="auto">
          <a:xfrm>
            <a:off x="4681538" y="3008314"/>
            <a:ext cx="3251200" cy="1258887"/>
            <a:chOff x="881" y="952"/>
            <a:chExt cx="2048" cy="793"/>
          </a:xfrm>
        </p:grpSpPr>
        <p:pic>
          <p:nvPicPr>
            <p:cNvPr id="228360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0" y="952"/>
              <a:ext cx="1414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4116" name="Rectangle 4"/>
            <p:cNvSpPr>
              <a:spLocks noChangeArrowheads="1"/>
            </p:cNvSpPr>
            <p:nvPr/>
          </p:nvSpPr>
          <p:spPr bwMode="auto">
            <a:xfrm>
              <a:off x="881" y="1191"/>
              <a:ext cx="232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X</a:t>
              </a:r>
            </a:p>
          </p:txBody>
        </p:sp>
        <p:sp>
          <p:nvSpPr>
            <p:cNvPr id="474117" name="Rectangle 5"/>
            <p:cNvSpPr>
              <a:spLocks noChangeArrowheads="1"/>
            </p:cNvSpPr>
            <p:nvPr/>
          </p:nvSpPr>
          <p:spPr bwMode="auto">
            <a:xfrm>
              <a:off x="2449" y="1191"/>
              <a:ext cx="480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NH</a:t>
              </a:r>
              <a:r>
                <a:rPr lang="en-US" sz="2800" baseline="-250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2</a:t>
              </a:r>
            </a:p>
          </p:txBody>
        </p:sp>
      </p:grpSp>
      <p:sp>
        <p:nvSpPr>
          <p:cNvPr id="474118" name="Rectangle 6"/>
          <p:cNvSpPr>
            <a:spLocks noChangeArrowheads="1"/>
          </p:cNvSpPr>
          <p:nvPr/>
        </p:nvSpPr>
        <p:spPr bwMode="auto">
          <a:xfrm>
            <a:off x="3733801" y="4646614"/>
            <a:ext cx="4765675" cy="137318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tabLst>
                <a:tab pos="2916238" algn="ctr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X	p</a:t>
            </a: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K</a:t>
            </a:r>
            <a:r>
              <a:rPr lang="en-US" sz="2800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a 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of conjugate acid</a:t>
            </a:r>
          </a:p>
          <a:p>
            <a:pPr>
              <a:tabLst>
                <a:tab pos="2916238" algn="ctr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H	4.6</a:t>
            </a:r>
          </a:p>
          <a:p>
            <a:pPr>
              <a:tabLst>
                <a:tab pos="2916238" algn="ctr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CH</a:t>
            </a:r>
            <a:r>
              <a:rPr lang="en-US" sz="2800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3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Helvetica" charset="0"/>
              </a:rPr>
              <a:t>	5.3</a:t>
            </a:r>
          </a:p>
        </p:txBody>
      </p:sp>
      <p:sp>
        <p:nvSpPr>
          <p:cNvPr id="228358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sz="4000" dirty="0"/>
              <a:t>اثر استخلاف روی خصلت بازی</a:t>
            </a:r>
            <a:br>
              <a:rPr lang="fa-IR" sz="4000" dirty="0"/>
            </a:br>
            <a:r>
              <a:rPr lang="fa-IR" sz="4000" dirty="0"/>
              <a:t> آریل آمینها</a:t>
            </a:r>
            <a:endParaRPr lang="en-US" sz="4000" dirty="0"/>
          </a:p>
        </p:txBody>
      </p:sp>
      <p:sp>
        <p:nvSpPr>
          <p:cNvPr id="228359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39"/>
            <a:ext cx="7772400" cy="434975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fa-IR" sz="2400"/>
              <a:t>گروههای الکیل روی حلقه خصلت بازی را به مقدار کم افزایش میدهد. 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9735635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EEE03D1-EE2A-46AC-AE52-8F5D7AE16C4C}" type="slidenum">
              <a:rPr lang="en-US" sz="1400">
                <a:latin typeface="Times" panose="02020603050405020304" pitchFamily="18" charset="0"/>
              </a:rPr>
              <a:pPr/>
              <a:t>57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75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آلکیلاسیون آمینها</a:t>
            </a:r>
            <a:endParaRPr lang="en-US" dirty="0" smtClean="0"/>
          </a:p>
        </p:txBody>
      </p:sp>
      <p:sp>
        <p:nvSpPr>
          <p:cNvPr id="475139" name="Text Box 3"/>
          <p:cNvSpPr txBox="1">
            <a:spLocks noChangeArrowheads="1"/>
          </p:cNvSpPr>
          <p:nvPr/>
        </p:nvSpPr>
        <p:spPr bwMode="auto">
          <a:xfrm>
            <a:off x="4913313" y="1576388"/>
            <a:ext cx="39608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آلکیلاسیون آمینها با آلکیل هالیدها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475140" name="Text Box 4"/>
          <p:cNvSpPr txBox="1">
            <a:spLocks noChangeArrowheads="1"/>
          </p:cNvSpPr>
          <p:nvPr/>
        </p:nvSpPr>
        <p:spPr bwMode="auto">
          <a:xfrm>
            <a:off x="4079875" y="2276476"/>
            <a:ext cx="48021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دو از این واکنش های جانشینی مهم است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475141" name="Text Box 5"/>
          <p:cNvSpPr txBox="1">
            <a:spLocks noChangeArrowheads="1"/>
          </p:cNvSpPr>
          <p:nvPr/>
        </p:nvSpPr>
        <p:spPr bwMode="auto">
          <a:xfrm>
            <a:off x="4051301" y="4976813"/>
            <a:ext cx="4835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متیل یدید اضافی – نمک آمین چهار تایی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475142" name="Rectangle 6"/>
          <p:cNvSpPr>
            <a:spLocks noChangeArrowheads="1"/>
          </p:cNvSpPr>
          <p:nvPr/>
        </p:nvSpPr>
        <p:spPr bwMode="auto">
          <a:xfrm>
            <a:off x="3016250" y="2767013"/>
            <a:ext cx="53721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sz="2800">
                <a:latin typeface="Times" panose="02020603050405020304" pitchFamily="18" charset="0"/>
              </a:rPr>
              <a:t>آمونیاک اضافی- منو الکیلاسیون اتفاق میافتد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475143" name="Rectangle 7"/>
          <p:cNvSpPr>
            <a:spLocks noChangeArrowheads="1"/>
          </p:cNvSpPr>
          <p:nvPr/>
        </p:nvSpPr>
        <p:spPr bwMode="auto">
          <a:xfrm>
            <a:off x="2057400" y="3505200"/>
            <a:ext cx="35321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latin typeface="Times" panose="02020603050405020304" pitchFamily="18" charset="0"/>
              </a:rPr>
              <a:t>PhCH</a:t>
            </a:r>
            <a:r>
              <a:rPr lang="en-US" baseline="-25000">
                <a:latin typeface="Times" panose="02020603050405020304" pitchFamily="18" charset="0"/>
              </a:rPr>
              <a:t>2</a:t>
            </a:r>
            <a:r>
              <a:rPr lang="en-US">
                <a:latin typeface="Times" panose="02020603050405020304" pitchFamily="18" charset="0"/>
              </a:rPr>
              <a:t>Br    +    excess NH</a:t>
            </a:r>
            <a:r>
              <a:rPr lang="en-US" baseline="-25000">
                <a:latin typeface="Times" panose="02020603050405020304" pitchFamily="18" charset="0"/>
              </a:rPr>
              <a:t>3</a:t>
            </a:r>
            <a:endParaRPr lang="en-US">
              <a:latin typeface="Times" panose="02020603050405020304" pitchFamily="18" charset="0"/>
            </a:endParaRPr>
          </a:p>
        </p:txBody>
      </p:sp>
      <p:pic>
        <p:nvPicPr>
          <p:cNvPr id="47514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733800"/>
            <a:ext cx="985838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5145" name="Rectangle 9"/>
          <p:cNvSpPr>
            <a:spLocks noChangeArrowheads="1"/>
          </p:cNvSpPr>
          <p:nvPr/>
        </p:nvSpPr>
        <p:spPr bwMode="auto">
          <a:xfrm>
            <a:off x="6781800" y="3505200"/>
            <a:ext cx="157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latin typeface="Times" panose="02020603050405020304" pitchFamily="18" charset="0"/>
              </a:rPr>
              <a:t>PhCH</a:t>
            </a:r>
            <a:r>
              <a:rPr lang="en-US" baseline="-25000">
                <a:latin typeface="Times" panose="02020603050405020304" pitchFamily="18" charset="0"/>
              </a:rPr>
              <a:t>2</a:t>
            </a:r>
            <a:r>
              <a:rPr lang="en-US">
                <a:latin typeface="Times" panose="02020603050405020304" pitchFamily="18" charset="0"/>
              </a:rPr>
              <a:t>NH</a:t>
            </a:r>
            <a:r>
              <a:rPr lang="en-US" baseline="-25000">
                <a:latin typeface="Times" panose="02020603050405020304" pitchFamily="18" charset="0"/>
              </a:rPr>
              <a:t>2</a:t>
            </a:r>
            <a:endParaRPr lang="en-US">
              <a:latin typeface="Times" panose="02020603050405020304" pitchFamily="18" charset="0"/>
            </a:endParaRPr>
          </a:p>
        </p:txBody>
      </p:sp>
      <p:sp>
        <p:nvSpPr>
          <p:cNvPr id="475146" name="Text Box 10"/>
          <p:cNvSpPr txBox="1">
            <a:spLocks noChangeArrowheads="1"/>
          </p:cNvSpPr>
          <p:nvPr/>
        </p:nvSpPr>
        <p:spPr bwMode="auto">
          <a:xfrm>
            <a:off x="2346325" y="5767388"/>
            <a:ext cx="24971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Propyl-NH</a:t>
            </a:r>
            <a:r>
              <a:rPr lang="en-US" sz="1800" baseline="-25000">
                <a:latin typeface="Times" panose="02020603050405020304" pitchFamily="18" charset="0"/>
              </a:rPr>
              <a:t>2       </a:t>
            </a:r>
            <a:r>
              <a:rPr lang="en-US" sz="1800">
                <a:latin typeface="Times" panose="02020603050405020304" pitchFamily="18" charset="0"/>
              </a:rPr>
              <a:t>+   ex MeI</a:t>
            </a:r>
          </a:p>
        </p:txBody>
      </p:sp>
      <p:pic>
        <p:nvPicPr>
          <p:cNvPr id="47514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019800"/>
            <a:ext cx="985838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5148" name="Rectangle 12"/>
          <p:cNvSpPr>
            <a:spLocks noChangeArrowheads="1"/>
          </p:cNvSpPr>
          <p:nvPr/>
        </p:nvSpPr>
        <p:spPr bwMode="auto">
          <a:xfrm>
            <a:off x="6248401" y="5791201"/>
            <a:ext cx="16541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Propyl-N(Me)</a:t>
            </a:r>
            <a:r>
              <a:rPr lang="en-US" sz="1800" baseline="-25000">
                <a:latin typeface="Times" panose="02020603050405020304" pitchFamily="18" charset="0"/>
              </a:rPr>
              <a:t>3</a:t>
            </a:r>
            <a:r>
              <a:rPr lang="en-US" sz="1800" baseline="30000">
                <a:latin typeface="Times" panose="02020603050405020304" pitchFamily="18" charset="0"/>
              </a:rPr>
              <a:t>+</a:t>
            </a:r>
            <a:endParaRPr lang="en-US" sz="1800" baseline="-250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28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entr" presetSubtype="2657592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47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5138" grpId="0" autoUpdateAnimBg="0"/>
      <p:bldP spid="475139" grpId="0" autoUpdateAnimBg="0"/>
      <p:bldP spid="475140" grpId="0" autoUpdateAnimBg="0"/>
      <p:bldP spid="475141" grpId="0" autoUpdateAnimBg="0"/>
      <p:bldP spid="475142" grpId="0" autoUpdateAnimBg="0"/>
      <p:bldP spid="475143" grpId="0" autoUpdateAnimBg="0"/>
      <p:bldP spid="475145" grpId="0" autoUpdateAnimBg="0"/>
      <p:bldP spid="475146" grpId="0" autoUpdateAnimBg="0"/>
      <p:bldP spid="475148" grpId="0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2840606-CDC7-4615-9826-7FB808AF6BD6}" type="slidenum">
              <a:rPr lang="en-US" sz="1400">
                <a:latin typeface="Times" panose="02020603050405020304" pitchFamily="18" charset="0"/>
              </a:rPr>
              <a:pPr/>
              <a:t>58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0404" name="Rectangle 2"/>
          <p:cNvSpPr>
            <a:spLocks noGrp="1" noChangeArrowheads="1"/>
          </p:cNvSpPr>
          <p:nvPr>
            <p:ph type="title"/>
          </p:nvPr>
        </p:nvSpPr>
        <p:spPr>
          <a:xfrm>
            <a:off x="3403600" y="2676525"/>
            <a:ext cx="5384800" cy="1504950"/>
          </a:xfrm>
          <a:noFill/>
        </p:spPr>
        <p:txBody>
          <a:bodyPr vert="horz" wrap="none" lIns="19050" tIns="26987" rIns="19050" bIns="26987" rtlCol="0" anchor="t">
            <a:normAutofit fontScale="90000"/>
          </a:bodyPr>
          <a:lstStyle/>
          <a:p>
            <a:pPr algn="ctr" rtl="1">
              <a:lnSpc>
                <a:spcPts val="43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</a:pPr>
            <a:r>
              <a:rPr lang="en-US" sz="4000" b="1" dirty="0"/>
              <a:t/>
            </a:r>
            <a:br>
              <a:rPr lang="en-US" sz="4000" b="1" dirty="0"/>
            </a:br>
            <a:r>
              <a:rPr lang="fa-IR" sz="4000" b="1" dirty="0"/>
              <a:t>سنتز آلکیل آمینهای نوع اول</a:t>
            </a:r>
            <a:br>
              <a:rPr lang="fa-IR" sz="4000" b="1" dirty="0"/>
            </a:br>
            <a:r>
              <a:rPr lang="fa-IR" sz="4000" b="1" dirty="0"/>
              <a:t> به روش گابریل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506259895"/>
      </p:ext>
    </p:extLst>
  </p:cSld>
  <p:clrMapOvr>
    <a:masterClrMapping/>
  </p:clrMapOvr>
  <p:transition spd="slow">
    <p:wipe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9834610-A416-4F3A-A8A9-AB9F8CB8529D}" type="slidenum">
              <a:rPr lang="en-US" sz="1400">
                <a:latin typeface="Times" panose="02020603050405020304" pitchFamily="18" charset="0"/>
              </a:rPr>
              <a:pPr/>
              <a:t>59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1428" name="Rectangle 2"/>
          <p:cNvSpPr>
            <a:spLocks noChangeArrowheads="1"/>
          </p:cNvSpPr>
          <p:nvPr/>
        </p:nvSpPr>
        <p:spPr bwMode="auto">
          <a:xfrm>
            <a:off x="2132014" y="1706563"/>
            <a:ext cx="7913687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050" tIns="26987" rIns="19050" bIns="26987"/>
          <a:lstStyle>
            <a:lvl1pPr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  <a:buFontTx/>
              <a:buChar char="•"/>
            </a:pPr>
            <a:r>
              <a:rPr lang="en-US" sz="3200">
                <a:latin typeface="Times" panose="02020603050405020304" pitchFamily="18" charset="0"/>
              </a:rPr>
              <a:t>Pka</a:t>
            </a:r>
            <a:r>
              <a:rPr lang="fa-IR" sz="3200">
                <a:latin typeface="Times" panose="02020603050405020304" pitchFamily="18" charset="0"/>
              </a:rPr>
              <a:t> برای فتالامید 8.3 است.</a:t>
            </a:r>
            <a:endParaRPr lang="en-US" sz="3200">
              <a:latin typeface="Times" panose="02020603050405020304" pitchFamily="18" charset="0"/>
            </a:endParaRPr>
          </a:p>
          <a:p>
            <a:pPr algn="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  <a:buFontTx/>
              <a:buChar char="•"/>
            </a:pPr>
            <a:r>
              <a:rPr lang="fa-IR" sz="3200">
                <a:latin typeface="Times" panose="02020603050405020304" pitchFamily="18" charset="0"/>
              </a:rPr>
              <a:t>به روش زیر از واکنش فتالامید با پتاس تهیه میشود.</a:t>
            </a:r>
            <a:endParaRPr lang="en-US" sz="3200">
              <a:latin typeface="Times" panose="02020603050405020304" pitchFamily="18" charset="0"/>
            </a:endParaRPr>
          </a:p>
        </p:txBody>
      </p:sp>
      <p:grpSp>
        <p:nvGrpSpPr>
          <p:cNvPr id="231429" name="Group 3"/>
          <p:cNvGrpSpPr>
            <a:grpSpLocks/>
          </p:cNvGrpSpPr>
          <p:nvPr/>
        </p:nvGrpSpPr>
        <p:grpSpPr bwMode="auto">
          <a:xfrm>
            <a:off x="6657976" y="3630612"/>
            <a:ext cx="3386138" cy="2498724"/>
            <a:chOff x="3234" y="2287"/>
            <a:chExt cx="2133" cy="1574"/>
          </a:xfrm>
        </p:grpSpPr>
        <p:pic>
          <p:nvPicPr>
            <p:cNvPr id="231439" name="Picture 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4" y="2469"/>
              <a:ext cx="1297" cy="1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8213" name="Rectangle 5"/>
            <p:cNvSpPr>
              <a:spLocks noChangeArrowheads="1"/>
            </p:cNvSpPr>
            <p:nvPr/>
          </p:nvSpPr>
          <p:spPr bwMode="auto">
            <a:xfrm>
              <a:off x="4253" y="2287"/>
              <a:ext cx="265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</a:t>
              </a:r>
            </a:p>
          </p:txBody>
        </p:sp>
        <p:sp>
          <p:nvSpPr>
            <p:cNvPr id="478214" name="Rectangle 6"/>
            <p:cNvSpPr>
              <a:spLocks noChangeArrowheads="1"/>
            </p:cNvSpPr>
            <p:nvPr/>
          </p:nvSpPr>
          <p:spPr bwMode="auto">
            <a:xfrm>
              <a:off x="4275" y="3514"/>
              <a:ext cx="265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</a:t>
              </a:r>
            </a:p>
          </p:txBody>
        </p:sp>
        <p:sp useBgFill="1">
          <p:nvSpPr>
            <p:cNvPr id="478215" name="Rectangle 7"/>
            <p:cNvSpPr>
              <a:spLocks noChangeArrowheads="1"/>
            </p:cNvSpPr>
            <p:nvPr/>
          </p:nvSpPr>
          <p:spPr bwMode="auto">
            <a:xfrm>
              <a:off x="4391" y="2885"/>
              <a:ext cx="262" cy="347"/>
            </a:xfrm>
            <a:prstGeom prst="rect">
              <a:avLst/>
            </a:prstGeom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N</a:t>
              </a:r>
            </a:p>
          </p:txBody>
        </p:sp>
        <p:sp>
          <p:nvSpPr>
            <p:cNvPr id="478216" name="Rectangle 8"/>
            <p:cNvSpPr>
              <a:spLocks noChangeArrowheads="1"/>
            </p:cNvSpPr>
            <p:nvPr/>
          </p:nvSpPr>
          <p:spPr bwMode="auto">
            <a:xfrm>
              <a:off x="4295" y="2989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  <a:b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</a:p>
          </p:txBody>
        </p:sp>
        <p:sp>
          <p:nvSpPr>
            <p:cNvPr id="478217" name="Rectangle 9"/>
            <p:cNvSpPr>
              <a:spLocks noChangeArrowheads="1"/>
            </p:cNvSpPr>
            <p:nvPr/>
          </p:nvSpPr>
          <p:spPr bwMode="auto">
            <a:xfrm>
              <a:off x="4594" y="3001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  <a:b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</a:p>
          </p:txBody>
        </p:sp>
        <p:sp>
          <p:nvSpPr>
            <p:cNvPr id="478218" name="Rectangle 10"/>
            <p:cNvSpPr>
              <a:spLocks noChangeArrowheads="1"/>
            </p:cNvSpPr>
            <p:nvPr/>
          </p:nvSpPr>
          <p:spPr bwMode="auto">
            <a:xfrm>
              <a:off x="4530" y="2704"/>
              <a:ext cx="22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–</a:t>
              </a:r>
            </a:p>
          </p:txBody>
        </p:sp>
        <p:grpSp>
          <p:nvGrpSpPr>
            <p:cNvPr id="231446" name="Group 11"/>
            <p:cNvGrpSpPr>
              <a:grpSpLocks/>
            </p:cNvGrpSpPr>
            <p:nvPr/>
          </p:nvGrpSpPr>
          <p:grpSpPr bwMode="auto">
            <a:xfrm>
              <a:off x="4957" y="2744"/>
              <a:ext cx="410" cy="487"/>
              <a:chOff x="4957" y="2744"/>
              <a:chExt cx="410" cy="487"/>
            </a:xfrm>
          </p:grpSpPr>
          <p:sp>
            <p:nvSpPr>
              <p:cNvPr id="478220" name="Rectangle 12"/>
              <p:cNvSpPr>
                <a:spLocks noChangeArrowheads="1"/>
              </p:cNvSpPr>
              <p:nvPr/>
            </p:nvSpPr>
            <p:spPr bwMode="auto">
              <a:xfrm>
                <a:off x="4957" y="2884"/>
                <a:ext cx="232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K</a:t>
                </a:r>
              </a:p>
            </p:txBody>
          </p:sp>
          <p:sp>
            <p:nvSpPr>
              <p:cNvPr id="478221" name="Rectangle 13"/>
              <p:cNvSpPr>
                <a:spLocks noChangeArrowheads="1"/>
              </p:cNvSpPr>
              <p:nvPr/>
            </p:nvSpPr>
            <p:spPr bwMode="auto">
              <a:xfrm>
                <a:off x="5139" y="2744"/>
                <a:ext cx="228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+</a:t>
                </a:r>
              </a:p>
            </p:txBody>
          </p:sp>
        </p:grpSp>
      </p:grpSp>
      <p:sp>
        <p:nvSpPr>
          <p:cNvPr id="231430" name="Line 14"/>
          <p:cNvSpPr>
            <a:spLocks noChangeShapeType="1"/>
          </p:cNvSpPr>
          <p:nvPr/>
        </p:nvSpPr>
        <p:spPr bwMode="auto">
          <a:xfrm>
            <a:off x="4957763" y="4892675"/>
            <a:ext cx="1295400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8223" name="Rectangle 15"/>
          <p:cNvSpPr>
            <a:spLocks noChangeArrowheads="1"/>
          </p:cNvSpPr>
          <p:nvPr/>
        </p:nvSpPr>
        <p:spPr bwMode="auto">
          <a:xfrm>
            <a:off x="3781425" y="3665539"/>
            <a:ext cx="419986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</a:p>
        </p:txBody>
      </p:sp>
      <p:sp>
        <p:nvSpPr>
          <p:cNvPr id="478224" name="Rectangle 16"/>
          <p:cNvSpPr>
            <a:spLocks noChangeArrowheads="1"/>
          </p:cNvSpPr>
          <p:nvPr/>
        </p:nvSpPr>
        <p:spPr bwMode="auto">
          <a:xfrm>
            <a:off x="3816350" y="5613401"/>
            <a:ext cx="419986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</a:p>
        </p:txBody>
      </p:sp>
      <p:grpSp>
        <p:nvGrpSpPr>
          <p:cNvPr id="231433" name="Group 17"/>
          <p:cNvGrpSpPr>
            <a:grpSpLocks/>
          </p:cNvGrpSpPr>
          <p:nvPr/>
        </p:nvGrpSpPr>
        <p:grpSpPr bwMode="auto">
          <a:xfrm>
            <a:off x="2163763" y="3954464"/>
            <a:ext cx="2476500" cy="1844675"/>
            <a:chOff x="403" y="2491"/>
            <a:chExt cx="1560" cy="1162"/>
          </a:xfrm>
        </p:grpSpPr>
        <p:pic>
          <p:nvPicPr>
            <p:cNvPr id="231437" name="Picture 18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" y="2491"/>
              <a:ext cx="1297" cy="1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 useBgFill="1">
          <p:nvSpPr>
            <p:cNvPr id="478227" name="Rectangle 19"/>
            <p:cNvSpPr>
              <a:spLocks noChangeArrowheads="1"/>
            </p:cNvSpPr>
            <p:nvPr/>
          </p:nvSpPr>
          <p:spPr bwMode="auto">
            <a:xfrm>
              <a:off x="1560" y="2907"/>
              <a:ext cx="403" cy="347"/>
            </a:xfrm>
            <a:prstGeom prst="rect">
              <a:avLst/>
            </a:prstGeom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N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H</a:t>
              </a:r>
            </a:p>
          </p:txBody>
        </p:sp>
      </p:grpSp>
      <p:sp>
        <p:nvSpPr>
          <p:cNvPr id="478228" name="Rectangle 20"/>
          <p:cNvSpPr>
            <a:spLocks noChangeArrowheads="1"/>
          </p:cNvSpPr>
          <p:nvPr/>
        </p:nvSpPr>
        <p:spPr bwMode="auto">
          <a:xfrm>
            <a:off x="3848100" y="4779964"/>
            <a:ext cx="298158" cy="397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12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  <a:b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</a:p>
        </p:txBody>
      </p:sp>
      <p:sp>
        <p:nvSpPr>
          <p:cNvPr id="478229" name="Rectangle 21"/>
          <p:cNvSpPr>
            <a:spLocks noChangeArrowheads="1"/>
          </p:cNvSpPr>
          <p:nvPr/>
        </p:nvSpPr>
        <p:spPr bwMode="auto">
          <a:xfrm>
            <a:off x="5035551" y="4327526"/>
            <a:ext cx="813363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KOH</a:t>
            </a:r>
          </a:p>
        </p:txBody>
      </p:sp>
      <p:sp>
        <p:nvSpPr>
          <p:cNvPr id="231436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en-US" dirty="0"/>
              <a:t>N</a:t>
            </a:r>
            <a:r>
              <a:rPr lang="fa-IR" dirty="0" smtClean="0"/>
              <a:t>- </a:t>
            </a:r>
            <a:r>
              <a:rPr lang="fa-IR" dirty="0" smtClean="0"/>
              <a:t>پتاسیو </a:t>
            </a:r>
            <a:r>
              <a:rPr lang="fa-IR" dirty="0" smtClean="0"/>
              <a:t>فتالامید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6307455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98BF83E-B715-4131-BB59-124BC56504F0}" type="slidenum">
              <a:rPr lang="en-US" sz="1400">
                <a:latin typeface="Times" panose="02020603050405020304" pitchFamily="18" charset="0"/>
              </a:rPr>
              <a:pPr/>
              <a:t>60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24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مکانیزم</a:t>
            </a:r>
            <a:endParaRPr lang="en-US" dirty="0" smtClean="0"/>
          </a:p>
        </p:txBody>
      </p:sp>
      <p:pic>
        <p:nvPicPr>
          <p:cNvPr id="232453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58939"/>
            <a:ext cx="2058988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9236" name="Rectangle 4"/>
          <p:cNvSpPr>
            <a:spLocks noChangeArrowheads="1"/>
          </p:cNvSpPr>
          <p:nvPr/>
        </p:nvSpPr>
        <p:spPr bwMode="auto">
          <a:xfrm>
            <a:off x="3141663" y="1370014"/>
            <a:ext cx="419986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</a:p>
        </p:txBody>
      </p:sp>
      <p:sp>
        <p:nvSpPr>
          <p:cNvPr id="479237" name="Rectangle 5"/>
          <p:cNvSpPr>
            <a:spLocks noChangeArrowheads="1"/>
          </p:cNvSpPr>
          <p:nvPr/>
        </p:nvSpPr>
        <p:spPr bwMode="auto">
          <a:xfrm>
            <a:off x="3176588" y="3317876"/>
            <a:ext cx="419986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</a:p>
        </p:txBody>
      </p:sp>
      <p:sp useBgFill="1">
        <p:nvSpPr>
          <p:cNvPr id="479238" name="Rectangle 6"/>
          <p:cNvSpPr>
            <a:spLocks noChangeArrowheads="1"/>
          </p:cNvSpPr>
          <p:nvPr/>
        </p:nvSpPr>
        <p:spPr bwMode="auto">
          <a:xfrm>
            <a:off x="3360739" y="2319339"/>
            <a:ext cx="415177" cy="551433"/>
          </a:xfrm>
          <a:prstGeom prst="rect">
            <a:avLst/>
          </a:prstGeom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</a:t>
            </a:r>
          </a:p>
        </p:txBody>
      </p:sp>
      <p:sp>
        <p:nvSpPr>
          <p:cNvPr id="479239" name="Rectangle 7"/>
          <p:cNvSpPr>
            <a:spLocks noChangeArrowheads="1"/>
          </p:cNvSpPr>
          <p:nvPr/>
        </p:nvSpPr>
        <p:spPr bwMode="auto">
          <a:xfrm>
            <a:off x="3208338" y="2484439"/>
            <a:ext cx="298158" cy="397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12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  <a:b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</a:p>
        </p:txBody>
      </p:sp>
      <p:sp>
        <p:nvSpPr>
          <p:cNvPr id="479240" name="Rectangle 8"/>
          <p:cNvSpPr>
            <a:spLocks noChangeArrowheads="1"/>
          </p:cNvSpPr>
          <p:nvPr/>
        </p:nvSpPr>
        <p:spPr bwMode="auto">
          <a:xfrm>
            <a:off x="3683000" y="2503489"/>
            <a:ext cx="298158" cy="39754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12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  <a:b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•</a:t>
            </a:r>
          </a:p>
        </p:txBody>
      </p:sp>
      <p:sp>
        <p:nvSpPr>
          <p:cNvPr id="479241" name="Rectangle 9"/>
          <p:cNvSpPr>
            <a:spLocks noChangeArrowheads="1"/>
          </p:cNvSpPr>
          <p:nvPr/>
        </p:nvSpPr>
        <p:spPr bwMode="auto">
          <a:xfrm>
            <a:off x="3581400" y="2032001"/>
            <a:ext cx="362278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</a:t>
            </a:r>
          </a:p>
        </p:txBody>
      </p:sp>
      <p:sp>
        <p:nvSpPr>
          <p:cNvPr id="232460" name="Line 10"/>
          <p:cNvSpPr>
            <a:spLocks noChangeShapeType="1"/>
          </p:cNvSpPr>
          <p:nvPr/>
        </p:nvSpPr>
        <p:spPr bwMode="auto">
          <a:xfrm>
            <a:off x="6138863" y="2616200"/>
            <a:ext cx="965200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2461" name="Group 11"/>
          <p:cNvGrpSpPr>
            <a:grpSpLocks/>
          </p:cNvGrpSpPr>
          <p:nvPr/>
        </p:nvGrpSpPr>
        <p:grpSpPr bwMode="auto">
          <a:xfrm>
            <a:off x="4608512" y="2036764"/>
            <a:ext cx="1381124" cy="1100138"/>
            <a:chOff x="2013" y="1768"/>
            <a:chExt cx="870" cy="693"/>
          </a:xfrm>
        </p:grpSpPr>
        <p:sp>
          <p:nvSpPr>
            <p:cNvPr id="479244" name="Rectangle 12"/>
            <p:cNvSpPr>
              <a:spLocks noChangeArrowheads="1"/>
            </p:cNvSpPr>
            <p:nvPr/>
          </p:nvSpPr>
          <p:spPr bwMode="auto">
            <a:xfrm>
              <a:off x="2524" y="1768"/>
              <a:ext cx="26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••</a:t>
              </a:r>
            </a:p>
          </p:txBody>
        </p:sp>
        <p:sp>
          <p:nvSpPr>
            <p:cNvPr id="479245" name="Rectangle 13"/>
            <p:cNvSpPr>
              <a:spLocks noChangeArrowheads="1"/>
            </p:cNvSpPr>
            <p:nvPr/>
          </p:nvSpPr>
          <p:spPr bwMode="auto">
            <a:xfrm>
              <a:off x="2695" y="2032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•</a:t>
              </a:r>
              <a:br>
                <a:rPr lang="en-US">
                  <a:effectLst>
                    <a:outerShdw blurRad="38100" dist="38100" dir="2700000" algn="tl">
                      <a:srgbClr val="FFFFFF"/>
                    </a:outerShdw>
                  </a:effectLst>
                </a:rPr>
              </a:br>
              <a:r>
                <a:rPr lang="en-US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•</a:t>
              </a:r>
            </a:p>
          </p:txBody>
        </p:sp>
        <p:sp>
          <p:nvSpPr>
            <p:cNvPr id="479246" name="Rectangle 14"/>
            <p:cNvSpPr>
              <a:spLocks noChangeArrowheads="1"/>
            </p:cNvSpPr>
            <p:nvPr/>
          </p:nvSpPr>
          <p:spPr bwMode="auto">
            <a:xfrm>
              <a:off x="2013" y="1935"/>
              <a:ext cx="23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</a:t>
              </a:r>
            </a:p>
          </p:txBody>
        </p:sp>
        <p:sp>
          <p:nvSpPr>
            <p:cNvPr id="232486" name="Line 15"/>
            <p:cNvSpPr>
              <a:spLocks noChangeShapeType="1"/>
            </p:cNvSpPr>
            <p:nvPr/>
          </p:nvSpPr>
          <p:spPr bwMode="auto">
            <a:xfrm>
              <a:off x="2292" y="2104"/>
              <a:ext cx="250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9248" name="Rectangle 16"/>
            <p:cNvSpPr>
              <a:spLocks noChangeArrowheads="1"/>
            </p:cNvSpPr>
            <p:nvPr/>
          </p:nvSpPr>
          <p:spPr bwMode="auto">
            <a:xfrm>
              <a:off x="2524" y="1945"/>
              <a:ext cx="232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X</a:t>
              </a:r>
              <a:endParaRPr lang="en-US" sz="2800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479249" name="Rectangle 17"/>
            <p:cNvSpPr>
              <a:spLocks noChangeArrowheads="1"/>
            </p:cNvSpPr>
            <p:nvPr/>
          </p:nvSpPr>
          <p:spPr bwMode="auto">
            <a:xfrm>
              <a:off x="2535" y="2114"/>
              <a:ext cx="26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••</a:t>
              </a:r>
            </a:p>
          </p:txBody>
        </p:sp>
      </p:grpSp>
      <p:sp>
        <p:nvSpPr>
          <p:cNvPr id="479250" name="Rectangle 18"/>
          <p:cNvSpPr>
            <a:spLocks noChangeArrowheads="1"/>
          </p:cNvSpPr>
          <p:nvPr/>
        </p:nvSpPr>
        <p:spPr bwMode="auto">
          <a:xfrm>
            <a:off x="4114800" y="2281239"/>
            <a:ext cx="362278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</a:p>
        </p:txBody>
      </p:sp>
      <p:pic>
        <p:nvPicPr>
          <p:cNvPr id="232463" name="Picture 1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2003425"/>
            <a:ext cx="1689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2464" name="Group 20"/>
          <p:cNvGrpSpPr>
            <a:grpSpLocks/>
          </p:cNvGrpSpPr>
          <p:nvPr/>
        </p:nvGrpSpPr>
        <p:grpSpPr bwMode="auto">
          <a:xfrm>
            <a:off x="7364414" y="1366838"/>
            <a:ext cx="2962275" cy="2498724"/>
            <a:chOff x="3749" y="1346"/>
            <a:chExt cx="1866" cy="1574"/>
          </a:xfrm>
        </p:grpSpPr>
        <p:grpSp>
          <p:nvGrpSpPr>
            <p:cNvPr id="232474" name="Group 21"/>
            <p:cNvGrpSpPr>
              <a:grpSpLocks/>
            </p:cNvGrpSpPr>
            <p:nvPr/>
          </p:nvGrpSpPr>
          <p:grpSpPr bwMode="auto">
            <a:xfrm>
              <a:off x="3749" y="1346"/>
              <a:ext cx="1419" cy="1574"/>
              <a:chOff x="3749" y="1346"/>
              <a:chExt cx="1419" cy="1574"/>
            </a:xfrm>
          </p:grpSpPr>
          <p:sp>
            <p:nvSpPr>
              <p:cNvPr id="479254" name="Rectangle 22"/>
              <p:cNvSpPr>
                <a:spLocks noChangeArrowheads="1"/>
              </p:cNvSpPr>
              <p:nvPr/>
            </p:nvSpPr>
            <p:spPr bwMode="auto">
              <a:xfrm>
                <a:off x="4757" y="1346"/>
                <a:ext cx="265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O</a:t>
                </a:r>
              </a:p>
            </p:txBody>
          </p:sp>
          <p:sp>
            <p:nvSpPr>
              <p:cNvPr id="479255" name="Rectangle 23"/>
              <p:cNvSpPr>
                <a:spLocks noChangeArrowheads="1"/>
              </p:cNvSpPr>
              <p:nvPr/>
            </p:nvSpPr>
            <p:spPr bwMode="auto">
              <a:xfrm>
                <a:off x="4779" y="2573"/>
                <a:ext cx="265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O</a:t>
                </a:r>
              </a:p>
            </p:txBody>
          </p:sp>
          <p:grpSp>
            <p:nvGrpSpPr>
              <p:cNvPr id="232480" name="Group 24"/>
              <p:cNvGrpSpPr>
                <a:grpSpLocks/>
              </p:cNvGrpSpPr>
              <p:nvPr/>
            </p:nvGrpSpPr>
            <p:grpSpPr bwMode="auto">
              <a:xfrm>
                <a:off x="3749" y="1539"/>
                <a:ext cx="1419" cy="1162"/>
                <a:chOff x="3749" y="1539"/>
                <a:chExt cx="1419" cy="1162"/>
              </a:xfrm>
            </p:grpSpPr>
            <p:pic>
              <p:nvPicPr>
                <p:cNvPr id="232481" name="Picture 25"/>
                <p:cNvPicPr>
                  <a:picLocks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49" y="1539"/>
                  <a:ext cx="1297" cy="11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 useBgFill="1">
              <p:nvSpPr>
                <p:cNvPr id="479258" name="Rectangle 26"/>
                <p:cNvSpPr>
                  <a:spLocks noChangeArrowheads="1"/>
                </p:cNvSpPr>
                <p:nvPr/>
              </p:nvSpPr>
              <p:spPr bwMode="auto">
                <a:xfrm>
                  <a:off x="4906" y="1955"/>
                  <a:ext cx="262" cy="347"/>
                </a:xfrm>
                <a:prstGeom prst="rect">
                  <a:avLst/>
                </a:prstGeom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>
                    <a:lnSpc>
                      <a:spcPts val="3600"/>
                    </a:lnSpc>
                    <a:tabLst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</a:tabLst>
                    <a:defRPr/>
                  </a:pPr>
                  <a:r>
                    <a:rPr lang="en-US" sz="2800">
                      <a:solidFill>
                        <a:srgbClr val="00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N</a:t>
                  </a:r>
                </a:p>
              </p:txBody>
            </p:sp>
          </p:grpSp>
        </p:grpSp>
        <p:sp>
          <p:nvSpPr>
            <p:cNvPr id="232475" name="Line 27"/>
            <p:cNvSpPr>
              <a:spLocks noChangeShapeType="1"/>
            </p:cNvSpPr>
            <p:nvPr/>
          </p:nvSpPr>
          <p:spPr bwMode="auto">
            <a:xfrm>
              <a:off x="5158" y="2126"/>
              <a:ext cx="262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9260" name="Rectangle 28"/>
            <p:cNvSpPr>
              <a:spLocks noChangeArrowheads="1"/>
            </p:cNvSpPr>
            <p:nvPr/>
          </p:nvSpPr>
          <p:spPr bwMode="auto">
            <a:xfrm>
              <a:off x="5377" y="1957"/>
              <a:ext cx="23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R</a:t>
              </a:r>
              <a:endParaRPr lang="en-US" sz="28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79261" name="Rectangle 29"/>
            <p:cNvSpPr>
              <a:spLocks noChangeArrowheads="1"/>
            </p:cNvSpPr>
            <p:nvPr/>
          </p:nvSpPr>
          <p:spPr bwMode="auto">
            <a:xfrm>
              <a:off x="4813" y="2064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  <a:b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</a:p>
          </p:txBody>
        </p:sp>
      </p:grpSp>
      <p:grpSp>
        <p:nvGrpSpPr>
          <p:cNvPr id="232465" name="Group 30"/>
          <p:cNvGrpSpPr>
            <a:grpSpLocks/>
          </p:cNvGrpSpPr>
          <p:nvPr/>
        </p:nvGrpSpPr>
        <p:grpSpPr bwMode="auto">
          <a:xfrm>
            <a:off x="8616949" y="3429003"/>
            <a:ext cx="1476375" cy="1136651"/>
            <a:chOff x="4329" y="3015"/>
            <a:chExt cx="930" cy="716"/>
          </a:xfrm>
        </p:grpSpPr>
        <p:sp>
          <p:nvSpPr>
            <p:cNvPr id="479263" name="Rectangle 31"/>
            <p:cNvSpPr>
              <a:spLocks noChangeArrowheads="1"/>
            </p:cNvSpPr>
            <p:nvPr/>
          </p:nvSpPr>
          <p:spPr bwMode="auto">
            <a:xfrm>
              <a:off x="4329" y="3206"/>
              <a:ext cx="33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+  </a:t>
              </a:r>
            </a:p>
          </p:txBody>
        </p:sp>
        <p:sp>
          <p:nvSpPr>
            <p:cNvPr id="479264" name="Rectangle 32"/>
            <p:cNvSpPr>
              <a:spLocks noChangeArrowheads="1"/>
            </p:cNvSpPr>
            <p:nvPr/>
          </p:nvSpPr>
          <p:spPr bwMode="auto">
            <a:xfrm>
              <a:off x="4785" y="3038"/>
              <a:ext cx="26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••</a:t>
              </a:r>
            </a:p>
          </p:txBody>
        </p:sp>
        <p:sp>
          <p:nvSpPr>
            <p:cNvPr id="479265" name="Rectangle 33"/>
            <p:cNvSpPr>
              <a:spLocks noChangeArrowheads="1"/>
            </p:cNvSpPr>
            <p:nvPr/>
          </p:nvSpPr>
          <p:spPr bwMode="auto">
            <a:xfrm>
              <a:off x="4956" y="3302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  <a:b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</a:p>
          </p:txBody>
        </p:sp>
        <p:sp>
          <p:nvSpPr>
            <p:cNvPr id="479266" name="Rectangle 34"/>
            <p:cNvSpPr>
              <a:spLocks noChangeArrowheads="1"/>
            </p:cNvSpPr>
            <p:nvPr/>
          </p:nvSpPr>
          <p:spPr bwMode="auto">
            <a:xfrm>
              <a:off x="4785" y="3215"/>
              <a:ext cx="232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X</a:t>
              </a:r>
              <a:endPara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79267" name="Rectangle 35"/>
            <p:cNvSpPr>
              <a:spLocks noChangeArrowheads="1"/>
            </p:cNvSpPr>
            <p:nvPr/>
          </p:nvSpPr>
          <p:spPr bwMode="auto">
            <a:xfrm>
              <a:off x="4796" y="3384"/>
              <a:ext cx="26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••</a:t>
              </a:r>
            </a:p>
          </p:txBody>
        </p:sp>
        <p:sp>
          <p:nvSpPr>
            <p:cNvPr id="479268" name="Rectangle 36"/>
            <p:cNvSpPr>
              <a:spLocks noChangeArrowheads="1"/>
            </p:cNvSpPr>
            <p:nvPr/>
          </p:nvSpPr>
          <p:spPr bwMode="auto">
            <a:xfrm>
              <a:off x="4679" y="3313"/>
              <a:ext cx="188" cy="25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12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  <a:b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•</a:t>
              </a:r>
            </a:p>
          </p:txBody>
        </p:sp>
        <p:sp>
          <p:nvSpPr>
            <p:cNvPr id="479269" name="Rectangle 37"/>
            <p:cNvSpPr>
              <a:spLocks noChangeArrowheads="1"/>
            </p:cNvSpPr>
            <p:nvPr/>
          </p:nvSpPr>
          <p:spPr bwMode="auto">
            <a:xfrm>
              <a:off x="5031" y="3015"/>
              <a:ext cx="22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–</a:t>
              </a:r>
            </a:p>
          </p:txBody>
        </p:sp>
      </p:grpSp>
      <p:sp>
        <p:nvSpPr>
          <p:cNvPr id="479270" name="Rectangle 38"/>
          <p:cNvSpPr>
            <a:spLocks noChangeArrowheads="1"/>
          </p:cNvSpPr>
          <p:nvPr/>
        </p:nvSpPr>
        <p:spPr bwMode="auto">
          <a:xfrm>
            <a:off x="6132513" y="1916114"/>
            <a:ext cx="729366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en-US" sz="36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199323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430362-327A-4DDB-8FCC-636FDAFD7C28}" type="slidenum">
              <a:rPr lang="en-US" sz="1400">
                <a:latin typeface="Times" panose="02020603050405020304" pitchFamily="18" charset="0"/>
              </a:rPr>
              <a:pPr/>
              <a:t>61</a:t>
            </a:fld>
            <a:endParaRPr lang="en-US" sz="1400">
              <a:latin typeface="Times" panose="02020603050405020304" pitchFamily="18" charset="0"/>
            </a:endParaRPr>
          </a:p>
        </p:txBody>
      </p:sp>
      <p:grpSp>
        <p:nvGrpSpPr>
          <p:cNvPr id="233476" name="Group 2"/>
          <p:cNvGrpSpPr>
            <a:grpSpLocks/>
          </p:cNvGrpSpPr>
          <p:nvPr/>
        </p:nvGrpSpPr>
        <p:grpSpPr bwMode="auto">
          <a:xfrm>
            <a:off x="2212975" y="1443038"/>
            <a:ext cx="4330700" cy="2498724"/>
            <a:chOff x="434" y="909"/>
            <a:chExt cx="2728" cy="1574"/>
          </a:xfrm>
        </p:grpSpPr>
        <p:grpSp>
          <p:nvGrpSpPr>
            <p:cNvPr id="233491" name="Group 3"/>
            <p:cNvGrpSpPr>
              <a:grpSpLocks/>
            </p:cNvGrpSpPr>
            <p:nvPr/>
          </p:nvGrpSpPr>
          <p:grpSpPr bwMode="auto">
            <a:xfrm>
              <a:off x="434" y="909"/>
              <a:ext cx="1866" cy="1574"/>
              <a:chOff x="434" y="909"/>
              <a:chExt cx="1866" cy="1574"/>
            </a:xfrm>
          </p:grpSpPr>
          <p:grpSp>
            <p:nvGrpSpPr>
              <p:cNvPr id="233494" name="Group 4"/>
              <p:cNvGrpSpPr>
                <a:grpSpLocks/>
              </p:cNvGrpSpPr>
              <p:nvPr/>
            </p:nvGrpSpPr>
            <p:grpSpPr bwMode="auto">
              <a:xfrm>
                <a:off x="434" y="909"/>
                <a:ext cx="1419" cy="1574"/>
                <a:chOff x="434" y="909"/>
                <a:chExt cx="1419" cy="1574"/>
              </a:xfrm>
            </p:grpSpPr>
            <p:sp>
              <p:nvSpPr>
                <p:cNvPr id="480261" name="Rectangle 5"/>
                <p:cNvSpPr>
                  <a:spLocks noChangeArrowheads="1"/>
                </p:cNvSpPr>
                <p:nvPr/>
              </p:nvSpPr>
              <p:spPr bwMode="auto">
                <a:xfrm>
                  <a:off x="1442" y="909"/>
                  <a:ext cx="265" cy="347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>
                    <a:lnSpc>
                      <a:spcPts val="3600"/>
                    </a:lnSpc>
                    <a:tabLst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</a:tabLst>
                    <a:defRPr/>
                  </a:pPr>
                  <a:r>
                    <a:rPr lang="en-US" sz="2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O</a:t>
                  </a:r>
                </a:p>
              </p:txBody>
            </p:sp>
            <p:sp>
              <p:nvSpPr>
                <p:cNvPr id="480262" name="Rectangle 6"/>
                <p:cNvSpPr>
                  <a:spLocks noChangeArrowheads="1"/>
                </p:cNvSpPr>
                <p:nvPr/>
              </p:nvSpPr>
              <p:spPr bwMode="auto">
                <a:xfrm>
                  <a:off x="1464" y="2136"/>
                  <a:ext cx="265" cy="347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>
                    <a:lnSpc>
                      <a:spcPts val="3600"/>
                    </a:lnSpc>
                    <a:tabLst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</a:tabLst>
                    <a:defRPr/>
                  </a:pPr>
                  <a:r>
                    <a:rPr lang="en-US" sz="2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O</a:t>
                  </a:r>
                </a:p>
              </p:txBody>
            </p:sp>
            <p:grpSp>
              <p:nvGrpSpPr>
                <p:cNvPr id="233500" name="Group 7"/>
                <p:cNvGrpSpPr>
                  <a:grpSpLocks/>
                </p:cNvGrpSpPr>
                <p:nvPr/>
              </p:nvGrpSpPr>
              <p:grpSpPr bwMode="auto">
                <a:xfrm>
                  <a:off x="434" y="1102"/>
                  <a:ext cx="1419" cy="1162"/>
                  <a:chOff x="434" y="1102"/>
                  <a:chExt cx="1419" cy="1162"/>
                </a:xfrm>
              </p:grpSpPr>
              <p:pic>
                <p:nvPicPr>
                  <p:cNvPr id="233501" name="Picture 8"/>
                  <p:cNvPicPr>
                    <a:picLocks noChangeArrowheads="1"/>
                  </p:cNvPicPr>
                  <p:nvPr/>
                </p:nvPicPr>
                <p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34" y="1102"/>
                    <a:ext cx="1297" cy="116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 useBgFill="1">
                <p:nvSpPr>
                  <p:cNvPr id="480265" name="Rectangle 9"/>
                  <p:cNvSpPr>
                    <a:spLocks noChangeArrowheads="1"/>
                  </p:cNvSpPr>
                  <p:nvPr/>
                </p:nvSpPr>
                <p:spPr bwMode="auto">
                  <a:xfrm>
                    <a:off x="1591" y="1518"/>
                    <a:ext cx="262" cy="347"/>
                  </a:xfrm>
                  <a:prstGeom prst="rect">
                    <a:avLst/>
                  </a:prstGeom>
                  <a:ln w="2540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lIns="90487" tIns="44450" rIns="90487" bIns="44450">
                    <a:spAutoFit/>
                  </a:bodyPr>
                  <a:lstStyle/>
                  <a:p>
                    <a:pPr>
                      <a:lnSpc>
                        <a:spcPts val="3600"/>
                      </a:lnSpc>
                      <a:tabLst>
                        <a:tab pos="914400" algn="l"/>
                        <a:tab pos="1828800" algn="l"/>
                        <a:tab pos="2743200" algn="l"/>
                        <a:tab pos="3657600" algn="l"/>
                        <a:tab pos="4572000" algn="l"/>
                        <a:tab pos="5486400" algn="l"/>
                        <a:tab pos="6400800" algn="l"/>
                      </a:tabLst>
                      <a:defRPr/>
                    </a:pPr>
                    <a:r>
                      <a:rPr lang="en-US" sz="2800">
                        <a:solidFill>
                          <a:srgbClr val="00FF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</a:rPr>
                      <a:t>N</a:t>
                    </a:r>
                  </a:p>
                </p:txBody>
              </p:sp>
            </p:grpSp>
          </p:grpSp>
          <p:sp>
            <p:nvSpPr>
              <p:cNvPr id="233495" name="Line 10"/>
              <p:cNvSpPr>
                <a:spLocks noChangeShapeType="1"/>
              </p:cNvSpPr>
              <p:nvPr/>
            </p:nvSpPr>
            <p:spPr bwMode="auto">
              <a:xfrm>
                <a:off x="1843" y="1689"/>
                <a:ext cx="262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0267" name="Rectangle 11"/>
              <p:cNvSpPr>
                <a:spLocks noChangeArrowheads="1"/>
              </p:cNvSpPr>
              <p:nvPr/>
            </p:nvSpPr>
            <p:spPr bwMode="auto">
              <a:xfrm>
                <a:off x="2062" y="1520"/>
                <a:ext cx="238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00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R</a:t>
                </a:r>
              </a:p>
            </p:txBody>
          </p:sp>
          <p:sp>
            <p:nvSpPr>
              <p:cNvPr id="480268" name="Rectangle 12"/>
              <p:cNvSpPr>
                <a:spLocks noChangeArrowheads="1"/>
              </p:cNvSpPr>
              <p:nvPr/>
            </p:nvSpPr>
            <p:spPr bwMode="auto">
              <a:xfrm>
                <a:off x="1498" y="1627"/>
                <a:ext cx="188" cy="250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12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•</a:t>
                </a:r>
                <a:br>
                  <a:rPr lang="en-US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</a:br>
                <a:r>
                  <a:rPr lang="en-US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•</a:t>
                </a:r>
              </a:p>
            </p:txBody>
          </p:sp>
        </p:grpSp>
        <p:sp>
          <p:nvSpPr>
            <p:cNvPr id="480269" name="Rectangle 13"/>
            <p:cNvSpPr>
              <a:spLocks noChangeArrowheads="1"/>
            </p:cNvSpPr>
            <p:nvPr/>
          </p:nvSpPr>
          <p:spPr bwMode="auto">
            <a:xfrm>
              <a:off x="2388" y="1495"/>
              <a:ext cx="22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+</a:t>
              </a:r>
            </a:p>
          </p:txBody>
        </p:sp>
        <p:sp>
          <p:nvSpPr>
            <p:cNvPr id="480270" name="Rectangle 14"/>
            <p:cNvSpPr>
              <a:spLocks noChangeArrowheads="1"/>
            </p:cNvSpPr>
            <p:nvPr/>
          </p:nvSpPr>
          <p:spPr bwMode="auto">
            <a:xfrm>
              <a:off x="2679" y="1506"/>
              <a:ext cx="483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</a:t>
              </a:r>
            </a:p>
          </p:txBody>
        </p:sp>
      </p:grpSp>
      <p:sp>
        <p:nvSpPr>
          <p:cNvPr id="233477" name="Line 15"/>
          <p:cNvSpPr>
            <a:spLocks noChangeShapeType="1"/>
          </p:cNvSpPr>
          <p:nvPr/>
        </p:nvSpPr>
        <p:spPr bwMode="auto">
          <a:xfrm>
            <a:off x="5100638" y="3713163"/>
            <a:ext cx="0" cy="11430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3478" name="Group 16"/>
          <p:cNvGrpSpPr>
            <a:grpSpLocks/>
          </p:cNvGrpSpPr>
          <p:nvPr/>
        </p:nvGrpSpPr>
        <p:grpSpPr bwMode="auto">
          <a:xfrm>
            <a:off x="5949951" y="5303843"/>
            <a:ext cx="1509713" cy="554038"/>
            <a:chOff x="2788" y="3341"/>
            <a:chExt cx="951" cy="349"/>
          </a:xfrm>
        </p:grpSpPr>
        <p:sp>
          <p:nvSpPr>
            <p:cNvPr id="233487" name="Line 17"/>
            <p:cNvSpPr>
              <a:spLocks noChangeShapeType="1"/>
            </p:cNvSpPr>
            <p:nvPr/>
          </p:nvSpPr>
          <p:spPr bwMode="auto">
            <a:xfrm>
              <a:off x="3268" y="3509"/>
              <a:ext cx="262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3488" name="Group 18"/>
            <p:cNvGrpSpPr>
              <a:grpSpLocks/>
            </p:cNvGrpSpPr>
            <p:nvPr/>
          </p:nvGrpSpPr>
          <p:grpSpPr bwMode="auto">
            <a:xfrm>
              <a:off x="2788" y="3341"/>
              <a:ext cx="951" cy="349"/>
              <a:chOff x="2788" y="3341"/>
              <a:chExt cx="951" cy="349"/>
            </a:xfrm>
          </p:grpSpPr>
          <p:sp>
            <p:nvSpPr>
              <p:cNvPr id="480275" name="Rectangle 19"/>
              <p:cNvSpPr>
                <a:spLocks noChangeArrowheads="1"/>
              </p:cNvSpPr>
              <p:nvPr/>
            </p:nvSpPr>
            <p:spPr bwMode="auto">
              <a:xfrm>
                <a:off x="2788" y="3341"/>
                <a:ext cx="480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H</a:t>
                </a:r>
                <a:r>
                  <a:rPr lang="en-US" sz="2800" baseline="-2500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2</a:t>
                </a:r>
                <a:r>
                  <a:rPr lang="en-US" sz="2800">
                    <a:solidFill>
                      <a:srgbClr val="00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</a:p>
            </p:txBody>
          </p:sp>
          <p:sp>
            <p:nvSpPr>
              <p:cNvPr id="480276" name="Rectangle 20"/>
              <p:cNvSpPr>
                <a:spLocks noChangeArrowheads="1"/>
              </p:cNvSpPr>
              <p:nvPr/>
            </p:nvSpPr>
            <p:spPr bwMode="auto">
              <a:xfrm>
                <a:off x="3501" y="3343"/>
                <a:ext cx="238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00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R</a:t>
                </a:r>
              </a:p>
            </p:txBody>
          </p:sp>
        </p:grpSp>
      </p:grpSp>
      <p:sp>
        <p:nvSpPr>
          <p:cNvPr id="480277" name="Rectangle 21"/>
          <p:cNvSpPr>
            <a:spLocks noChangeArrowheads="1"/>
          </p:cNvSpPr>
          <p:nvPr/>
        </p:nvSpPr>
        <p:spPr bwMode="auto">
          <a:xfrm>
            <a:off x="5314950" y="5280026"/>
            <a:ext cx="362278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</a:p>
        </p:txBody>
      </p:sp>
      <p:grpSp>
        <p:nvGrpSpPr>
          <p:cNvPr id="233480" name="Group 22"/>
          <p:cNvGrpSpPr>
            <a:grpSpLocks/>
          </p:cNvGrpSpPr>
          <p:nvPr/>
        </p:nvGrpSpPr>
        <p:grpSpPr bwMode="auto">
          <a:xfrm>
            <a:off x="2260601" y="4721227"/>
            <a:ext cx="2493963" cy="1720851"/>
            <a:chOff x="464" y="2974"/>
            <a:chExt cx="1571" cy="1084"/>
          </a:xfrm>
        </p:grpSpPr>
        <p:pic>
          <p:nvPicPr>
            <p:cNvPr id="233484" name="Picture 23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" y="3061"/>
              <a:ext cx="1018" cy="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0280" name="Rectangle 24"/>
            <p:cNvSpPr>
              <a:spLocks noChangeArrowheads="1"/>
            </p:cNvSpPr>
            <p:nvPr/>
          </p:nvSpPr>
          <p:spPr bwMode="auto">
            <a:xfrm>
              <a:off x="1434" y="2974"/>
              <a:ext cx="60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CO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</a:p>
          </p:txBody>
        </p:sp>
        <p:sp>
          <p:nvSpPr>
            <p:cNvPr id="480281" name="Rectangle 25"/>
            <p:cNvSpPr>
              <a:spLocks noChangeArrowheads="1"/>
            </p:cNvSpPr>
            <p:nvPr/>
          </p:nvSpPr>
          <p:spPr bwMode="auto">
            <a:xfrm>
              <a:off x="1434" y="3711"/>
              <a:ext cx="601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CO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</a:p>
          </p:txBody>
        </p:sp>
      </p:grpSp>
      <p:sp>
        <p:nvSpPr>
          <p:cNvPr id="480282" name="Rectangle 26"/>
          <p:cNvSpPr>
            <a:spLocks noChangeArrowheads="1"/>
          </p:cNvSpPr>
          <p:nvPr/>
        </p:nvSpPr>
        <p:spPr bwMode="auto">
          <a:xfrm>
            <a:off x="2814638" y="3978276"/>
            <a:ext cx="1934824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acid or base</a:t>
            </a:r>
          </a:p>
        </p:txBody>
      </p:sp>
      <p:sp>
        <p:nvSpPr>
          <p:cNvPr id="480283" name="Rectangle 27"/>
          <p:cNvSpPr>
            <a:spLocks noChangeArrowheads="1"/>
          </p:cNvSpPr>
          <p:nvPr/>
        </p:nvSpPr>
        <p:spPr bwMode="auto">
          <a:xfrm>
            <a:off x="6370638" y="3579814"/>
            <a:ext cx="3314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20000"/>
              </a:spcBef>
              <a:buFontTx/>
              <a:buChar char="•"/>
            </a:pPr>
            <a:r>
              <a:rPr lang="fa-IR" sz="3200">
                <a:latin typeface="Times" panose="02020603050405020304" pitchFamily="18" charset="0"/>
              </a:rPr>
              <a:t>امید از طریق جانشینی نوکلئوفیلی آسیلی واکنش میدهد.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233483" name="Rectangle 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شکستن فتلامید الکیله شده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3716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0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83" grpId="0" build="p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D296538-55E7-4BF7-A9D3-3C7CF40E683B}" type="slidenum">
              <a:rPr lang="en-US" sz="1400">
                <a:latin typeface="Times" panose="02020603050405020304" pitchFamily="18" charset="0"/>
              </a:rPr>
              <a:pPr/>
              <a:t>62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81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آسیلاسیون آمینها</a:t>
            </a:r>
            <a:endParaRPr lang="en-US" dirty="0" smtClean="0"/>
          </a:p>
        </p:txBody>
      </p:sp>
      <p:pic>
        <p:nvPicPr>
          <p:cNvPr id="48128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057401"/>
            <a:ext cx="1220788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28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133601"/>
            <a:ext cx="3028950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28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057401"/>
            <a:ext cx="165258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286" name="Rectangle 6"/>
          <p:cNvSpPr>
            <a:spLocks noChangeArrowheads="1"/>
          </p:cNvSpPr>
          <p:nvPr/>
        </p:nvSpPr>
        <p:spPr bwMode="auto">
          <a:xfrm>
            <a:off x="7391400" y="3276601"/>
            <a:ext cx="1309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AMIDE</a:t>
            </a:r>
          </a:p>
        </p:txBody>
      </p:sp>
      <p:pic>
        <p:nvPicPr>
          <p:cNvPr id="48128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1" y="3962401"/>
            <a:ext cx="1406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28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114801"/>
            <a:ext cx="18621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28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1" y="4191001"/>
            <a:ext cx="341471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290" name="Rectangle 10"/>
          <p:cNvSpPr>
            <a:spLocks noChangeArrowheads="1"/>
          </p:cNvSpPr>
          <p:nvPr/>
        </p:nvSpPr>
        <p:spPr bwMode="auto">
          <a:xfrm>
            <a:off x="6248400" y="5486401"/>
            <a:ext cx="33543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 i="1">
                <a:solidFill>
                  <a:srgbClr val="000000"/>
                </a:solidFill>
                <a:latin typeface="Helvetica" panose="020B0604020202020204" pitchFamily="34" charset="0"/>
              </a:rPr>
              <a:t>N</a:t>
            </a:r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-methylbenzamide</a:t>
            </a:r>
          </a:p>
        </p:txBody>
      </p:sp>
    </p:spTree>
    <p:extLst>
      <p:ext uri="{BB962C8B-B14F-4D97-AF65-F5344CB8AC3E}">
        <p14:creationId xmlns:p14="http://schemas.microsoft.com/office/powerpoint/2010/main" val="422601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8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8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entr" presetSubtype="19616775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8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282" grpId="0" autoUpdateAnimBg="0"/>
      <p:bldP spid="481286" grpId="0" autoUpdateAnimBg="0"/>
      <p:bldP spid="481290" grpId="0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29829C7-3FD1-47AC-A3E3-D224A761232C}" type="slidenum">
              <a:rPr lang="en-US" sz="1400">
                <a:latin typeface="Times" panose="02020603050405020304" pitchFamily="18" charset="0"/>
              </a:rPr>
              <a:pPr/>
              <a:t>63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55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مکانیزم</a:t>
            </a:r>
            <a:endParaRPr lang="en-US" dirty="0" smtClean="0"/>
          </a:p>
        </p:txBody>
      </p:sp>
      <p:pic>
        <p:nvPicPr>
          <p:cNvPr id="48230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828801"/>
            <a:ext cx="353695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230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752600"/>
            <a:ext cx="224313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230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1676400"/>
            <a:ext cx="341471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231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828801"/>
            <a:ext cx="407988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231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3276600"/>
            <a:ext cx="2074863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231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905001"/>
            <a:ext cx="8128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21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2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2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2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2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2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2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entr" presetSubtype="19617308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7955243-A744-4790-A3E2-F4CF2B5BFC05}" type="slidenum">
              <a:rPr lang="en-US" sz="1400">
                <a:latin typeface="Times" panose="02020603050405020304" pitchFamily="18" charset="0"/>
              </a:rPr>
              <a:pPr/>
              <a:t>64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65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آمینها به عنوان گروه خارج شونده</a:t>
            </a:r>
            <a:endParaRPr lang="en-US" dirty="0" smtClean="0"/>
          </a:p>
        </p:txBody>
      </p:sp>
      <p:sp>
        <p:nvSpPr>
          <p:cNvPr id="483331" name="Text Box 3"/>
          <p:cNvSpPr txBox="1">
            <a:spLocks noChangeArrowheads="1"/>
          </p:cNvSpPr>
          <p:nvPr/>
        </p:nvSpPr>
        <p:spPr bwMode="auto">
          <a:xfrm>
            <a:off x="7248525" y="1773238"/>
            <a:ext cx="1536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حذف هافمن</a:t>
            </a:r>
            <a:endParaRPr lang="en-US" sz="2800">
              <a:latin typeface="Times" panose="02020603050405020304" pitchFamily="18" charset="0"/>
            </a:endParaRPr>
          </a:p>
        </p:txBody>
      </p:sp>
      <p:pic>
        <p:nvPicPr>
          <p:cNvPr id="48333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514601"/>
            <a:ext cx="2217738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3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1" y="2362200"/>
            <a:ext cx="10699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3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1" y="2438400"/>
            <a:ext cx="229552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3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352801"/>
            <a:ext cx="2209800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3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648201" y="3886200"/>
            <a:ext cx="110807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333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33801"/>
            <a:ext cx="458788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3338" name="Rectangle 10"/>
          <p:cNvSpPr>
            <a:spLocks noChangeArrowheads="1"/>
          </p:cNvSpPr>
          <p:nvPr/>
        </p:nvSpPr>
        <p:spPr bwMode="auto">
          <a:xfrm flipV="1">
            <a:off x="5664200" y="2833688"/>
            <a:ext cx="31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solidFill>
                  <a:srgbClr val="000000"/>
                </a:solidFill>
                <a:latin typeface="Helvetica" panose="020B0604020202020204" pitchFamily="34" charset="0"/>
              </a:rPr>
              <a:t>  </a:t>
            </a:r>
          </a:p>
        </p:txBody>
      </p:sp>
      <p:pic>
        <p:nvPicPr>
          <p:cNvPr id="483339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3810000"/>
            <a:ext cx="98901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3340" name="Rectangle 12"/>
          <p:cNvSpPr>
            <a:spLocks noChangeArrowheads="1"/>
          </p:cNvSpPr>
          <p:nvPr/>
        </p:nvSpPr>
        <p:spPr bwMode="auto">
          <a:xfrm>
            <a:off x="4800600" y="3352801"/>
            <a:ext cx="793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solidFill>
                  <a:srgbClr val="000000"/>
                </a:solidFill>
                <a:latin typeface="Helvetica" panose="020B0604020202020204" pitchFamily="34" charset="0"/>
              </a:rPr>
              <a:t>HEAT</a:t>
            </a:r>
          </a:p>
        </p:txBody>
      </p:sp>
      <p:sp>
        <p:nvSpPr>
          <p:cNvPr id="483341" name="Rectangle 13"/>
          <p:cNvSpPr>
            <a:spLocks noChangeArrowheads="1"/>
          </p:cNvSpPr>
          <p:nvPr/>
        </p:nvSpPr>
        <p:spPr bwMode="auto">
          <a:xfrm>
            <a:off x="3433764" y="5461001"/>
            <a:ext cx="51577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000" b="1">
                <a:solidFill>
                  <a:srgbClr val="000000"/>
                </a:solidFill>
                <a:latin typeface="Helvetica" panose="020B0604020202020204" pitchFamily="34" charset="0"/>
              </a:rPr>
              <a:t>حذف آنتی-آلکن کم استخلاف ترو کمتر پایدار تشکیل میشود.</a:t>
            </a:r>
            <a:endParaRPr lang="en-US" sz="2000" b="1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236560" name="Rectangle 14"/>
          <p:cNvSpPr>
            <a:spLocks noChangeArrowheads="1"/>
          </p:cNvSpPr>
          <p:nvPr/>
        </p:nvSpPr>
        <p:spPr bwMode="auto">
          <a:xfrm>
            <a:off x="4800601" y="4076701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>
                <a:latin typeface="Times" panose="02020603050405020304" pitchFamily="18" charset="0"/>
              </a:rPr>
              <a:t>-NMe3</a:t>
            </a:r>
          </a:p>
          <a:p>
            <a:pPr algn="ctr"/>
            <a:r>
              <a:rPr lang="en-US">
                <a:latin typeface="Times" panose="02020603050405020304" pitchFamily="18" charset="0"/>
              </a:rPr>
              <a:t>-HOH</a:t>
            </a:r>
          </a:p>
        </p:txBody>
      </p:sp>
    </p:spTree>
    <p:extLst>
      <p:ext uri="{BB962C8B-B14F-4D97-AF65-F5344CB8AC3E}">
        <p14:creationId xmlns:p14="http://schemas.microsoft.com/office/powerpoint/2010/main" val="339479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entr" presetSubtype="1962131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8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8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8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3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3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3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3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"/>
                                        <p:tgtEl>
                                          <p:spTgt spid="4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83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83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83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83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83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83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3331" grpId="0" autoUpdateAnimBg="0"/>
      <p:bldP spid="483338" grpId="0" autoUpdateAnimBg="0"/>
      <p:bldP spid="483340" grpId="0" autoUpdateAnimBg="0"/>
      <p:bldP spid="483341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C68A417-EC2D-43FC-9282-5423F1095117}" type="slidenum">
              <a:rPr lang="en-US" sz="1400">
                <a:latin typeface="Times" panose="02020603050405020304" pitchFamily="18" charset="0"/>
              </a:rPr>
              <a:pPr/>
              <a:t>65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375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مثالها</a:t>
            </a:r>
            <a:endParaRPr lang="en-US" dirty="0" smtClean="0"/>
          </a:p>
        </p:txBody>
      </p:sp>
      <p:pic>
        <p:nvPicPr>
          <p:cNvPr id="48435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05001"/>
            <a:ext cx="283210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435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057401"/>
            <a:ext cx="2259013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435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26" y="3048000"/>
            <a:ext cx="3978275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435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733800"/>
            <a:ext cx="1670050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435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962401"/>
            <a:ext cx="277653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4360" name="Rectangle 8"/>
          <p:cNvSpPr>
            <a:spLocks noChangeArrowheads="1"/>
          </p:cNvSpPr>
          <p:nvPr/>
        </p:nvSpPr>
        <p:spPr bwMode="auto">
          <a:xfrm>
            <a:off x="2554289" y="5105400"/>
            <a:ext cx="5724525" cy="984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900">
                <a:solidFill>
                  <a:srgbClr val="000000"/>
                </a:solidFill>
                <a:latin typeface="Helvetica" panose="020B0604020202020204" pitchFamily="34" charset="0"/>
              </a:rPr>
              <a:t>توجه: </a:t>
            </a:r>
            <a:r>
              <a:rPr lang="en-US" sz="2900">
                <a:solidFill>
                  <a:srgbClr val="000000"/>
                </a:solidFill>
                <a:latin typeface="Helvetica" panose="020B0604020202020204" pitchFamily="34" charset="0"/>
              </a:rPr>
              <a:t>NMe3</a:t>
            </a:r>
            <a:r>
              <a:rPr lang="fa-IR" sz="2900">
                <a:solidFill>
                  <a:srgbClr val="000000"/>
                </a:solidFill>
                <a:latin typeface="Helvetica" panose="020B0604020202020204" pitchFamily="34" charset="0"/>
              </a:rPr>
              <a:t>  هیدروژن در موقعیت بتا ندارد</a:t>
            </a:r>
          </a:p>
          <a:p>
            <a:pPr algn="r" rtl="1"/>
            <a:r>
              <a:rPr lang="fa-IR" sz="2900">
                <a:solidFill>
                  <a:srgbClr val="000000"/>
                </a:solidFill>
                <a:latin typeface="Helvetica" panose="020B0604020202020204" pitchFamily="34" charset="0"/>
              </a:rPr>
              <a:t>بنابراین واکنش  </a:t>
            </a:r>
            <a:r>
              <a:rPr lang="en-US" sz="2900">
                <a:solidFill>
                  <a:srgbClr val="000000"/>
                </a:solidFill>
                <a:latin typeface="Helvetica" panose="020B0604020202020204" pitchFamily="34" charset="0"/>
              </a:rPr>
              <a:t>E2</a:t>
            </a:r>
            <a:r>
              <a:rPr lang="fa-IR" sz="2900">
                <a:solidFill>
                  <a:srgbClr val="000000"/>
                </a:solidFill>
                <a:latin typeface="Helvetica" panose="020B0604020202020204" pitchFamily="34" charset="0"/>
              </a:rPr>
              <a:t> روی آن انجام نمگیرد.</a:t>
            </a:r>
            <a:endParaRPr lang="en-US" sz="29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9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8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8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8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4360" grpId="0" animBg="1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7417007-F983-47AB-98C2-DDF24095EAFC}" type="slidenum">
              <a:rPr lang="en-US" sz="1400">
                <a:latin typeface="Times" panose="02020603050405020304" pitchFamily="18" charset="0"/>
              </a:rPr>
              <a:pPr/>
              <a:t>66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85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مثال دیگر</a:t>
            </a:r>
            <a:endParaRPr lang="en-US" dirty="0" smtClean="0"/>
          </a:p>
        </p:txBody>
      </p:sp>
      <p:pic>
        <p:nvPicPr>
          <p:cNvPr id="48537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828801"/>
            <a:ext cx="39052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538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981200"/>
            <a:ext cx="1589088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538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276600"/>
            <a:ext cx="2579688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538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1" y="4724400"/>
            <a:ext cx="41243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88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5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5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78" grpId="0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C47130-7084-4053-BD42-B524E3AB99BD}" type="slidenum">
              <a:rPr lang="en-US" sz="1400">
                <a:latin typeface="Times" panose="02020603050405020304" pitchFamily="18" charset="0"/>
              </a:rPr>
              <a:pPr/>
              <a:t>67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86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نوآرایی کوپ</a:t>
            </a:r>
            <a:endParaRPr lang="en-US" dirty="0" smtClean="0"/>
          </a:p>
        </p:txBody>
      </p:sp>
      <p:pic>
        <p:nvPicPr>
          <p:cNvPr id="4864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905000"/>
            <a:ext cx="33115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0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905000"/>
            <a:ext cx="181768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6405" name="Rectangle 5"/>
          <p:cNvSpPr>
            <a:spLocks noChangeArrowheads="1"/>
          </p:cNvSpPr>
          <p:nvPr/>
        </p:nvSpPr>
        <p:spPr bwMode="auto">
          <a:xfrm>
            <a:off x="6248401" y="3657600"/>
            <a:ext cx="171926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900">
                <a:solidFill>
                  <a:srgbClr val="000000"/>
                </a:solidFill>
                <a:latin typeface="Helvetica" panose="020B0604020202020204" pitchFamily="34" charset="0"/>
              </a:rPr>
              <a:t>N-OXIDE</a:t>
            </a:r>
          </a:p>
        </p:txBody>
      </p:sp>
      <p:pic>
        <p:nvPicPr>
          <p:cNvPr id="48640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1" y="1600201"/>
            <a:ext cx="695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0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1" y="4191001"/>
            <a:ext cx="47942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0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4800600"/>
            <a:ext cx="48101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0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876800"/>
            <a:ext cx="401638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10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572000"/>
            <a:ext cx="15509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11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962400"/>
            <a:ext cx="1892300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6412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495800"/>
            <a:ext cx="1703388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6413" name="Text Box 13"/>
          <p:cNvSpPr txBox="1">
            <a:spLocks noChangeArrowheads="1"/>
          </p:cNvSpPr>
          <p:nvPr/>
        </p:nvSpPr>
        <p:spPr bwMode="auto">
          <a:xfrm>
            <a:off x="5519739" y="5300663"/>
            <a:ext cx="4852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b="1">
                <a:latin typeface="Times" panose="02020603050405020304" pitchFamily="18" charset="0"/>
              </a:rPr>
              <a:t>هیدروژن موقعیت بتا و دارای ممانعت ضایی کم</a:t>
            </a:r>
            <a:endParaRPr lang="en-US" b="1">
              <a:latin typeface="Times" panose="02020603050405020304" pitchFamily="18" charset="0"/>
            </a:endParaRPr>
          </a:p>
        </p:txBody>
      </p:sp>
      <p:sp>
        <p:nvSpPr>
          <p:cNvPr id="239632" name="Text Box 14"/>
          <p:cNvSpPr txBox="1">
            <a:spLocks noChangeArrowheads="1"/>
          </p:cNvSpPr>
          <p:nvPr/>
        </p:nvSpPr>
        <p:spPr bwMode="auto">
          <a:xfrm>
            <a:off x="7524751" y="5997576"/>
            <a:ext cx="10271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000" b="1">
                <a:latin typeface="Times" panose="02020603050405020304" pitchFamily="18" charset="0"/>
              </a:rPr>
              <a:t>حذف سین</a:t>
            </a:r>
            <a:endParaRPr lang="en-US" sz="2000" b="1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43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entr" presetSubtype="2006566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86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86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8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8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8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8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8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02" grpId="0" autoUpdateAnimBg="0"/>
      <p:bldP spid="486405" grpId="0" autoUpdateAnimBg="0"/>
      <p:bldP spid="486413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3FE4F7D-334A-45CE-A67A-EDB8DB9F82DB}" type="slidenum">
              <a:rPr lang="en-US" sz="1400">
                <a:latin typeface="Times" panose="02020603050405020304" pitchFamily="18" charset="0"/>
              </a:rPr>
              <a:pPr/>
              <a:t>68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مثال کوپ</a:t>
            </a:r>
            <a:endParaRPr lang="en-US" dirty="0" smtClean="0"/>
          </a:p>
        </p:txBody>
      </p:sp>
      <p:pic>
        <p:nvPicPr>
          <p:cNvPr id="4874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981201"/>
            <a:ext cx="3544888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74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1" y="1600200"/>
            <a:ext cx="1941513" cy="209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74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962401"/>
            <a:ext cx="21907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74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1" y="5257801"/>
            <a:ext cx="665163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7431" name="Text Box 7"/>
          <p:cNvSpPr txBox="1">
            <a:spLocks noChangeArrowheads="1"/>
          </p:cNvSpPr>
          <p:nvPr/>
        </p:nvSpPr>
        <p:spPr bwMode="auto">
          <a:xfrm>
            <a:off x="3660775" y="3725863"/>
            <a:ext cx="13795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b="1" i="1">
                <a:latin typeface="Times" panose="02020603050405020304" pitchFamily="18" charset="0"/>
              </a:rPr>
              <a:t>شرایط ملایم</a:t>
            </a:r>
            <a:endParaRPr lang="en-US" b="1" i="1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4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8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6" grpId="0" autoUpdateAnimBg="0"/>
      <p:bldP spid="487431" grpId="0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FD855C9-D503-44DF-AF05-33BEDE63CC6A}" type="slidenum">
              <a:rPr lang="en-US" sz="1400">
                <a:latin typeface="Times" panose="02020603050405020304" pitchFamily="18" charset="0"/>
              </a:rPr>
              <a:pPr/>
              <a:t>69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88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واکنش آمین های نوع اول با</a:t>
            </a:r>
            <a:br>
              <a:rPr lang="fa-IR" dirty="0" smtClean="0"/>
            </a:br>
            <a:r>
              <a:rPr lang="en-US" dirty="0" smtClean="0"/>
              <a:t>HNO2</a:t>
            </a:r>
          </a:p>
        </p:txBody>
      </p:sp>
      <p:sp>
        <p:nvSpPr>
          <p:cNvPr id="488451" name="Text Box 3"/>
          <p:cNvSpPr txBox="1">
            <a:spLocks noChangeArrowheads="1"/>
          </p:cNvSpPr>
          <p:nvPr/>
        </p:nvSpPr>
        <p:spPr bwMode="auto">
          <a:xfrm>
            <a:off x="6743700" y="3357563"/>
            <a:ext cx="21034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600" u="sng">
                <a:latin typeface="Times" panose="02020603050405020304" pitchFamily="18" charset="0"/>
              </a:rPr>
              <a:t>تهیه </a:t>
            </a:r>
            <a:r>
              <a:rPr lang="en-US" sz="3600" u="sng">
                <a:latin typeface="Times" panose="02020603050405020304" pitchFamily="18" charset="0"/>
              </a:rPr>
              <a:t>HNO2</a:t>
            </a:r>
            <a:endParaRPr lang="en-US" sz="4400" u="sng" baseline="-25000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241670" name="Text Box 4"/>
          <p:cNvSpPr txBox="1">
            <a:spLocks noChangeArrowheads="1"/>
          </p:cNvSpPr>
          <p:nvPr/>
        </p:nvSpPr>
        <p:spPr bwMode="auto">
          <a:xfrm>
            <a:off x="2120901" y="4387850"/>
            <a:ext cx="17107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4000">
                <a:latin typeface="Times" panose="02020603050405020304" pitchFamily="18" charset="0"/>
              </a:rPr>
              <a:t>NaNO</a:t>
            </a:r>
            <a:r>
              <a:rPr lang="en-US" sz="4400" baseline="-25000">
                <a:solidFill>
                  <a:schemeClr val="tx2"/>
                </a:solidFill>
                <a:latin typeface="Times" panose="02020603050405020304" pitchFamily="18" charset="0"/>
              </a:rPr>
              <a:t>2</a:t>
            </a:r>
          </a:p>
        </p:txBody>
      </p:sp>
      <p:sp>
        <p:nvSpPr>
          <p:cNvPr id="488453" name="Text Box 5"/>
          <p:cNvSpPr txBox="1">
            <a:spLocks noChangeArrowheads="1"/>
          </p:cNvSpPr>
          <p:nvPr/>
        </p:nvSpPr>
        <p:spPr bwMode="auto">
          <a:xfrm>
            <a:off x="4346575" y="4586288"/>
            <a:ext cx="3127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+</a:t>
            </a:r>
          </a:p>
        </p:txBody>
      </p:sp>
      <p:sp>
        <p:nvSpPr>
          <p:cNvPr id="488454" name="Rectangle 6"/>
          <p:cNvSpPr>
            <a:spLocks noChangeArrowheads="1"/>
          </p:cNvSpPr>
          <p:nvPr/>
        </p:nvSpPr>
        <p:spPr bwMode="auto">
          <a:xfrm>
            <a:off x="4956175" y="4357689"/>
            <a:ext cx="10302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4000">
                <a:latin typeface="Times" panose="02020603050405020304" pitchFamily="18" charset="0"/>
              </a:rPr>
              <a:t>HCl</a:t>
            </a:r>
          </a:p>
        </p:txBody>
      </p:sp>
      <p:pic>
        <p:nvPicPr>
          <p:cNvPr id="4884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976" y="4738688"/>
            <a:ext cx="962025" cy="5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8456" name="Text Box 8"/>
          <p:cNvSpPr txBox="1">
            <a:spLocks noChangeArrowheads="1"/>
          </p:cNvSpPr>
          <p:nvPr/>
        </p:nvSpPr>
        <p:spPr bwMode="auto">
          <a:xfrm>
            <a:off x="7150100" y="4311650"/>
            <a:ext cx="176683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4000">
                <a:latin typeface="Times" panose="02020603050405020304" pitchFamily="18" charset="0"/>
              </a:rPr>
              <a:t>HNO</a:t>
            </a:r>
            <a:r>
              <a:rPr lang="en-US" sz="4400" baseline="-25000">
                <a:solidFill>
                  <a:schemeClr val="tx2"/>
                </a:solidFill>
                <a:latin typeface="Times" panose="02020603050405020304" pitchFamily="18" charset="0"/>
              </a:rPr>
              <a:t>2   </a:t>
            </a:r>
          </a:p>
        </p:txBody>
      </p:sp>
      <p:sp>
        <p:nvSpPr>
          <p:cNvPr id="488457" name="Rectangle 9"/>
          <p:cNvSpPr>
            <a:spLocks noChangeArrowheads="1"/>
          </p:cNvSpPr>
          <p:nvPr/>
        </p:nvSpPr>
        <p:spPr bwMode="auto">
          <a:xfrm>
            <a:off x="8918576" y="4281489"/>
            <a:ext cx="1255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4000">
                <a:latin typeface="Times" panose="02020603050405020304" pitchFamily="18" charset="0"/>
              </a:rPr>
              <a:t>NaCl</a:t>
            </a:r>
          </a:p>
        </p:txBody>
      </p:sp>
      <p:sp>
        <p:nvSpPr>
          <p:cNvPr id="241676" name="Rectangle 10"/>
          <p:cNvSpPr>
            <a:spLocks noChangeArrowheads="1"/>
          </p:cNvSpPr>
          <p:nvPr/>
        </p:nvSpPr>
        <p:spPr bwMode="auto">
          <a:xfrm>
            <a:off x="8537575" y="4433888"/>
            <a:ext cx="3127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800">
                <a:latin typeface="Times" panose="02020603050405020304" pitchFamily="18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40913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8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"/>
                                        <p:tgtEl>
                                          <p:spTgt spid="48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8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8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8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8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50" grpId="0" autoUpdateAnimBg="0"/>
      <p:bldP spid="488451" grpId="0" autoUpdateAnimBg="0"/>
      <p:bldP spid="488453" grpId="0" autoUpdateAnimBg="0"/>
      <p:bldP spid="488454" grpId="0" autoUpdateAnimBg="0"/>
      <p:bldP spid="488456" grpId="0" autoUpdateAnimBg="0"/>
      <p:bldP spid="488457" grpId="0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5E2B786-62F0-4EE8-BA8E-C18311E2E044}" type="slidenum">
              <a:rPr lang="en-US" sz="1400">
                <a:latin typeface="Times" panose="02020603050405020304" pitchFamily="18" charset="0"/>
              </a:rPr>
              <a:pPr/>
              <a:t>70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26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solidFill>
                  <a:srgbClr val="000000"/>
                </a:solidFill>
                <a:latin typeface="Helvetica" panose="020B0604020202020204" pitchFamily="34" charset="0"/>
              </a:rPr>
              <a:t>واکنش ها</a:t>
            </a:r>
            <a:endParaRPr lang="en-US" dirty="0" smtClean="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89475" name="Rectangle 3"/>
          <p:cNvSpPr>
            <a:spLocks noChangeArrowheads="1"/>
          </p:cNvSpPr>
          <p:nvPr/>
        </p:nvSpPr>
        <p:spPr bwMode="auto">
          <a:xfrm>
            <a:off x="5808663" y="1628776"/>
            <a:ext cx="3281362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800">
                <a:solidFill>
                  <a:srgbClr val="000000"/>
                </a:solidFill>
                <a:latin typeface="Helvetica" panose="020B0604020202020204" pitchFamily="34" charset="0"/>
              </a:rPr>
              <a:t>آمین های آروماتیک</a:t>
            </a:r>
            <a:endParaRPr lang="en-US" sz="38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pic>
        <p:nvPicPr>
          <p:cNvPr id="4894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667000"/>
            <a:ext cx="25463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94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514601"/>
            <a:ext cx="2662238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9478" name="Rectangle 6"/>
          <p:cNvSpPr>
            <a:spLocks noChangeArrowheads="1"/>
          </p:cNvSpPr>
          <p:nvPr/>
        </p:nvSpPr>
        <p:spPr bwMode="auto">
          <a:xfrm>
            <a:off x="2057400" y="4038600"/>
            <a:ext cx="13564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800">
                <a:solidFill>
                  <a:srgbClr val="000000"/>
                </a:solidFill>
                <a:latin typeface="Helvetica" panose="020B0604020202020204" pitchFamily="34" charset="0"/>
              </a:rPr>
              <a:t>RN</a:t>
            </a:r>
            <a:r>
              <a:rPr lang="en-US" sz="38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3800">
                <a:solidFill>
                  <a:srgbClr val="000000"/>
                </a:solidFill>
                <a:latin typeface="Helvetica" panose="020B0604020202020204" pitchFamily="34" charset="0"/>
              </a:rPr>
              <a:t>+</a:t>
            </a:r>
          </a:p>
        </p:txBody>
      </p:sp>
      <p:pic>
        <p:nvPicPr>
          <p:cNvPr id="4894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343400"/>
            <a:ext cx="147320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9480" name="Rectangle 8"/>
          <p:cNvSpPr>
            <a:spLocks noChangeArrowheads="1"/>
          </p:cNvSpPr>
          <p:nvPr/>
        </p:nvSpPr>
        <p:spPr bwMode="auto">
          <a:xfrm>
            <a:off x="5410201" y="4038601"/>
            <a:ext cx="8159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800">
                <a:solidFill>
                  <a:srgbClr val="000000"/>
                </a:solidFill>
                <a:latin typeface="Helvetica" panose="020B0604020202020204" pitchFamily="34" charset="0"/>
              </a:rPr>
              <a:t>R+</a:t>
            </a:r>
          </a:p>
        </p:txBody>
      </p:sp>
      <p:sp>
        <p:nvSpPr>
          <p:cNvPr id="489481" name="Rectangle 9"/>
          <p:cNvSpPr>
            <a:spLocks noChangeArrowheads="1"/>
          </p:cNvSpPr>
          <p:nvPr/>
        </p:nvSpPr>
        <p:spPr bwMode="auto">
          <a:xfrm>
            <a:off x="5562601" y="4800601"/>
            <a:ext cx="2538413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500">
                <a:solidFill>
                  <a:srgbClr val="000000"/>
                </a:solidFill>
                <a:latin typeface="Helvetica" panose="020B0604020202020204" pitchFamily="34" charset="0"/>
              </a:rPr>
              <a:t>کربوکاتیون فعال</a:t>
            </a:r>
            <a:endParaRPr lang="en-US" sz="35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pic>
        <p:nvPicPr>
          <p:cNvPr id="489482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5638800"/>
            <a:ext cx="2335213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9483" name="Rectangle 11"/>
          <p:cNvSpPr>
            <a:spLocks noChangeArrowheads="1"/>
          </p:cNvSpPr>
          <p:nvPr/>
        </p:nvSpPr>
        <p:spPr bwMode="auto">
          <a:xfrm>
            <a:off x="5373688" y="5562600"/>
            <a:ext cx="3213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200">
                <a:solidFill>
                  <a:srgbClr val="000000"/>
                </a:solidFill>
                <a:latin typeface="Helvetica" panose="020B0604020202020204" pitchFamily="34" charset="0"/>
              </a:rPr>
              <a:t>مخلوطی از محصولات</a:t>
            </a:r>
            <a:endParaRPr lang="en-US" sz="32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4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8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entr" presetSubtype="2006158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entr" presetSubtype="2006160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"/>
                                        <p:tgtEl>
                                          <p:spTgt spid="4894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si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arp Up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entr" presetSubtype="20061990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75" grpId="0" autoUpdateAnimBg="0"/>
      <p:bldP spid="489478" grpId="0" autoUpdateAnimBg="0"/>
      <p:bldP spid="489480" grpId="0" autoUpdateAnimBg="0"/>
      <p:bldP spid="489481" grpId="0" autoUpdateAnimBg="0"/>
      <p:bldP spid="489483" grpId="0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FAF36B5-18B7-49B1-AAC8-3D543F8A2899}" type="slidenum">
              <a:rPr lang="en-US" sz="1400">
                <a:latin typeface="Times" panose="02020603050405020304" pitchFamily="18" charset="0"/>
              </a:rPr>
              <a:pPr/>
              <a:t>71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3716" name="Rectangle 2"/>
          <p:cNvSpPr>
            <a:spLocks noChangeArrowheads="1"/>
          </p:cNvSpPr>
          <p:nvPr/>
        </p:nvSpPr>
        <p:spPr bwMode="auto">
          <a:xfrm>
            <a:off x="3421064" y="1295401"/>
            <a:ext cx="5386387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050" tIns="26987" rIns="19050" bIns="26987"/>
          <a:lstStyle>
            <a:lvl1pPr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3657600" algn="l"/>
                <a:tab pos="5486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</a:pPr>
            <a:r>
              <a:rPr lang="fa-IR" sz="3200">
                <a:latin typeface="Times" panose="02020603050405020304" pitchFamily="18" charset="0"/>
              </a:rPr>
              <a:t>این واکنش جزو واکنشهای جانشینی </a:t>
            </a:r>
          </a:p>
          <a:p>
            <a:pPr algn="ctr" rtl="1">
              <a:lnSpc>
                <a:spcPts val="3600"/>
              </a:lnSpc>
              <a:spcBef>
                <a:spcPts val="1000"/>
              </a:spcBef>
              <a:spcAft>
                <a:spcPts val="1000"/>
              </a:spcAft>
            </a:pPr>
            <a:r>
              <a:rPr lang="fa-IR" sz="3200">
                <a:latin typeface="Times" panose="02020603050405020304" pitchFamily="18" charset="0"/>
              </a:rPr>
              <a:t>الکتروفیلی آروماتیکی است</a:t>
            </a:r>
            <a:endParaRPr lang="en-US" sz="3200">
              <a:latin typeface="Times" panose="02020603050405020304" pitchFamily="18" charset="0"/>
            </a:endParaRPr>
          </a:p>
        </p:txBody>
      </p:sp>
      <p:grpSp>
        <p:nvGrpSpPr>
          <p:cNvPr id="243717" name="Group 3"/>
          <p:cNvGrpSpPr>
            <a:grpSpLocks/>
          </p:cNvGrpSpPr>
          <p:nvPr/>
        </p:nvGrpSpPr>
        <p:grpSpPr bwMode="auto">
          <a:xfrm>
            <a:off x="1970089" y="2665413"/>
            <a:ext cx="2416175" cy="2203450"/>
            <a:chOff x="281" y="1679"/>
            <a:chExt cx="1522" cy="1388"/>
          </a:xfrm>
        </p:grpSpPr>
        <p:pic>
          <p:nvPicPr>
            <p:cNvPr id="243732" name="Picture 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" y="1914"/>
              <a:ext cx="793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0501" name="Rectangle 5"/>
            <p:cNvSpPr>
              <a:spLocks noChangeArrowheads="1"/>
            </p:cNvSpPr>
            <p:nvPr/>
          </p:nvSpPr>
          <p:spPr bwMode="auto">
            <a:xfrm>
              <a:off x="651" y="1679"/>
              <a:ext cx="1152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(CH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3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)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4465638" y="2665414"/>
            <a:ext cx="5697538" cy="3878263"/>
            <a:chOff x="1853" y="1679"/>
            <a:chExt cx="3589" cy="2443"/>
          </a:xfrm>
        </p:grpSpPr>
        <p:sp>
          <p:nvSpPr>
            <p:cNvPr id="490503" name="Rectangle 7"/>
            <p:cNvSpPr>
              <a:spLocks noChangeArrowheads="1"/>
            </p:cNvSpPr>
            <p:nvPr/>
          </p:nvSpPr>
          <p:spPr bwMode="auto">
            <a:xfrm>
              <a:off x="4062" y="3794"/>
              <a:ext cx="644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(95%)</a:t>
              </a:r>
            </a:p>
          </p:txBody>
        </p:sp>
        <p:sp>
          <p:nvSpPr>
            <p:cNvPr id="490504" name="Rectangle 8"/>
            <p:cNvSpPr>
              <a:spLocks noChangeArrowheads="1"/>
            </p:cNvSpPr>
            <p:nvPr/>
          </p:nvSpPr>
          <p:spPr bwMode="auto">
            <a:xfrm>
              <a:off x="1937" y="1907"/>
              <a:ext cx="1495" cy="599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1.  NaNO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, HCl,</a:t>
              </a:r>
              <a:b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  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O, 8°C</a:t>
              </a:r>
            </a:p>
          </p:txBody>
        </p:sp>
        <p:sp>
          <p:nvSpPr>
            <p:cNvPr id="243722" name="Line 9"/>
            <p:cNvSpPr>
              <a:spLocks noChangeShapeType="1"/>
            </p:cNvSpPr>
            <p:nvPr/>
          </p:nvSpPr>
          <p:spPr bwMode="auto">
            <a:xfrm>
              <a:off x="1853" y="2561"/>
              <a:ext cx="1809" cy="0"/>
            </a:xfrm>
            <a:prstGeom prst="line">
              <a:avLst/>
            </a:prstGeom>
            <a:noFill/>
            <a:ln w="25400">
              <a:solidFill>
                <a:srgbClr val="FFFF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0506" name="Rectangle 10"/>
            <p:cNvSpPr>
              <a:spLocks noChangeArrowheads="1"/>
            </p:cNvSpPr>
            <p:nvPr/>
          </p:nvSpPr>
          <p:spPr bwMode="auto">
            <a:xfrm>
              <a:off x="1937" y="2566"/>
              <a:ext cx="756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2.  HO</a:t>
              </a:r>
              <a:r>
                <a:rPr lang="en-US" sz="2800" baseline="30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–</a:t>
              </a:r>
            </a:p>
          </p:txBody>
        </p:sp>
        <p:grpSp>
          <p:nvGrpSpPr>
            <p:cNvPr id="243724" name="Group 11"/>
            <p:cNvGrpSpPr>
              <a:grpSpLocks/>
            </p:cNvGrpSpPr>
            <p:nvPr/>
          </p:nvGrpSpPr>
          <p:grpSpPr bwMode="auto">
            <a:xfrm>
              <a:off x="3939" y="1679"/>
              <a:ext cx="1503" cy="2082"/>
              <a:chOff x="3939" y="1679"/>
              <a:chExt cx="1503" cy="2082"/>
            </a:xfrm>
          </p:grpSpPr>
          <p:pic>
            <p:nvPicPr>
              <p:cNvPr id="243725" name="Picture 12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9" y="1914"/>
                <a:ext cx="793" cy="14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0509" name="Rectangle 13"/>
              <p:cNvSpPr>
                <a:spLocks noChangeArrowheads="1"/>
              </p:cNvSpPr>
              <p:nvPr/>
            </p:nvSpPr>
            <p:spPr bwMode="auto">
              <a:xfrm>
                <a:off x="4290" y="1679"/>
                <a:ext cx="115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(CH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3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)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</a:p>
            </p:txBody>
          </p:sp>
          <p:sp>
            <p:nvSpPr>
              <p:cNvPr id="490510" name="Rectangle 14"/>
              <p:cNvSpPr>
                <a:spLocks noChangeArrowheads="1"/>
              </p:cNvSpPr>
              <p:nvPr/>
            </p:nvSpPr>
            <p:spPr bwMode="auto">
              <a:xfrm>
                <a:off x="4226" y="3284"/>
                <a:ext cx="26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</a:p>
            </p:txBody>
          </p:sp>
          <p:grpSp>
            <p:nvGrpSpPr>
              <p:cNvPr id="243728" name="Group 15"/>
              <p:cNvGrpSpPr>
                <a:grpSpLocks/>
              </p:cNvGrpSpPr>
              <p:nvPr/>
            </p:nvGrpSpPr>
            <p:grpSpPr bwMode="auto">
              <a:xfrm>
                <a:off x="4490" y="3458"/>
                <a:ext cx="211" cy="121"/>
                <a:chOff x="4490" y="3458"/>
                <a:chExt cx="211" cy="121"/>
              </a:xfrm>
            </p:grpSpPr>
            <p:sp>
              <p:nvSpPr>
                <p:cNvPr id="243730" name="Line 16"/>
                <p:cNvSpPr>
                  <a:spLocks noChangeShapeType="1"/>
                </p:cNvSpPr>
                <p:nvPr/>
              </p:nvSpPr>
              <p:spPr bwMode="auto">
                <a:xfrm>
                  <a:off x="4504" y="3458"/>
                  <a:ext cx="197" cy="69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3731" name="Line 17"/>
                <p:cNvSpPr>
                  <a:spLocks noChangeShapeType="1"/>
                </p:cNvSpPr>
                <p:nvPr/>
              </p:nvSpPr>
              <p:spPr bwMode="auto">
                <a:xfrm>
                  <a:off x="4490" y="3510"/>
                  <a:ext cx="197" cy="69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90514" name="Rectangle 18"/>
              <p:cNvSpPr>
                <a:spLocks noChangeArrowheads="1"/>
              </p:cNvSpPr>
              <p:nvPr/>
            </p:nvSpPr>
            <p:spPr bwMode="auto">
              <a:xfrm>
                <a:off x="4694" y="3433"/>
                <a:ext cx="265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O</a:t>
                </a:r>
              </a:p>
            </p:txBody>
          </p:sp>
        </p:grpSp>
      </p:grpSp>
      <p:sp>
        <p:nvSpPr>
          <p:cNvPr id="243719" name="Rectangle 19"/>
          <p:cNvSpPr>
            <a:spLocks noGrp="1" noChangeArrowheads="1"/>
          </p:cNvSpPr>
          <p:nvPr>
            <p:ph type="title"/>
          </p:nvPr>
        </p:nvSpPr>
        <p:spPr>
          <a:xfrm>
            <a:off x="2279650" y="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نیتروزودار کردن آمین های نوع سوم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0854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3F79AD1-94D7-4122-98F9-CB1C4B6C9F63}" type="slidenum">
              <a:rPr lang="en-US" sz="1400">
                <a:latin typeface="Times" panose="02020603050405020304" pitchFamily="18" charset="0"/>
              </a:rPr>
              <a:pPr/>
              <a:t>72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47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آمینهای آروماتیک نوع اول</a:t>
            </a:r>
            <a:endParaRPr lang="en-US" dirty="0" smtClean="0"/>
          </a:p>
        </p:txBody>
      </p:sp>
      <p:pic>
        <p:nvPicPr>
          <p:cNvPr id="4915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2057400"/>
            <a:ext cx="252571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24" name="Rectangle 4"/>
          <p:cNvSpPr>
            <a:spLocks noChangeArrowheads="1"/>
          </p:cNvSpPr>
          <p:nvPr/>
        </p:nvSpPr>
        <p:spPr bwMode="auto">
          <a:xfrm>
            <a:off x="5105400" y="2057400"/>
            <a:ext cx="1394934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800">
                <a:solidFill>
                  <a:srgbClr val="000000"/>
                </a:solidFill>
                <a:latin typeface="Helvetica" panose="020B0604020202020204" pitchFamily="34" charset="0"/>
              </a:rPr>
              <a:t>ArN</a:t>
            </a:r>
            <a:r>
              <a:rPr lang="en-US" sz="38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3800" baseline="30000">
                <a:solidFill>
                  <a:srgbClr val="000000"/>
                </a:solidFill>
                <a:latin typeface="Helvetica" panose="020B0604020202020204" pitchFamily="34" charset="0"/>
              </a:rPr>
              <a:t>+</a:t>
            </a:r>
            <a:endParaRPr lang="en-US" sz="38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91525" name="Rectangle 5"/>
          <p:cNvSpPr>
            <a:spLocks noChangeArrowheads="1"/>
          </p:cNvSpPr>
          <p:nvPr/>
        </p:nvSpPr>
        <p:spPr bwMode="auto">
          <a:xfrm>
            <a:off x="3657600" y="2895601"/>
            <a:ext cx="14684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000">
                <a:solidFill>
                  <a:srgbClr val="000000"/>
                </a:solidFill>
                <a:latin typeface="Helvetica" panose="020B0604020202020204" pitchFamily="34" charset="0"/>
              </a:rPr>
              <a:t>0 - 5 </a:t>
            </a:r>
            <a:r>
              <a:rPr lang="en-US" sz="3000" baseline="30000">
                <a:solidFill>
                  <a:srgbClr val="000000"/>
                </a:solidFill>
                <a:latin typeface="Helvetica" panose="020B0604020202020204" pitchFamily="34" charset="0"/>
              </a:rPr>
              <a:t>o</a:t>
            </a:r>
            <a:r>
              <a:rPr lang="en-US" sz="3000">
                <a:solidFill>
                  <a:srgbClr val="000000"/>
                </a:solidFill>
                <a:latin typeface="Helvetica" panose="020B0604020202020204" pitchFamily="34" charset="0"/>
              </a:rPr>
              <a:t>C</a:t>
            </a:r>
          </a:p>
        </p:txBody>
      </p:sp>
      <p:sp>
        <p:nvSpPr>
          <p:cNvPr id="491526" name="Rectangle 6"/>
          <p:cNvSpPr>
            <a:spLocks noChangeArrowheads="1"/>
          </p:cNvSpPr>
          <p:nvPr/>
        </p:nvSpPr>
        <p:spPr bwMode="auto">
          <a:xfrm>
            <a:off x="5738813" y="2667001"/>
            <a:ext cx="806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پایدار</a:t>
            </a:r>
            <a:endParaRPr lang="en-US" sz="28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491527" name="Rectangle 7"/>
          <p:cNvSpPr>
            <a:spLocks noChangeArrowheads="1"/>
          </p:cNvSpPr>
          <p:nvPr/>
        </p:nvSpPr>
        <p:spPr bwMode="auto">
          <a:xfrm>
            <a:off x="7639850" y="2362201"/>
            <a:ext cx="283923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تحت واکنش  </a:t>
            </a:r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SN1</a:t>
            </a:r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 با </a:t>
            </a:r>
          </a:p>
          <a:p>
            <a:pPr algn="r" rtl="1"/>
            <a:r>
              <a:rPr lang="fa-IR" sz="2800">
                <a:solidFill>
                  <a:srgbClr val="000000"/>
                </a:solidFill>
                <a:latin typeface="Helvetica" panose="020B0604020202020204" pitchFamily="34" charset="0"/>
              </a:rPr>
              <a:t>نوکلئوفیل</a:t>
            </a:r>
            <a:endParaRPr lang="en-US" sz="28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75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9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1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1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24" grpId="0" autoUpdateAnimBg="0"/>
      <p:bldP spid="491525" grpId="0" autoUpdateAnimBg="0"/>
      <p:bldP spid="491526" grpId="0" autoUpdateAnimBg="0"/>
      <p:bldP spid="491527" grpId="0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FC384D9-44F0-46ED-9D94-C9F5BF90561F}" type="slidenum">
              <a:rPr lang="en-US" sz="1400">
                <a:latin typeface="Times" panose="02020603050405020304" pitchFamily="18" charset="0"/>
              </a:rPr>
              <a:pPr/>
              <a:t>73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92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مثالها</a:t>
            </a:r>
            <a:endParaRPr lang="en-US" dirty="0" smtClean="0"/>
          </a:p>
        </p:txBody>
      </p:sp>
      <p:pic>
        <p:nvPicPr>
          <p:cNvPr id="4925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352800"/>
            <a:ext cx="84455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25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286000"/>
            <a:ext cx="14732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25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1" y="3276601"/>
            <a:ext cx="119062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50" name="Rectangle 6"/>
          <p:cNvSpPr>
            <a:spLocks noChangeArrowheads="1"/>
          </p:cNvSpPr>
          <p:nvPr/>
        </p:nvSpPr>
        <p:spPr bwMode="auto">
          <a:xfrm>
            <a:off x="7696200" y="3276601"/>
            <a:ext cx="895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ArBr</a:t>
            </a:r>
          </a:p>
        </p:txBody>
      </p:sp>
      <p:pic>
        <p:nvPicPr>
          <p:cNvPr id="49255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038601"/>
            <a:ext cx="1035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52" name="Rectangle 8"/>
          <p:cNvSpPr>
            <a:spLocks noChangeArrowheads="1"/>
          </p:cNvSpPr>
          <p:nvPr/>
        </p:nvSpPr>
        <p:spPr bwMode="auto">
          <a:xfrm>
            <a:off x="7924800" y="4572001"/>
            <a:ext cx="876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ArCl</a:t>
            </a:r>
          </a:p>
        </p:txBody>
      </p:sp>
      <p:pic>
        <p:nvPicPr>
          <p:cNvPr id="49255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1" y="4114800"/>
            <a:ext cx="1019175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54" name="Rectangle 10"/>
          <p:cNvSpPr>
            <a:spLocks noChangeArrowheads="1"/>
          </p:cNvSpPr>
          <p:nvPr/>
        </p:nvSpPr>
        <p:spPr bwMode="auto">
          <a:xfrm>
            <a:off x="5410200" y="5029201"/>
            <a:ext cx="7572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ArF</a:t>
            </a:r>
          </a:p>
        </p:txBody>
      </p:sp>
      <p:pic>
        <p:nvPicPr>
          <p:cNvPr id="49255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4038601"/>
            <a:ext cx="1287463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56" name="Rectangle 12"/>
          <p:cNvSpPr>
            <a:spLocks noChangeArrowheads="1"/>
          </p:cNvSpPr>
          <p:nvPr/>
        </p:nvSpPr>
        <p:spPr bwMode="auto">
          <a:xfrm>
            <a:off x="2895600" y="4800601"/>
            <a:ext cx="1054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ArCN</a:t>
            </a:r>
          </a:p>
        </p:txBody>
      </p:sp>
      <p:pic>
        <p:nvPicPr>
          <p:cNvPr id="492557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429000"/>
            <a:ext cx="1417638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58" name="Rectangle 14"/>
          <p:cNvSpPr>
            <a:spLocks noChangeArrowheads="1"/>
          </p:cNvSpPr>
          <p:nvPr/>
        </p:nvSpPr>
        <p:spPr bwMode="auto">
          <a:xfrm>
            <a:off x="2438400" y="3505201"/>
            <a:ext cx="1073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ArOH</a:t>
            </a:r>
          </a:p>
        </p:txBody>
      </p:sp>
      <p:pic>
        <p:nvPicPr>
          <p:cNvPr id="492559" name="Picture 1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2514601"/>
            <a:ext cx="10779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2560" name="Rectangle 16"/>
          <p:cNvSpPr>
            <a:spLocks noChangeArrowheads="1"/>
          </p:cNvSpPr>
          <p:nvPr/>
        </p:nvSpPr>
        <p:spPr bwMode="auto">
          <a:xfrm>
            <a:off x="3886201" y="2209801"/>
            <a:ext cx="796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ArH</a:t>
            </a:r>
          </a:p>
        </p:txBody>
      </p:sp>
    </p:spTree>
    <p:extLst>
      <p:ext uri="{BB962C8B-B14F-4D97-AF65-F5344CB8AC3E}">
        <p14:creationId xmlns:p14="http://schemas.microsoft.com/office/powerpoint/2010/main" val="41056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arp Up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2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2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9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entr" presetSubtype="20067044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9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9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49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546" grpId="0" autoUpdateAnimBg="0"/>
      <p:bldP spid="492550" grpId="0" autoUpdateAnimBg="0"/>
      <p:bldP spid="492552" grpId="0" autoUpdateAnimBg="0"/>
      <p:bldP spid="492554" grpId="0" autoUpdateAnimBg="0"/>
      <p:bldP spid="492556" grpId="0" autoUpdateAnimBg="0"/>
      <p:bldP spid="492558" grpId="0" autoUpdateAnimBg="0"/>
      <p:bldP spid="492560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B59A6BD-B90C-4C98-AC99-4F9DD060DEA0}" type="slidenum">
              <a:rPr lang="en-US" sz="1400">
                <a:latin typeface="Times" panose="02020603050405020304" pitchFamily="18" charset="0"/>
              </a:rPr>
              <a:pPr/>
              <a:t>74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493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تبدیل  </a:t>
            </a:r>
            <a:r>
              <a:rPr lang="en-US" dirty="0" smtClean="0"/>
              <a:t>NO2</a:t>
            </a:r>
            <a:r>
              <a:rPr lang="fa-IR" dirty="0" smtClean="0"/>
              <a:t> به </a:t>
            </a:r>
            <a:r>
              <a:rPr lang="en-US" dirty="0" smtClean="0"/>
              <a:t>NH2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روش خوب برای تولید </a:t>
            </a:r>
            <a:r>
              <a:rPr lang="en-US" dirty="0" smtClean="0"/>
              <a:t>NH2</a:t>
            </a:r>
          </a:p>
        </p:txBody>
      </p:sp>
      <p:pic>
        <p:nvPicPr>
          <p:cNvPr id="4935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1" y="2667001"/>
            <a:ext cx="363537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35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1" y="3124200"/>
            <a:ext cx="2117725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3573" name="Rectangle 5"/>
          <p:cNvSpPr>
            <a:spLocks noChangeArrowheads="1"/>
          </p:cNvSpPr>
          <p:nvPr/>
        </p:nvSpPr>
        <p:spPr bwMode="auto">
          <a:xfrm>
            <a:off x="5486400" y="4038601"/>
            <a:ext cx="30368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RED = SnCl</a:t>
            </a:r>
            <a:r>
              <a:rPr lang="en-US" sz="28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2800">
                <a:solidFill>
                  <a:srgbClr val="000000"/>
                </a:solidFill>
                <a:latin typeface="Helvetica" panose="020B0604020202020204" pitchFamily="34" charset="0"/>
              </a:rPr>
              <a:t>/ HCl</a:t>
            </a:r>
          </a:p>
        </p:txBody>
      </p:sp>
    </p:spTree>
    <p:extLst>
      <p:ext uri="{BB962C8B-B14F-4D97-AF65-F5344CB8AC3E}">
        <p14:creationId xmlns:p14="http://schemas.microsoft.com/office/powerpoint/2010/main" val="377118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20061049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entr" presetSubtype="1936222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570" grpId="0" autoUpdateAnimBg="0"/>
      <p:bldP spid="493573" grpId="0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6614BB5-FC95-4983-9BCA-457EFC505B4A}" type="slidenum">
              <a:rPr lang="en-US" sz="1400">
                <a:latin typeface="Times" panose="02020603050405020304" pitchFamily="18" charset="0"/>
              </a:rPr>
              <a:pPr/>
              <a:t>75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7812" name="Rectangle 2"/>
          <p:cNvSpPr>
            <a:spLocks noChangeArrowheads="1"/>
          </p:cNvSpPr>
          <p:nvPr/>
        </p:nvSpPr>
        <p:spPr bwMode="auto">
          <a:xfrm>
            <a:off x="2011363" y="354013"/>
            <a:ext cx="2978150" cy="5508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3600"/>
              </a:lnSpc>
            </a:pPr>
            <a:r>
              <a:rPr lang="fa-IR" sz="4400" i="1">
                <a:solidFill>
                  <a:schemeClr val="tx2"/>
                </a:solidFill>
                <a:latin typeface="Times" panose="02020603050405020304" pitchFamily="18" charset="0"/>
              </a:rPr>
              <a:t>مثال</a:t>
            </a:r>
            <a:endParaRPr lang="en-US" sz="4400" i="1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494595" name="Rectangle 3"/>
          <p:cNvSpPr>
            <a:spLocks noChangeArrowheads="1"/>
          </p:cNvSpPr>
          <p:nvPr/>
        </p:nvSpPr>
        <p:spPr bwMode="auto">
          <a:xfrm>
            <a:off x="8157187" y="5376864"/>
            <a:ext cx="1022715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(68%)</a:t>
            </a:r>
          </a:p>
        </p:txBody>
      </p:sp>
      <p:grpSp>
        <p:nvGrpSpPr>
          <p:cNvPr id="247814" name="Group 4"/>
          <p:cNvGrpSpPr>
            <a:grpSpLocks/>
          </p:cNvGrpSpPr>
          <p:nvPr/>
        </p:nvGrpSpPr>
        <p:grpSpPr bwMode="auto">
          <a:xfrm>
            <a:off x="1906589" y="2065338"/>
            <a:ext cx="2979737" cy="3189288"/>
            <a:chOff x="241" y="1301"/>
            <a:chExt cx="1877" cy="2009"/>
          </a:xfrm>
        </p:grpSpPr>
        <p:grpSp>
          <p:nvGrpSpPr>
            <p:cNvPr id="247827" name="Group 5"/>
            <p:cNvGrpSpPr>
              <a:grpSpLocks/>
            </p:cNvGrpSpPr>
            <p:nvPr/>
          </p:nvGrpSpPr>
          <p:grpSpPr bwMode="auto">
            <a:xfrm>
              <a:off x="241" y="1301"/>
              <a:ext cx="1877" cy="1523"/>
              <a:chOff x="241" y="1301"/>
              <a:chExt cx="1877" cy="1523"/>
            </a:xfrm>
          </p:grpSpPr>
          <p:sp>
            <p:nvSpPr>
              <p:cNvPr id="494598" name="Rectangle 6"/>
              <p:cNvSpPr>
                <a:spLocks noChangeArrowheads="1"/>
              </p:cNvSpPr>
              <p:nvPr/>
            </p:nvSpPr>
            <p:spPr bwMode="auto">
              <a:xfrm>
                <a:off x="530" y="1301"/>
                <a:ext cx="480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</a:p>
            </p:txBody>
          </p:sp>
          <p:pic>
            <p:nvPicPr>
              <p:cNvPr id="247834" name="Picture 7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" y="1562"/>
                <a:ext cx="1018" cy="1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4600" name="Rectangle 8"/>
              <p:cNvSpPr>
                <a:spLocks noChangeArrowheads="1"/>
              </p:cNvSpPr>
              <p:nvPr/>
            </p:nvSpPr>
            <p:spPr bwMode="auto">
              <a:xfrm>
                <a:off x="1206" y="2496"/>
                <a:ext cx="91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CCH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3</a:t>
                </a:r>
              </a:p>
            </p:txBody>
          </p:sp>
        </p:grpSp>
        <p:grpSp>
          <p:nvGrpSpPr>
            <p:cNvPr id="247828" name="Group 9"/>
            <p:cNvGrpSpPr>
              <a:grpSpLocks/>
            </p:cNvGrpSpPr>
            <p:nvPr/>
          </p:nvGrpSpPr>
          <p:grpSpPr bwMode="auto">
            <a:xfrm>
              <a:off x="1193" y="2771"/>
              <a:ext cx="265" cy="539"/>
              <a:chOff x="1193" y="2771"/>
              <a:chExt cx="265" cy="539"/>
            </a:xfrm>
          </p:grpSpPr>
          <p:grpSp>
            <p:nvGrpSpPr>
              <p:cNvPr id="247829" name="Group 10"/>
              <p:cNvGrpSpPr>
                <a:grpSpLocks/>
              </p:cNvGrpSpPr>
              <p:nvPr/>
            </p:nvGrpSpPr>
            <p:grpSpPr bwMode="auto">
              <a:xfrm>
                <a:off x="1314" y="2771"/>
                <a:ext cx="55" cy="242"/>
                <a:chOff x="1314" y="2771"/>
                <a:chExt cx="55" cy="242"/>
              </a:xfrm>
            </p:grpSpPr>
            <p:sp>
              <p:nvSpPr>
                <p:cNvPr id="247831" name="Line 11"/>
                <p:cNvSpPr>
                  <a:spLocks noChangeShapeType="1"/>
                </p:cNvSpPr>
                <p:nvPr/>
              </p:nvSpPr>
              <p:spPr bwMode="auto">
                <a:xfrm flipV="1">
                  <a:off x="1314" y="2771"/>
                  <a:ext cx="0" cy="242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47832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1369" y="2771"/>
                  <a:ext cx="0" cy="242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94605" name="Rectangle 13"/>
              <p:cNvSpPr>
                <a:spLocks noChangeArrowheads="1"/>
              </p:cNvSpPr>
              <p:nvPr/>
            </p:nvSpPr>
            <p:spPr bwMode="auto">
              <a:xfrm>
                <a:off x="1193" y="2982"/>
                <a:ext cx="265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defRPr/>
                </a:pPr>
                <a:r>
                  <a:rPr lang="en-US" sz="280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O</a:t>
                </a:r>
              </a:p>
            </p:txBody>
          </p:sp>
        </p:grpSp>
      </p:grpSp>
      <p:sp>
        <p:nvSpPr>
          <p:cNvPr id="494606" name="Rectangle 14"/>
          <p:cNvSpPr>
            <a:spLocks noChangeArrowheads="1"/>
          </p:cNvSpPr>
          <p:nvPr/>
        </p:nvSpPr>
        <p:spPr bwMode="auto">
          <a:xfrm>
            <a:off x="5200651" y="3656014"/>
            <a:ext cx="1327285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 HBF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</a:p>
        </p:txBody>
      </p:sp>
      <p:sp>
        <p:nvSpPr>
          <p:cNvPr id="494607" name="Rectangle 15"/>
          <p:cNvSpPr>
            <a:spLocks noChangeArrowheads="1"/>
          </p:cNvSpPr>
          <p:nvPr/>
        </p:nvSpPr>
        <p:spPr bwMode="auto">
          <a:xfrm>
            <a:off x="4470401" y="2136775"/>
            <a:ext cx="2374047" cy="103772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 NaNO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HCl,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O, 0-5°C</a:t>
            </a:r>
          </a:p>
        </p:txBody>
      </p:sp>
      <p:sp>
        <p:nvSpPr>
          <p:cNvPr id="247817" name="Line 16"/>
          <p:cNvSpPr>
            <a:spLocks noChangeShapeType="1"/>
          </p:cNvSpPr>
          <p:nvPr/>
        </p:nvSpPr>
        <p:spPr bwMode="auto">
          <a:xfrm>
            <a:off x="5270500" y="3429000"/>
            <a:ext cx="1652588" cy="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4609" name="Rectangle 17"/>
          <p:cNvSpPr>
            <a:spLocks noChangeArrowheads="1"/>
          </p:cNvSpPr>
          <p:nvPr/>
        </p:nvSpPr>
        <p:spPr bwMode="auto">
          <a:xfrm>
            <a:off x="5253039" y="4265614"/>
            <a:ext cx="1275861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  heat</a:t>
            </a:r>
          </a:p>
        </p:txBody>
      </p:sp>
      <p:grpSp>
        <p:nvGrpSpPr>
          <p:cNvPr id="247819" name="Group 18"/>
          <p:cNvGrpSpPr>
            <a:grpSpLocks/>
          </p:cNvGrpSpPr>
          <p:nvPr/>
        </p:nvGrpSpPr>
        <p:grpSpPr bwMode="auto">
          <a:xfrm>
            <a:off x="7158039" y="2065338"/>
            <a:ext cx="2979737" cy="3189288"/>
            <a:chOff x="3549" y="1301"/>
            <a:chExt cx="1877" cy="2009"/>
          </a:xfrm>
        </p:grpSpPr>
        <p:sp>
          <p:nvSpPr>
            <p:cNvPr id="494611" name="Rectangle 19"/>
            <p:cNvSpPr>
              <a:spLocks noChangeArrowheads="1"/>
            </p:cNvSpPr>
            <p:nvPr/>
          </p:nvSpPr>
          <p:spPr bwMode="auto">
            <a:xfrm>
              <a:off x="3864" y="1301"/>
              <a:ext cx="219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fol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F</a:t>
              </a:r>
            </a:p>
          </p:txBody>
        </p:sp>
        <p:pic>
          <p:nvPicPr>
            <p:cNvPr id="247821" name="Picture 20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" y="1562"/>
              <a:ext cx="1018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4613" name="Rectangle 21"/>
            <p:cNvSpPr>
              <a:spLocks noChangeArrowheads="1"/>
            </p:cNvSpPr>
            <p:nvPr/>
          </p:nvSpPr>
          <p:spPr bwMode="auto">
            <a:xfrm>
              <a:off x="4514" y="2496"/>
              <a:ext cx="912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3</a:t>
              </a:r>
            </a:p>
          </p:txBody>
        </p:sp>
        <p:grpSp>
          <p:nvGrpSpPr>
            <p:cNvPr id="247823" name="Group 22"/>
            <p:cNvGrpSpPr>
              <a:grpSpLocks/>
            </p:cNvGrpSpPr>
            <p:nvPr/>
          </p:nvGrpSpPr>
          <p:grpSpPr bwMode="auto">
            <a:xfrm>
              <a:off x="4622" y="2771"/>
              <a:ext cx="55" cy="242"/>
              <a:chOff x="4622" y="2771"/>
              <a:chExt cx="55" cy="242"/>
            </a:xfrm>
          </p:grpSpPr>
          <p:sp>
            <p:nvSpPr>
              <p:cNvPr id="247825" name="Line 23"/>
              <p:cNvSpPr>
                <a:spLocks noChangeShapeType="1"/>
              </p:cNvSpPr>
              <p:nvPr/>
            </p:nvSpPr>
            <p:spPr bwMode="auto">
              <a:xfrm flipV="1">
                <a:off x="4622" y="2771"/>
                <a:ext cx="0" cy="242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7826" name="Line 24"/>
              <p:cNvSpPr>
                <a:spLocks noChangeShapeType="1"/>
              </p:cNvSpPr>
              <p:nvPr/>
            </p:nvSpPr>
            <p:spPr bwMode="auto">
              <a:xfrm flipV="1">
                <a:off x="4677" y="2771"/>
                <a:ext cx="0" cy="242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94617" name="Rectangle 25"/>
            <p:cNvSpPr>
              <a:spLocks noChangeArrowheads="1"/>
            </p:cNvSpPr>
            <p:nvPr/>
          </p:nvSpPr>
          <p:spPr bwMode="auto">
            <a:xfrm>
              <a:off x="4501" y="2982"/>
              <a:ext cx="265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defRPr/>
              </a:pPr>
              <a:r>
                <a:rPr lang="en-US" sz="280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460534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38AA8F6-8369-4953-8BB1-94401AC25AF3}" type="slidenum">
              <a:rPr lang="en-US" sz="1400">
                <a:latin typeface="Times" panose="02020603050405020304" pitchFamily="18" charset="0"/>
              </a:rPr>
              <a:pPr/>
              <a:t>76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8836" name="Rectangle 2"/>
          <p:cNvSpPr>
            <a:spLocks noChangeArrowheads="1"/>
          </p:cNvSpPr>
          <p:nvPr/>
        </p:nvSpPr>
        <p:spPr bwMode="auto">
          <a:xfrm>
            <a:off x="2011363" y="354013"/>
            <a:ext cx="2978150" cy="5508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3600"/>
              </a:lnSpc>
            </a:pPr>
            <a:r>
              <a:rPr lang="fa-IR" sz="4400" i="1">
                <a:solidFill>
                  <a:schemeClr val="tx2"/>
                </a:solidFill>
                <a:latin typeface="Times" panose="02020603050405020304" pitchFamily="18" charset="0"/>
              </a:rPr>
              <a:t>مثال</a:t>
            </a:r>
            <a:endParaRPr lang="en-US" sz="4400" i="1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495619" name="Rectangle 3"/>
          <p:cNvSpPr>
            <a:spLocks noChangeArrowheads="1"/>
          </p:cNvSpPr>
          <p:nvPr/>
        </p:nvSpPr>
        <p:spPr bwMode="auto">
          <a:xfrm>
            <a:off x="7918347" y="4800601"/>
            <a:ext cx="1498806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(68-71%)</a:t>
            </a:r>
          </a:p>
        </p:txBody>
      </p:sp>
      <p:sp>
        <p:nvSpPr>
          <p:cNvPr id="495620" name="Rectangle 4"/>
          <p:cNvSpPr>
            <a:spLocks noChangeArrowheads="1"/>
          </p:cNvSpPr>
          <p:nvPr/>
        </p:nvSpPr>
        <p:spPr bwMode="auto">
          <a:xfrm>
            <a:off x="2364868" y="2065339"/>
            <a:ext cx="761426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pic>
        <p:nvPicPr>
          <p:cNvPr id="248839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589" y="2479675"/>
            <a:ext cx="161607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5622" name="Rectangle 6"/>
          <p:cNvSpPr>
            <a:spLocks noChangeArrowheads="1"/>
          </p:cNvSpPr>
          <p:nvPr/>
        </p:nvSpPr>
        <p:spPr bwMode="auto">
          <a:xfrm>
            <a:off x="3438525" y="3962401"/>
            <a:ext cx="774250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sp>
        <p:nvSpPr>
          <p:cNvPr id="495623" name="Rectangle 7"/>
          <p:cNvSpPr>
            <a:spLocks noChangeArrowheads="1"/>
          </p:cNvSpPr>
          <p:nvPr/>
        </p:nvSpPr>
        <p:spPr bwMode="auto">
          <a:xfrm>
            <a:off x="4470401" y="3656014"/>
            <a:ext cx="2099805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 Cu</a:t>
            </a:r>
            <a:r>
              <a:rPr lang="en-US" sz="28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heat</a:t>
            </a:r>
          </a:p>
        </p:txBody>
      </p:sp>
      <p:sp>
        <p:nvSpPr>
          <p:cNvPr id="495624" name="Rectangle 8"/>
          <p:cNvSpPr>
            <a:spLocks noChangeArrowheads="1"/>
          </p:cNvSpPr>
          <p:nvPr/>
        </p:nvSpPr>
        <p:spPr bwMode="auto">
          <a:xfrm>
            <a:off x="4470401" y="2136775"/>
            <a:ext cx="2374047" cy="103772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 NaNO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HCl,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O, 0-5°C</a:t>
            </a:r>
          </a:p>
        </p:txBody>
      </p:sp>
      <p:sp>
        <p:nvSpPr>
          <p:cNvPr id="248843" name="Line 9"/>
          <p:cNvSpPr>
            <a:spLocks noChangeShapeType="1"/>
          </p:cNvSpPr>
          <p:nvPr/>
        </p:nvSpPr>
        <p:spPr bwMode="auto">
          <a:xfrm>
            <a:off x="4465638" y="3429000"/>
            <a:ext cx="2457450" cy="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5626" name="Rectangle 10"/>
          <p:cNvSpPr>
            <a:spLocks noChangeArrowheads="1"/>
          </p:cNvSpPr>
          <p:nvPr/>
        </p:nvSpPr>
        <p:spPr bwMode="auto">
          <a:xfrm>
            <a:off x="8164513" y="2065339"/>
            <a:ext cx="455252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</a:t>
            </a:r>
          </a:p>
        </p:txBody>
      </p:sp>
      <p:pic>
        <p:nvPicPr>
          <p:cNvPr id="248845" name="Picture 1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451" y="2479675"/>
            <a:ext cx="161607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5628" name="Rectangle 12"/>
          <p:cNvSpPr>
            <a:spLocks noChangeArrowheads="1"/>
          </p:cNvSpPr>
          <p:nvPr/>
        </p:nvSpPr>
        <p:spPr bwMode="auto">
          <a:xfrm>
            <a:off x="9196388" y="3962401"/>
            <a:ext cx="774250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2842446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B312011-9937-4235-9256-4A5C9A1A1620}" type="slidenum">
              <a:rPr lang="en-US" sz="1400">
                <a:latin typeface="Times" panose="02020603050405020304" pitchFamily="18" charset="0"/>
              </a:rPr>
              <a:pPr/>
              <a:t>77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49860" name="Rectangle 2"/>
          <p:cNvSpPr>
            <a:spLocks noChangeArrowheads="1"/>
          </p:cNvSpPr>
          <p:nvPr/>
        </p:nvSpPr>
        <p:spPr bwMode="auto">
          <a:xfrm>
            <a:off x="2011363" y="354013"/>
            <a:ext cx="2978150" cy="5508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3600"/>
              </a:lnSpc>
            </a:pPr>
            <a:r>
              <a:rPr lang="fa-IR" sz="4400" i="1">
                <a:solidFill>
                  <a:schemeClr val="tx2"/>
                </a:solidFill>
                <a:latin typeface="Times" panose="02020603050405020304" pitchFamily="18" charset="0"/>
              </a:rPr>
              <a:t>مثال</a:t>
            </a:r>
            <a:endParaRPr lang="en-US" sz="4400" i="1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496643" name="Rectangle 3"/>
          <p:cNvSpPr>
            <a:spLocks noChangeArrowheads="1"/>
          </p:cNvSpPr>
          <p:nvPr/>
        </p:nvSpPr>
        <p:spPr bwMode="auto">
          <a:xfrm>
            <a:off x="7918347" y="4800601"/>
            <a:ext cx="1498806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(89-95%)</a:t>
            </a:r>
          </a:p>
        </p:txBody>
      </p:sp>
      <p:sp>
        <p:nvSpPr>
          <p:cNvPr id="496644" name="Rectangle 4"/>
          <p:cNvSpPr>
            <a:spLocks noChangeArrowheads="1"/>
          </p:cNvSpPr>
          <p:nvPr/>
        </p:nvSpPr>
        <p:spPr bwMode="auto">
          <a:xfrm>
            <a:off x="4470401" y="3656014"/>
            <a:ext cx="2117053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2.  Cu</a:t>
            </a:r>
            <a:r>
              <a:rPr lang="en-US" sz="28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heat</a:t>
            </a:r>
          </a:p>
        </p:txBody>
      </p:sp>
      <p:sp>
        <p:nvSpPr>
          <p:cNvPr id="496645" name="Rectangle 5"/>
          <p:cNvSpPr>
            <a:spLocks noChangeArrowheads="1"/>
          </p:cNvSpPr>
          <p:nvPr/>
        </p:nvSpPr>
        <p:spPr bwMode="auto">
          <a:xfrm>
            <a:off x="4470401" y="2136775"/>
            <a:ext cx="2391295" cy="103772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1.  NaNO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HBr,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O, 0-10°C</a:t>
            </a:r>
          </a:p>
        </p:txBody>
      </p:sp>
      <p:sp>
        <p:nvSpPr>
          <p:cNvPr id="249864" name="Line 6"/>
          <p:cNvSpPr>
            <a:spLocks noChangeShapeType="1"/>
          </p:cNvSpPr>
          <p:nvPr/>
        </p:nvSpPr>
        <p:spPr bwMode="auto">
          <a:xfrm>
            <a:off x="4465638" y="3429000"/>
            <a:ext cx="2457450" cy="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49865" name="Group 7"/>
          <p:cNvGrpSpPr>
            <a:grpSpLocks/>
          </p:cNvGrpSpPr>
          <p:nvPr/>
        </p:nvGrpSpPr>
        <p:grpSpPr bwMode="auto">
          <a:xfrm>
            <a:off x="2070100" y="2222501"/>
            <a:ext cx="2046288" cy="2195513"/>
            <a:chOff x="344" y="1400"/>
            <a:chExt cx="1289" cy="1383"/>
          </a:xfrm>
        </p:grpSpPr>
        <p:sp>
          <p:nvSpPr>
            <p:cNvPr id="496648" name="Rectangle 8"/>
            <p:cNvSpPr>
              <a:spLocks noChangeArrowheads="1"/>
            </p:cNvSpPr>
            <p:nvPr/>
          </p:nvSpPr>
          <p:spPr bwMode="auto">
            <a:xfrm>
              <a:off x="629" y="1400"/>
              <a:ext cx="480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</a:p>
          </p:txBody>
        </p:sp>
        <p:pic>
          <p:nvPicPr>
            <p:cNvPr id="249870" name="Picture 9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" y="1630"/>
              <a:ext cx="1018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6650" name="Rectangle 10"/>
            <p:cNvSpPr>
              <a:spLocks noChangeArrowheads="1"/>
            </p:cNvSpPr>
            <p:nvPr/>
          </p:nvSpPr>
          <p:spPr bwMode="auto">
            <a:xfrm>
              <a:off x="1346" y="1848"/>
              <a:ext cx="287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accent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Cl</a:t>
              </a:r>
            </a:p>
          </p:txBody>
        </p:sp>
      </p:grpSp>
      <p:sp>
        <p:nvSpPr>
          <p:cNvPr id="496651" name="Rectangle 11"/>
          <p:cNvSpPr>
            <a:spLocks noChangeArrowheads="1"/>
          </p:cNvSpPr>
          <p:nvPr/>
        </p:nvSpPr>
        <p:spPr bwMode="auto">
          <a:xfrm>
            <a:off x="8200179" y="2222501"/>
            <a:ext cx="503342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</a:t>
            </a:r>
          </a:p>
        </p:txBody>
      </p:sp>
      <p:pic>
        <p:nvPicPr>
          <p:cNvPr id="249867" name="Picture 1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01" y="2587625"/>
            <a:ext cx="161607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6653" name="Rectangle 13"/>
          <p:cNvSpPr>
            <a:spLocks noChangeArrowheads="1"/>
          </p:cNvSpPr>
          <p:nvPr/>
        </p:nvSpPr>
        <p:spPr bwMode="auto">
          <a:xfrm>
            <a:off x="9349761" y="2933701"/>
            <a:ext cx="455252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</a:t>
            </a:r>
          </a:p>
        </p:txBody>
      </p:sp>
    </p:spTree>
    <p:extLst>
      <p:ext uri="{BB962C8B-B14F-4D97-AF65-F5344CB8AC3E}">
        <p14:creationId xmlns:p14="http://schemas.microsoft.com/office/powerpoint/2010/main" val="80403425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9D46915-58F7-4B30-BC1B-F92213CEDFEB}" type="slidenum">
              <a:rPr lang="en-US" sz="1400">
                <a:latin typeface="Times" panose="02020603050405020304" pitchFamily="18" charset="0"/>
              </a:rPr>
              <a:pPr/>
              <a:t>78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50884" name="Rectangle 2"/>
          <p:cNvSpPr>
            <a:spLocks noChangeArrowheads="1"/>
          </p:cNvSpPr>
          <p:nvPr/>
        </p:nvSpPr>
        <p:spPr bwMode="auto">
          <a:xfrm>
            <a:off x="2011363" y="354013"/>
            <a:ext cx="2978150" cy="5508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3600"/>
              </a:lnSpc>
            </a:pPr>
            <a:r>
              <a:rPr lang="fa-IR" sz="4400" i="1">
                <a:solidFill>
                  <a:schemeClr val="tx2"/>
                </a:solidFill>
                <a:latin typeface="Times" panose="02020603050405020304" pitchFamily="18" charset="0"/>
              </a:rPr>
              <a:t>مثال</a:t>
            </a:r>
            <a:endParaRPr lang="en-US" sz="4400" i="1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497667" name="Rectangle 3"/>
          <p:cNvSpPr>
            <a:spLocks noChangeArrowheads="1"/>
          </p:cNvSpPr>
          <p:nvPr/>
        </p:nvSpPr>
        <p:spPr bwMode="auto">
          <a:xfrm>
            <a:off x="7918347" y="4800601"/>
            <a:ext cx="1498806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(70-75%)</a:t>
            </a:r>
          </a:p>
        </p:txBody>
      </p:sp>
      <p:sp>
        <p:nvSpPr>
          <p:cNvPr id="497668" name="Rectangle 4"/>
          <p:cNvSpPr>
            <a:spLocks noChangeArrowheads="1"/>
          </p:cNvSpPr>
          <p:nvPr/>
        </p:nvSpPr>
        <p:spPr bwMode="auto">
          <a:xfrm>
            <a:off x="4470401" y="2136775"/>
            <a:ext cx="2309927" cy="103772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NaNO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H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</a:t>
            </a:r>
            <a:r>
              <a:rPr lang="en-US" sz="2800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sp>
        <p:nvSpPr>
          <p:cNvPr id="250887" name="Line 5"/>
          <p:cNvSpPr>
            <a:spLocks noChangeShapeType="1"/>
          </p:cNvSpPr>
          <p:nvPr/>
        </p:nvSpPr>
        <p:spPr bwMode="auto">
          <a:xfrm>
            <a:off x="4465638" y="3429000"/>
            <a:ext cx="2457450" cy="0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0888" name="Group 6"/>
          <p:cNvGrpSpPr>
            <a:grpSpLocks/>
          </p:cNvGrpSpPr>
          <p:nvPr/>
        </p:nvGrpSpPr>
        <p:grpSpPr bwMode="auto">
          <a:xfrm>
            <a:off x="1912939" y="2222501"/>
            <a:ext cx="2335213" cy="2195513"/>
            <a:chOff x="245" y="1400"/>
            <a:chExt cx="1471" cy="1383"/>
          </a:xfrm>
        </p:grpSpPr>
        <p:sp>
          <p:nvSpPr>
            <p:cNvPr id="497671" name="Rectangle 7"/>
            <p:cNvSpPr>
              <a:spLocks noChangeArrowheads="1"/>
            </p:cNvSpPr>
            <p:nvPr/>
          </p:nvSpPr>
          <p:spPr bwMode="auto">
            <a:xfrm>
              <a:off x="530" y="1400"/>
              <a:ext cx="480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</a:p>
          </p:txBody>
        </p:sp>
        <p:pic>
          <p:nvPicPr>
            <p:cNvPr id="250893" name="Picture 8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" y="1630"/>
              <a:ext cx="1018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7673" name="Rectangle 9"/>
            <p:cNvSpPr>
              <a:spLocks noChangeArrowheads="1"/>
            </p:cNvSpPr>
            <p:nvPr/>
          </p:nvSpPr>
          <p:spPr bwMode="auto">
            <a:xfrm>
              <a:off x="1263" y="1848"/>
              <a:ext cx="453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3</a:t>
              </a:r>
            </a:p>
          </p:txBody>
        </p:sp>
      </p:grpSp>
      <p:grpSp>
        <p:nvGrpSpPr>
          <p:cNvPr id="250889" name="Group 10"/>
          <p:cNvGrpSpPr>
            <a:grpSpLocks/>
          </p:cNvGrpSpPr>
          <p:nvPr/>
        </p:nvGrpSpPr>
        <p:grpSpPr bwMode="auto">
          <a:xfrm>
            <a:off x="7747001" y="2933701"/>
            <a:ext cx="2290763" cy="1463675"/>
            <a:chOff x="3920" y="1848"/>
            <a:chExt cx="1443" cy="922"/>
          </a:xfrm>
        </p:grpSpPr>
        <p:sp>
          <p:nvSpPr>
            <p:cNvPr id="497675" name="Rectangle 11"/>
            <p:cNvSpPr>
              <a:spLocks noChangeArrowheads="1"/>
            </p:cNvSpPr>
            <p:nvPr/>
          </p:nvSpPr>
          <p:spPr bwMode="auto">
            <a:xfrm>
              <a:off x="4910" y="1848"/>
              <a:ext cx="453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CH</a:t>
              </a:r>
              <a:r>
                <a:rPr lang="en-US" sz="2800" baseline="-250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3</a:t>
              </a:r>
            </a:p>
          </p:txBody>
        </p:sp>
        <p:pic>
          <p:nvPicPr>
            <p:cNvPr id="250891" name="Picture 12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0" y="1878"/>
              <a:ext cx="1018" cy="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6953752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44DB07-B892-484B-8DBC-41127E824C24}" type="slidenum">
              <a:rPr lang="en-US" sz="1400">
                <a:latin typeface="Times" panose="02020603050405020304" pitchFamily="18" charset="0"/>
              </a:rPr>
              <a:pPr/>
              <a:t>79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51908" name="Rectangle 2"/>
          <p:cNvSpPr>
            <a:spLocks noChangeArrowheads="1"/>
          </p:cNvSpPr>
          <p:nvPr/>
        </p:nvSpPr>
        <p:spPr bwMode="auto">
          <a:xfrm>
            <a:off x="3095625" y="438151"/>
            <a:ext cx="6002338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lnSpc>
                <a:spcPts val="3600"/>
              </a:lnSpc>
            </a:pPr>
            <a:r>
              <a:rPr lang="fa-IR" sz="4400" i="1" dirty="0">
                <a:solidFill>
                  <a:schemeClr val="tx2"/>
                </a:solidFill>
                <a:latin typeface="Times" panose="02020603050405020304" pitchFamily="18" charset="0"/>
              </a:rPr>
              <a:t>کوپل دی آزو</a:t>
            </a:r>
            <a:endParaRPr lang="en-US" sz="4400" i="1" dirty="0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sp>
        <p:nvSpPr>
          <p:cNvPr id="498691" name="Rectangle 3"/>
          <p:cNvSpPr>
            <a:spLocks noChangeArrowheads="1"/>
          </p:cNvSpPr>
          <p:nvPr/>
        </p:nvSpPr>
        <p:spPr bwMode="auto">
          <a:xfrm>
            <a:off x="2187575" y="1582738"/>
            <a:ext cx="781685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7" tIns="44450" rIns="90487" bIns="44450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20000"/>
              </a:spcBef>
              <a:buFontTx/>
              <a:buChar char="•"/>
            </a:pPr>
            <a:r>
              <a:rPr lang="en-US" sz="3200">
                <a:solidFill>
                  <a:schemeClr val="hlink"/>
                </a:solidFill>
                <a:latin typeface="Times" panose="02020603050405020304" pitchFamily="18" charset="0"/>
              </a:rPr>
              <a:t>.</a:t>
            </a:r>
            <a:r>
              <a:rPr lang="fa-IR" sz="3200">
                <a:latin typeface="Times" panose="02020603050405020304" pitchFamily="18" charset="0"/>
              </a:rPr>
              <a:t>نمک های دی آزو الکتروفیلهای ضعیف هستند.</a:t>
            </a:r>
            <a:endParaRPr lang="en-US" sz="3200">
              <a:solidFill>
                <a:schemeClr val="hlink"/>
              </a:solidFill>
              <a:latin typeface="Times" panose="02020603050405020304" pitchFamily="18" charset="0"/>
            </a:endParaRPr>
          </a:p>
          <a:p>
            <a:pPr algn="r" rtl="1" eaLnBrk="1" hangingPunct="1">
              <a:spcBef>
                <a:spcPct val="20000"/>
              </a:spcBef>
              <a:buFontTx/>
              <a:buChar char="•"/>
            </a:pPr>
            <a:r>
              <a:rPr lang="fa-IR" sz="3200">
                <a:latin typeface="Times" panose="02020603050405020304" pitchFamily="18" charset="0"/>
              </a:rPr>
              <a:t>با آروماتیک های خیلی فعال از طریق جانشینی الکتروفیلی آروماتیکی واکنش میدهد.</a:t>
            </a:r>
            <a:endParaRPr lang="en-US" sz="3200">
              <a:latin typeface="Times" panose="02020603050405020304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27225" y="3578226"/>
            <a:ext cx="8413750" cy="2938463"/>
            <a:chOff x="254" y="2254"/>
            <a:chExt cx="5300" cy="1851"/>
          </a:xfrm>
        </p:grpSpPr>
        <p:grpSp>
          <p:nvGrpSpPr>
            <p:cNvPr id="251911" name="Group 5"/>
            <p:cNvGrpSpPr>
              <a:grpSpLocks/>
            </p:cNvGrpSpPr>
            <p:nvPr/>
          </p:nvGrpSpPr>
          <p:grpSpPr bwMode="auto">
            <a:xfrm>
              <a:off x="254" y="2254"/>
              <a:ext cx="1316" cy="543"/>
              <a:chOff x="254" y="2254"/>
              <a:chExt cx="1316" cy="543"/>
            </a:xfrm>
          </p:grpSpPr>
          <p:grpSp>
            <p:nvGrpSpPr>
              <p:cNvPr id="251931" name="Group 6"/>
              <p:cNvGrpSpPr>
                <a:grpSpLocks/>
              </p:cNvGrpSpPr>
              <p:nvPr/>
            </p:nvGrpSpPr>
            <p:grpSpPr bwMode="auto">
              <a:xfrm>
                <a:off x="254" y="2472"/>
                <a:ext cx="609" cy="325"/>
                <a:chOff x="254" y="2472"/>
                <a:chExt cx="609" cy="325"/>
              </a:xfrm>
            </p:grpSpPr>
            <p:sp>
              <p:nvSpPr>
                <p:cNvPr id="251940" name="Line 7"/>
                <p:cNvSpPr>
                  <a:spLocks noChangeShapeType="1"/>
                </p:cNvSpPr>
                <p:nvPr/>
              </p:nvSpPr>
              <p:spPr bwMode="auto">
                <a:xfrm>
                  <a:off x="601" y="2639"/>
                  <a:ext cx="262" cy="0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8696" name="Rectangle 8"/>
                <p:cNvSpPr>
                  <a:spLocks noChangeArrowheads="1"/>
                </p:cNvSpPr>
                <p:nvPr/>
              </p:nvSpPr>
              <p:spPr bwMode="auto">
                <a:xfrm>
                  <a:off x="254" y="2472"/>
                  <a:ext cx="338" cy="32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marL="342900" indent="-342900">
                    <a:spcBef>
                      <a:spcPct val="20000"/>
                    </a:spcBef>
                    <a:defRPr/>
                  </a:pPr>
                  <a:r>
                    <a:rPr lang="en-US" sz="2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Ar</a:t>
                  </a:r>
                </a:p>
              </p:txBody>
            </p:sp>
          </p:grpSp>
          <p:grpSp>
            <p:nvGrpSpPr>
              <p:cNvPr id="251932" name="Group 9"/>
              <p:cNvGrpSpPr>
                <a:grpSpLocks/>
              </p:cNvGrpSpPr>
              <p:nvPr/>
            </p:nvGrpSpPr>
            <p:grpSpPr bwMode="auto">
              <a:xfrm>
                <a:off x="817" y="2254"/>
                <a:ext cx="753" cy="543"/>
                <a:chOff x="817" y="2254"/>
                <a:chExt cx="753" cy="543"/>
              </a:xfrm>
            </p:grpSpPr>
            <p:sp>
              <p:nvSpPr>
                <p:cNvPr id="498698" name="Rectangle 10"/>
                <p:cNvSpPr>
                  <a:spLocks noChangeArrowheads="1"/>
                </p:cNvSpPr>
                <p:nvPr/>
              </p:nvSpPr>
              <p:spPr bwMode="auto">
                <a:xfrm>
                  <a:off x="817" y="2465"/>
                  <a:ext cx="262" cy="328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marL="342900" indent="-342900">
                    <a:spcBef>
                      <a:spcPct val="20000"/>
                    </a:spcBef>
                    <a:defRPr/>
                  </a:pPr>
                  <a:r>
                    <a:rPr lang="en-US" sz="2800">
                      <a:solidFill>
                        <a:schemeClr val="hlink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N</a:t>
                  </a:r>
                  <a:endParaRPr lang="en-US" sz="2800">
                    <a:effectLst>
                      <a:outerShdw blurRad="38100" dist="38100" dir="2700000" algn="tl">
                        <a:srgbClr val="FFFFFF"/>
                      </a:outerShdw>
                    </a:effectLst>
                  </a:endParaRPr>
                </a:p>
              </p:txBody>
            </p:sp>
            <p:grpSp>
              <p:nvGrpSpPr>
                <p:cNvPr id="251934" name="Group 11"/>
                <p:cNvGrpSpPr>
                  <a:grpSpLocks/>
                </p:cNvGrpSpPr>
                <p:nvPr/>
              </p:nvGrpSpPr>
              <p:grpSpPr bwMode="auto">
                <a:xfrm>
                  <a:off x="1094" y="2564"/>
                  <a:ext cx="222" cy="115"/>
                  <a:chOff x="1094" y="2564"/>
                  <a:chExt cx="222" cy="115"/>
                </a:xfrm>
              </p:grpSpPr>
              <p:sp>
                <p:nvSpPr>
                  <p:cNvPr id="251937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1094" y="2564"/>
                    <a:ext cx="222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51938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1094" y="2627"/>
                    <a:ext cx="222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251939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1094" y="2679"/>
                    <a:ext cx="222" cy="0"/>
                  </a:xfrm>
                  <a:prstGeom prst="line">
                    <a:avLst/>
                  </a:prstGeom>
                  <a:noFill/>
                  <a:ln w="25400">
                    <a:solidFill>
                      <a:schemeClr val="tx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98703" name="Rectangle 15"/>
                <p:cNvSpPr>
                  <a:spLocks noChangeArrowheads="1"/>
                </p:cNvSpPr>
                <p:nvPr/>
              </p:nvSpPr>
              <p:spPr bwMode="auto">
                <a:xfrm>
                  <a:off x="1308" y="2469"/>
                  <a:ext cx="262" cy="328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marL="342900" indent="-342900">
                    <a:spcBef>
                      <a:spcPct val="20000"/>
                    </a:spcBef>
                    <a:defRPr/>
                  </a:pPr>
                  <a:r>
                    <a:rPr lang="en-US" sz="2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N</a:t>
                  </a:r>
                </a:p>
              </p:txBody>
            </p:sp>
            <p:sp>
              <p:nvSpPr>
                <p:cNvPr id="498704" name="Rectangle 16"/>
                <p:cNvSpPr>
                  <a:spLocks noChangeArrowheads="1"/>
                </p:cNvSpPr>
                <p:nvPr/>
              </p:nvSpPr>
              <p:spPr bwMode="auto">
                <a:xfrm>
                  <a:off x="844" y="2254"/>
                  <a:ext cx="228" cy="328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marL="342900" indent="-342900">
                    <a:spcBef>
                      <a:spcPct val="20000"/>
                    </a:spcBef>
                    <a:defRPr/>
                  </a:pPr>
                  <a:r>
                    <a:rPr lang="en-US" sz="2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+</a:t>
                  </a:r>
                </a:p>
              </p:txBody>
            </p:sp>
          </p:grpSp>
        </p:grpSp>
        <p:grpSp>
          <p:nvGrpSpPr>
            <p:cNvPr id="251912" name="Group 17"/>
            <p:cNvGrpSpPr>
              <a:grpSpLocks/>
            </p:cNvGrpSpPr>
            <p:nvPr/>
          </p:nvGrpSpPr>
          <p:grpSpPr bwMode="auto">
            <a:xfrm>
              <a:off x="1989" y="2461"/>
              <a:ext cx="830" cy="335"/>
              <a:chOff x="1989" y="2461"/>
              <a:chExt cx="830" cy="335"/>
            </a:xfrm>
          </p:grpSpPr>
          <p:grpSp>
            <p:nvGrpSpPr>
              <p:cNvPr id="251927" name="Group 18"/>
              <p:cNvGrpSpPr>
                <a:grpSpLocks/>
              </p:cNvGrpSpPr>
              <p:nvPr/>
            </p:nvGrpSpPr>
            <p:grpSpPr bwMode="auto">
              <a:xfrm>
                <a:off x="1989" y="2471"/>
                <a:ext cx="609" cy="325"/>
                <a:chOff x="1989" y="2471"/>
                <a:chExt cx="609" cy="325"/>
              </a:xfrm>
            </p:grpSpPr>
            <p:sp>
              <p:nvSpPr>
                <p:cNvPr id="251929" name="Line 19"/>
                <p:cNvSpPr>
                  <a:spLocks noChangeShapeType="1"/>
                </p:cNvSpPr>
                <p:nvPr/>
              </p:nvSpPr>
              <p:spPr bwMode="auto">
                <a:xfrm>
                  <a:off x="2336" y="2638"/>
                  <a:ext cx="262" cy="0"/>
                </a:xfrm>
                <a:prstGeom prst="line">
                  <a:avLst/>
                </a:prstGeom>
                <a:noFill/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98708" name="Rectangle 20"/>
                <p:cNvSpPr>
                  <a:spLocks noChangeArrowheads="1"/>
                </p:cNvSpPr>
                <p:nvPr/>
              </p:nvSpPr>
              <p:spPr bwMode="auto">
                <a:xfrm>
                  <a:off x="1989" y="2471"/>
                  <a:ext cx="381" cy="325"/>
                </a:xfrm>
                <a:prstGeom prst="rect">
                  <a:avLst/>
                </a:prstGeom>
                <a:noFill/>
                <a:ln w="2540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marL="342900" indent="-342900">
                    <a:spcBef>
                      <a:spcPct val="20000"/>
                    </a:spcBef>
                    <a:defRPr/>
                  </a:pPr>
                  <a:r>
                    <a:rPr lang="en-US" sz="2800">
                      <a:solidFill>
                        <a:schemeClr val="folHlink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</a:rPr>
                    <a:t>Ar'</a:t>
                  </a:r>
                </a:p>
              </p:txBody>
            </p:sp>
          </p:grpSp>
          <p:sp>
            <p:nvSpPr>
              <p:cNvPr id="498709" name="Rectangle 21"/>
              <p:cNvSpPr>
                <a:spLocks noChangeArrowheads="1"/>
              </p:cNvSpPr>
              <p:nvPr/>
            </p:nvSpPr>
            <p:spPr bwMode="auto">
              <a:xfrm>
                <a:off x="2563" y="2461"/>
                <a:ext cx="256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H</a:t>
                </a:r>
              </a:p>
            </p:txBody>
          </p:sp>
        </p:grpSp>
        <p:sp>
          <p:nvSpPr>
            <p:cNvPr id="498710" name="Rectangle 22"/>
            <p:cNvSpPr>
              <a:spLocks noChangeArrowheads="1"/>
            </p:cNvSpPr>
            <p:nvPr/>
          </p:nvSpPr>
          <p:spPr bwMode="auto">
            <a:xfrm>
              <a:off x="1657" y="2454"/>
              <a:ext cx="228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+</a:t>
              </a:r>
            </a:p>
          </p:txBody>
        </p:sp>
        <p:sp>
          <p:nvSpPr>
            <p:cNvPr id="251914" name="Line 23"/>
            <p:cNvSpPr>
              <a:spLocks noChangeShapeType="1"/>
            </p:cNvSpPr>
            <p:nvPr/>
          </p:nvSpPr>
          <p:spPr bwMode="auto">
            <a:xfrm>
              <a:off x="3019" y="2619"/>
              <a:ext cx="517" cy="0"/>
            </a:xfrm>
            <a:prstGeom prst="line">
              <a:avLst/>
            </a:prstGeom>
            <a:noFill/>
            <a:ln w="25400">
              <a:solidFill>
                <a:srgbClr val="FFFF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51915" name="Group 24"/>
            <p:cNvGrpSpPr>
              <a:grpSpLocks/>
            </p:cNvGrpSpPr>
            <p:nvPr/>
          </p:nvGrpSpPr>
          <p:grpSpPr bwMode="auto">
            <a:xfrm>
              <a:off x="3622" y="2465"/>
              <a:ext cx="1932" cy="348"/>
              <a:chOff x="3622" y="2465"/>
              <a:chExt cx="1932" cy="348"/>
            </a:xfrm>
          </p:grpSpPr>
          <p:sp>
            <p:nvSpPr>
              <p:cNvPr id="251918" name="Line 25"/>
              <p:cNvSpPr>
                <a:spLocks noChangeShapeType="1"/>
              </p:cNvSpPr>
              <p:nvPr/>
            </p:nvSpPr>
            <p:spPr bwMode="auto">
              <a:xfrm>
                <a:off x="3969" y="2639"/>
                <a:ext cx="262" cy="0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8714" name="Rectangle 26"/>
              <p:cNvSpPr>
                <a:spLocks noChangeArrowheads="1"/>
              </p:cNvSpPr>
              <p:nvPr/>
            </p:nvSpPr>
            <p:spPr bwMode="auto">
              <a:xfrm>
                <a:off x="3622" y="2472"/>
                <a:ext cx="338" cy="325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Ar</a:t>
                </a:r>
              </a:p>
            </p:txBody>
          </p:sp>
          <p:sp>
            <p:nvSpPr>
              <p:cNvPr id="498715" name="Rectangle 27"/>
              <p:cNvSpPr>
                <a:spLocks noChangeArrowheads="1"/>
              </p:cNvSpPr>
              <p:nvPr/>
            </p:nvSpPr>
            <p:spPr bwMode="auto">
              <a:xfrm>
                <a:off x="4185" y="2465"/>
                <a:ext cx="26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  <a:endParaRPr lang="en-US" sz="2800">
                  <a:effectLst>
                    <a:outerShdw blurRad="38100" dist="38100" dir="2700000" algn="tl">
                      <a:srgbClr val="FFFFFF"/>
                    </a:outerShdw>
                  </a:effectLst>
                </a:endParaRPr>
              </a:p>
            </p:txBody>
          </p:sp>
          <p:grpSp>
            <p:nvGrpSpPr>
              <p:cNvPr id="251921" name="Group 28"/>
              <p:cNvGrpSpPr>
                <a:grpSpLocks/>
              </p:cNvGrpSpPr>
              <p:nvPr/>
            </p:nvGrpSpPr>
            <p:grpSpPr bwMode="auto">
              <a:xfrm>
                <a:off x="4462" y="2605"/>
                <a:ext cx="222" cy="52"/>
                <a:chOff x="4462" y="2605"/>
                <a:chExt cx="222" cy="52"/>
              </a:xfrm>
            </p:grpSpPr>
            <p:sp>
              <p:nvSpPr>
                <p:cNvPr id="251925" name="Line 29"/>
                <p:cNvSpPr>
                  <a:spLocks noChangeShapeType="1"/>
                </p:cNvSpPr>
                <p:nvPr/>
              </p:nvSpPr>
              <p:spPr bwMode="auto">
                <a:xfrm>
                  <a:off x="4462" y="2605"/>
                  <a:ext cx="222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1926" name="Line 30"/>
                <p:cNvSpPr>
                  <a:spLocks noChangeShapeType="1"/>
                </p:cNvSpPr>
                <p:nvPr/>
              </p:nvSpPr>
              <p:spPr bwMode="auto">
                <a:xfrm>
                  <a:off x="4462" y="2657"/>
                  <a:ext cx="222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498719" name="Rectangle 31"/>
              <p:cNvSpPr>
                <a:spLocks noChangeArrowheads="1"/>
              </p:cNvSpPr>
              <p:nvPr/>
            </p:nvSpPr>
            <p:spPr bwMode="auto">
              <a:xfrm>
                <a:off x="4676" y="2469"/>
                <a:ext cx="26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</a:p>
            </p:txBody>
          </p:sp>
          <p:sp>
            <p:nvSpPr>
              <p:cNvPr id="251923" name="Line 32"/>
              <p:cNvSpPr>
                <a:spLocks noChangeShapeType="1"/>
              </p:cNvSpPr>
              <p:nvPr/>
            </p:nvSpPr>
            <p:spPr bwMode="auto">
              <a:xfrm>
                <a:off x="4918" y="2639"/>
                <a:ext cx="262" cy="0"/>
              </a:xfrm>
              <a:prstGeom prst="line">
                <a:avLst/>
              </a:prstGeom>
              <a:noFill/>
              <a:ln w="254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8721" name="Rectangle 33"/>
              <p:cNvSpPr>
                <a:spLocks noChangeArrowheads="1"/>
              </p:cNvSpPr>
              <p:nvPr/>
            </p:nvSpPr>
            <p:spPr bwMode="auto">
              <a:xfrm>
                <a:off x="5173" y="2488"/>
                <a:ext cx="381" cy="325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fol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Ar'</a:t>
                </a:r>
              </a:p>
            </p:txBody>
          </p:sp>
        </p:grpSp>
        <p:sp>
          <p:nvSpPr>
            <p:cNvPr id="498722" name="Rectangle 34"/>
            <p:cNvSpPr>
              <a:spLocks noChangeArrowheads="1"/>
            </p:cNvSpPr>
            <p:nvPr/>
          </p:nvSpPr>
          <p:spPr bwMode="auto">
            <a:xfrm>
              <a:off x="2532" y="2942"/>
              <a:ext cx="1221" cy="32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r" rtl="1">
                <a:spcBef>
                  <a:spcPct val="20000"/>
                </a:spcBef>
                <a:defRPr/>
              </a:pPr>
              <a:r>
                <a:rPr lang="fa-IR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یک ترکیب آزو</a:t>
              </a:r>
              <a:endPara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498723" name="Rectangle 35"/>
            <p:cNvSpPr>
              <a:spLocks noChangeArrowheads="1"/>
            </p:cNvSpPr>
            <p:nvPr/>
          </p:nvSpPr>
          <p:spPr bwMode="auto">
            <a:xfrm>
              <a:off x="381" y="3457"/>
              <a:ext cx="2941" cy="64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algn="r" rtl="1">
                <a:spcBef>
                  <a:spcPct val="20000"/>
                </a:spcBef>
                <a:defRPr/>
              </a:pP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 </a:t>
              </a:r>
              <a:r>
                <a:rPr lang="fa-IR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  </a:t>
              </a: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Ar‘</a:t>
              </a:r>
              <a:r>
                <a:rPr lang="fa-IR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 بایستی الکترون دهنده قوی باشد</a:t>
              </a:r>
            </a:p>
            <a:p>
              <a:pPr algn="r" rtl="1">
                <a:spcBef>
                  <a:spcPct val="20000"/>
                </a:spcBef>
                <a:defRPr/>
              </a:pPr>
              <a:r>
                <a:rPr lang="fa-IR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مانند </a:t>
              </a:r>
              <a:r>
                <a:rPr lang="en-US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" charset="0"/>
                </a:rPr>
                <a:t>OH  OR  NR2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103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8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8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8691" grpId="0" build="p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C1CFB24-5745-48E7-94AA-DB682294781A}" type="slidenum">
              <a:rPr lang="en-US" sz="1400">
                <a:latin typeface="Times" panose="02020603050405020304" pitchFamily="18" charset="0"/>
              </a:rPr>
              <a:pPr/>
              <a:t>80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52932" name="Rectangle 2"/>
          <p:cNvSpPr>
            <a:spLocks noChangeArrowheads="1"/>
          </p:cNvSpPr>
          <p:nvPr/>
        </p:nvSpPr>
        <p:spPr bwMode="auto">
          <a:xfrm>
            <a:off x="2011363" y="354013"/>
            <a:ext cx="2978150" cy="5508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9050" tIns="26987" rIns="19050" bIns="26987"/>
          <a:lstStyle>
            <a:lvl1pPr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ts val="3600"/>
              </a:lnSpc>
            </a:pPr>
            <a:r>
              <a:rPr lang="fa-IR" sz="4400" i="1">
                <a:solidFill>
                  <a:schemeClr val="tx2"/>
                </a:solidFill>
                <a:latin typeface="Times" panose="02020603050405020304" pitchFamily="18" charset="0"/>
              </a:rPr>
              <a:t>مثال</a:t>
            </a:r>
            <a:endParaRPr lang="en-US" sz="4400" i="1">
              <a:solidFill>
                <a:schemeClr val="tx2"/>
              </a:solidFill>
              <a:latin typeface="Times" panose="02020603050405020304" pitchFamily="18" charset="0"/>
            </a:endParaRPr>
          </a:p>
        </p:txBody>
      </p:sp>
      <p:grpSp>
        <p:nvGrpSpPr>
          <p:cNvPr id="252933" name="Group 3"/>
          <p:cNvGrpSpPr>
            <a:grpSpLocks/>
          </p:cNvGrpSpPr>
          <p:nvPr/>
        </p:nvGrpSpPr>
        <p:grpSpPr bwMode="auto">
          <a:xfrm>
            <a:off x="3332163" y="933451"/>
            <a:ext cx="2259012" cy="2208213"/>
            <a:chOff x="1139" y="588"/>
            <a:chExt cx="1423" cy="1391"/>
          </a:xfrm>
        </p:grpSpPr>
        <p:pic>
          <p:nvPicPr>
            <p:cNvPr id="252954" name="Picture 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9" y="826"/>
              <a:ext cx="1423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9717" name="Rectangle 5"/>
            <p:cNvSpPr>
              <a:spLocks noChangeArrowheads="1"/>
            </p:cNvSpPr>
            <p:nvPr/>
          </p:nvSpPr>
          <p:spPr bwMode="auto">
            <a:xfrm>
              <a:off x="2054" y="588"/>
              <a:ext cx="406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OH</a:t>
              </a:r>
            </a:p>
          </p:txBody>
        </p:sp>
      </p:grpSp>
      <p:sp>
        <p:nvSpPr>
          <p:cNvPr id="499718" name="Rectangle 6"/>
          <p:cNvSpPr>
            <a:spLocks noChangeArrowheads="1"/>
          </p:cNvSpPr>
          <p:nvPr/>
        </p:nvSpPr>
        <p:spPr bwMode="auto">
          <a:xfrm>
            <a:off x="5821992" y="2236789"/>
            <a:ext cx="362278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</a:p>
        </p:txBody>
      </p:sp>
      <p:grpSp>
        <p:nvGrpSpPr>
          <p:cNvPr id="252935" name="Group 7"/>
          <p:cNvGrpSpPr>
            <a:grpSpLocks/>
          </p:cNvGrpSpPr>
          <p:nvPr/>
        </p:nvGrpSpPr>
        <p:grpSpPr bwMode="auto">
          <a:xfrm>
            <a:off x="6269036" y="1919287"/>
            <a:ext cx="1879600" cy="873124"/>
            <a:chOff x="2989" y="1209"/>
            <a:chExt cx="1184" cy="550"/>
          </a:xfrm>
        </p:grpSpPr>
        <p:sp>
          <p:nvSpPr>
            <p:cNvPr id="499720" name="Rectangle 8"/>
            <p:cNvSpPr>
              <a:spLocks noChangeArrowheads="1"/>
            </p:cNvSpPr>
            <p:nvPr/>
          </p:nvSpPr>
          <p:spPr bwMode="auto">
            <a:xfrm>
              <a:off x="2989" y="1431"/>
              <a:ext cx="677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6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5</a:t>
              </a: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  <a:endPara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grpSp>
          <p:nvGrpSpPr>
            <p:cNvPr id="252948" name="Group 9"/>
            <p:cNvGrpSpPr>
              <a:grpSpLocks/>
            </p:cNvGrpSpPr>
            <p:nvPr/>
          </p:nvGrpSpPr>
          <p:grpSpPr bwMode="auto">
            <a:xfrm>
              <a:off x="3697" y="1519"/>
              <a:ext cx="222" cy="115"/>
              <a:chOff x="3697" y="1519"/>
              <a:chExt cx="222" cy="115"/>
            </a:xfrm>
          </p:grpSpPr>
          <p:sp>
            <p:nvSpPr>
              <p:cNvPr id="252951" name="Line 10"/>
              <p:cNvSpPr>
                <a:spLocks noChangeShapeType="1"/>
              </p:cNvSpPr>
              <p:nvPr/>
            </p:nvSpPr>
            <p:spPr bwMode="auto">
              <a:xfrm>
                <a:off x="3697" y="1519"/>
                <a:ext cx="222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2952" name="Line 11"/>
              <p:cNvSpPr>
                <a:spLocks noChangeShapeType="1"/>
              </p:cNvSpPr>
              <p:nvPr/>
            </p:nvSpPr>
            <p:spPr bwMode="auto">
              <a:xfrm>
                <a:off x="3697" y="1582"/>
                <a:ext cx="222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2953" name="Line 12"/>
              <p:cNvSpPr>
                <a:spLocks noChangeShapeType="1"/>
              </p:cNvSpPr>
              <p:nvPr/>
            </p:nvSpPr>
            <p:spPr bwMode="auto">
              <a:xfrm>
                <a:off x="3697" y="1634"/>
                <a:ext cx="222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99725" name="Rectangle 13"/>
            <p:cNvSpPr>
              <a:spLocks noChangeArrowheads="1"/>
            </p:cNvSpPr>
            <p:nvPr/>
          </p:nvSpPr>
          <p:spPr bwMode="auto">
            <a:xfrm>
              <a:off x="3911" y="1424"/>
              <a:ext cx="262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</a:p>
          </p:txBody>
        </p:sp>
        <p:sp>
          <p:nvSpPr>
            <p:cNvPr id="499726" name="Rectangle 14"/>
            <p:cNvSpPr>
              <a:spLocks noChangeArrowheads="1"/>
            </p:cNvSpPr>
            <p:nvPr/>
          </p:nvSpPr>
          <p:spPr bwMode="auto">
            <a:xfrm>
              <a:off x="3447" y="1209"/>
              <a:ext cx="228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+</a:t>
              </a:r>
            </a:p>
          </p:txBody>
        </p:sp>
      </p:grpSp>
      <p:sp>
        <p:nvSpPr>
          <p:cNvPr id="252936" name="Line 15"/>
          <p:cNvSpPr>
            <a:spLocks noChangeShapeType="1"/>
          </p:cNvSpPr>
          <p:nvPr/>
        </p:nvSpPr>
        <p:spPr bwMode="auto">
          <a:xfrm>
            <a:off x="6096000" y="2998789"/>
            <a:ext cx="0" cy="1404937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2937" name="Group 16"/>
          <p:cNvGrpSpPr>
            <a:grpSpLocks/>
          </p:cNvGrpSpPr>
          <p:nvPr/>
        </p:nvGrpSpPr>
        <p:grpSpPr bwMode="auto">
          <a:xfrm>
            <a:off x="3581401" y="4468814"/>
            <a:ext cx="4418013" cy="2198687"/>
            <a:chOff x="1296" y="2815"/>
            <a:chExt cx="2783" cy="1385"/>
          </a:xfrm>
        </p:grpSpPr>
        <p:pic>
          <p:nvPicPr>
            <p:cNvPr id="252939" name="Picture 1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3047"/>
              <a:ext cx="1639" cy="1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9730" name="Rectangle 18"/>
            <p:cNvSpPr>
              <a:spLocks noChangeArrowheads="1"/>
            </p:cNvSpPr>
            <p:nvPr/>
          </p:nvSpPr>
          <p:spPr bwMode="auto">
            <a:xfrm>
              <a:off x="2215" y="2815"/>
              <a:ext cx="406" cy="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 marL="342900" indent="-342900" algn="ctr">
                <a:spcBef>
                  <a:spcPct val="20000"/>
                </a:spcBef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OH</a:t>
              </a:r>
            </a:p>
          </p:txBody>
        </p:sp>
        <p:grpSp>
          <p:nvGrpSpPr>
            <p:cNvPr id="252941" name="Group 19"/>
            <p:cNvGrpSpPr>
              <a:grpSpLocks/>
            </p:cNvGrpSpPr>
            <p:nvPr/>
          </p:nvGrpSpPr>
          <p:grpSpPr bwMode="auto">
            <a:xfrm>
              <a:off x="2896" y="3267"/>
              <a:ext cx="1183" cy="341"/>
              <a:chOff x="2896" y="3267"/>
              <a:chExt cx="1183" cy="341"/>
            </a:xfrm>
          </p:grpSpPr>
          <p:sp>
            <p:nvSpPr>
              <p:cNvPr id="499732" name="Rectangle 20"/>
              <p:cNvSpPr>
                <a:spLocks noChangeArrowheads="1"/>
              </p:cNvSpPr>
              <p:nvPr/>
            </p:nvSpPr>
            <p:spPr bwMode="auto">
              <a:xfrm>
                <a:off x="2896" y="3267"/>
                <a:ext cx="262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  <a:endPara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99733" name="Rectangle 21"/>
              <p:cNvSpPr>
                <a:spLocks noChangeArrowheads="1"/>
              </p:cNvSpPr>
              <p:nvPr/>
            </p:nvSpPr>
            <p:spPr bwMode="auto">
              <a:xfrm>
                <a:off x="3402" y="3280"/>
                <a:ext cx="677" cy="328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 marL="342900" indent="-342900" algn="ctr">
                  <a:spcBef>
                    <a:spcPct val="20000"/>
                  </a:spcBef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NC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6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5</a:t>
                </a:r>
              </a:p>
            </p:txBody>
          </p:sp>
          <p:grpSp>
            <p:nvGrpSpPr>
              <p:cNvPr id="252944" name="Group 22"/>
              <p:cNvGrpSpPr>
                <a:grpSpLocks/>
              </p:cNvGrpSpPr>
              <p:nvPr/>
            </p:nvGrpSpPr>
            <p:grpSpPr bwMode="auto">
              <a:xfrm>
                <a:off x="3152" y="3403"/>
                <a:ext cx="225" cy="63"/>
                <a:chOff x="3152" y="3403"/>
                <a:chExt cx="225" cy="63"/>
              </a:xfrm>
            </p:grpSpPr>
            <p:sp>
              <p:nvSpPr>
                <p:cNvPr id="252945" name="Line 23"/>
                <p:cNvSpPr>
                  <a:spLocks noChangeShapeType="1"/>
                </p:cNvSpPr>
                <p:nvPr/>
              </p:nvSpPr>
              <p:spPr bwMode="auto">
                <a:xfrm>
                  <a:off x="3155" y="3403"/>
                  <a:ext cx="222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252946" name="Line 24"/>
                <p:cNvSpPr>
                  <a:spLocks noChangeShapeType="1"/>
                </p:cNvSpPr>
                <p:nvPr/>
              </p:nvSpPr>
              <p:spPr bwMode="auto">
                <a:xfrm>
                  <a:off x="3152" y="3466"/>
                  <a:ext cx="222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99737" name="Rectangle 25"/>
          <p:cNvSpPr>
            <a:spLocks noChangeArrowheads="1"/>
          </p:cNvSpPr>
          <p:nvPr/>
        </p:nvSpPr>
        <p:spPr bwMode="auto">
          <a:xfrm>
            <a:off x="8502257" y="2284414"/>
            <a:ext cx="573874" cy="52065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</a:t>
            </a:r>
            <a:r>
              <a:rPr lang="en-US" sz="2800" baseline="30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</a:t>
            </a:r>
          </a:p>
        </p:txBody>
      </p:sp>
    </p:spTree>
    <p:extLst>
      <p:ext uri="{BB962C8B-B14F-4D97-AF65-F5344CB8AC3E}">
        <p14:creationId xmlns:p14="http://schemas.microsoft.com/office/powerpoint/2010/main" val="53828747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7B467B1-FC50-432F-8D6E-6CEA6671942C}" type="slidenum">
              <a:rPr lang="en-US" sz="1400">
                <a:latin typeface="Times" panose="02020603050405020304" pitchFamily="18" charset="0"/>
              </a:rPr>
              <a:pPr/>
              <a:t>81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500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b="1" dirty="0" smtClean="0"/>
              <a:t>سنتز آمینها</a:t>
            </a:r>
            <a:endParaRPr lang="en-US" b="1" dirty="0" smtClean="0"/>
          </a:p>
        </p:txBody>
      </p:sp>
      <p:sp>
        <p:nvSpPr>
          <p:cNvPr id="500739" name="Text Box 3"/>
          <p:cNvSpPr txBox="1">
            <a:spLocks noChangeArrowheads="1"/>
          </p:cNvSpPr>
          <p:nvPr/>
        </p:nvSpPr>
        <p:spPr bwMode="auto">
          <a:xfrm>
            <a:off x="6399213" y="1773238"/>
            <a:ext cx="248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b="1">
                <a:latin typeface="Times" panose="02020603050405020304" pitchFamily="18" charset="0"/>
              </a:rPr>
              <a:t>آمین دار کردن کاهشی</a:t>
            </a:r>
            <a:endParaRPr lang="en-US" b="1">
              <a:latin typeface="Times" panose="02020603050405020304" pitchFamily="18" charset="0"/>
            </a:endParaRPr>
          </a:p>
        </p:txBody>
      </p:sp>
      <p:pic>
        <p:nvPicPr>
          <p:cNvPr id="50074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352800"/>
            <a:ext cx="102393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074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1" y="4114801"/>
            <a:ext cx="1738313" cy="4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074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1" y="2438401"/>
            <a:ext cx="1757363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074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4419600"/>
            <a:ext cx="2220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074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76600"/>
            <a:ext cx="150495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0745" name="Rectangle 9"/>
          <p:cNvSpPr>
            <a:spLocks noChangeArrowheads="1"/>
          </p:cNvSpPr>
          <p:nvPr/>
        </p:nvSpPr>
        <p:spPr bwMode="auto">
          <a:xfrm>
            <a:off x="3349626" y="5229225"/>
            <a:ext cx="6962775" cy="558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000">
                <a:solidFill>
                  <a:srgbClr val="000000"/>
                </a:solidFill>
                <a:latin typeface="Helvetica" panose="020B0604020202020204" pitchFamily="34" charset="0"/>
              </a:rPr>
              <a:t>توجه: کربونیل احیاء و آمینه میشود-عمومی ترین روش</a:t>
            </a:r>
            <a:endParaRPr lang="en-US" sz="30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17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0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0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0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0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0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0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38" grpId="0" autoUpdateAnimBg="0"/>
      <p:bldP spid="500739" grpId="0" autoUpdateAnimBg="0"/>
      <p:bldP spid="500745" grpId="0" animBg="1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AD126F-4C64-4380-BA24-D5C68E4D674F}" type="slidenum">
              <a:rPr lang="en-US" sz="1400">
                <a:latin typeface="Times" panose="02020603050405020304" pitchFamily="18" charset="0"/>
              </a:rPr>
              <a:pPr/>
              <a:t>82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5017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609600"/>
            <a:ext cx="7772400" cy="9144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مثالها</a:t>
            </a:r>
            <a:endParaRPr lang="en-US" dirty="0" smtClean="0"/>
          </a:p>
        </p:txBody>
      </p:sp>
      <p:sp>
        <p:nvSpPr>
          <p:cNvPr id="501763" name="Text Box 3"/>
          <p:cNvSpPr txBox="1">
            <a:spLocks noChangeArrowheads="1"/>
          </p:cNvSpPr>
          <p:nvPr/>
        </p:nvSpPr>
        <p:spPr bwMode="auto">
          <a:xfrm>
            <a:off x="4343400" y="1211263"/>
            <a:ext cx="1752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fa-IR" sz="2800">
              <a:latin typeface="Times" panose="02020603050405020304" pitchFamily="18" charset="0"/>
            </a:endParaRPr>
          </a:p>
        </p:txBody>
      </p:sp>
      <p:sp>
        <p:nvSpPr>
          <p:cNvPr id="501764" name="Text Box 4"/>
          <p:cNvSpPr txBox="1">
            <a:spLocks noChangeArrowheads="1"/>
          </p:cNvSpPr>
          <p:nvPr/>
        </p:nvSpPr>
        <p:spPr bwMode="auto">
          <a:xfrm>
            <a:off x="2232026" y="1897063"/>
            <a:ext cx="53117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fa-IR" sz="2800">
                <a:latin typeface="Times" panose="02020603050405020304" pitchFamily="18" charset="0"/>
              </a:rPr>
              <a:t> آمین های نوع اول</a:t>
            </a:r>
            <a:endParaRPr lang="en-US" sz="2800">
              <a:latin typeface="Times" panose="02020603050405020304" pitchFamily="18" charset="0"/>
            </a:endParaRPr>
          </a:p>
        </p:txBody>
      </p:sp>
      <p:pic>
        <p:nvPicPr>
          <p:cNvPr id="50176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1" y="2590800"/>
            <a:ext cx="1490663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6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2895601"/>
            <a:ext cx="16668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6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514600"/>
            <a:ext cx="1801813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6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3124201"/>
            <a:ext cx="140017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69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238" y="2667000"/>
            <a:ext cx="1909762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70" name="Text Box 10"/>
          <p:cNvSpPr txBox="1">
            <a:spLocks noChangeArrowheads="1"/>
          </p:cNvSpPr>
          <p:nvPr/>
        </p:nvSpPr>
        <p:spPr bwMode="auto">
          <a:xfrm>
            <a:off x="1881189" y="4921250"/>
            <a:ext cx="79089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200">
                <a:latin typeface="Times" panose="02020603050405020304" pitchFamily="18" charset="0"/>
              </a:rPr>
              <a:t>میتوان از </a:t>
            </a:r>
            <a:r>
              <a:rPr lang="en-US" sz="3200">
                <a:latin typeface="Times" panose="02020603050405020304" pitchFamily="18" charset="0"/>
              </a:rPr>
              <a:t>NH3</a:t>
            </a:r>
            <a:r>
              <a:rPr lang="fa-IR" sz="3200">
                <a:latin typeface="Times" panose="02020603050405020304" pitchFamily="18" charset="0"/>
              </a:rPr>
              <a:t> نیز استفاده کرد  اما این ماده گازی است و</a:t>
            </a:r>
          </a:p>
          <a:p>
            <a:pPr algn="r" rtl="1"/>
            <a:r>
              <a:rPr lang="fa-IR" sz="3200">
                <a:latin typeface="Times" panose="02020603050405020304" pitchFamily="18" charset="0"/>
              </a:rPr>
              <a:t>نامناسب.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501771" name="Text Box 11"/>
          <p:cNvSpPr txBox="1">
            <a:spLocks noChangeArrowheads="1"/>
          </p:cNvSpPr>
          <p:nvPr/>
        </p:nvSpPr>
        <p:spPr bwMode="auto">
          <a:xfrm>
            <a:off x="2208214" y="5661025"/>
            <a:ext cx="50831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en-US" sz="3200">
                <a:latin typeface="Times" panose="02020603050405020304" pitchFamily="18" charset="0"/>
              </a:rPr>
              <a:t>LiAlH4</a:t>
            </a:r>
            <a:r>
              <a:rPr lang="fa-IR" sz="3200">
                <a:latin typeface="Times" panose="02020603050405020304" pitchFamily="18" charset="0"/>
              </a:rPr>
              <a:t> احیاءکننده معمول است</a:t>
            </a:r>
            <a:endParaRPr lang="en-US" sz="32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6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"/>
                                        <p:tgtEl>
                                          <p:spTgt spid="50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1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1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50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2" grpId="0" autoUpdateAnimBg="0"/>
      <p:bldP spid="501763" grpId="0" autoUpdateAnimBg="0"/>
      <p:bldP spid="501764" grpId="0" autoUpdateAnimBg="0"/>
      <p:bldP spid="501770" grpId="0" autoUpdateAnimBg="0"/>
      <p:bldP spid="501771" grpId="0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53B1E84-EC4F-4214-9FEF-127D4F1F8AD1}" type="slidenum">
              <a:rPr lang="en-US" sz="1400">
                <a:latin typeface="Times" panose="02020603050405020304" pitchFamily="18" charset="0"/>
              </a:rPr>
              <a:pPr/>
              <a:t>83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502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آمینهای نوع دوم</a:t>
            </a:r>
            <a:endParaRPr lang="en-US" dirty="0" smtClean="0"/>
          </a:p>
        </p:txBody>
      </p:sp>
      <p:pic>
        <p:nvPicPr>
          <p:cNvPr id="5027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1676400"/>
            <a:ext cx="1490663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8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2133601"/>
            <a:ext cx="16668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8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905000"/>
            <a:ext cx="1504950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9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1" y="2514601"/>
            <a:ext cx="1400175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9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1" y="3429000"/>
            <a:ext cx="1997075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9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276601"/>
            <a:ext cx="117475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9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886200"/>
            <a:ext cx="3317875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279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2590801"/>
            <a:ext cx="1036638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2795" name="Rectangle 11"/>
          <p:cNvSpPr>
            <a:spLocks noChangeArrowheads="1"/>
          </p:cNvSpPr>
          <p:nvPr/>
        </p:nvSpPr>
        <p:spPr bwMode="auto">
          <a:xfrm>
            <a:off x="2271714" y="5562601"/>
            <a:ext cx="57483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000">
                <a:solidFill>
                  <a:srgbClr val="000000"/>
                </a:solidFill>
                <a:latin typeface="Helvetica" panose="020B0604020202020204" pitchFamily="34" charset="0"/>
              </a:rPr>
              <a:t>توجه: آمین نوع اول به نوع دوم تبدیل میشود.</a:t>
            </a:r>
            <a:endParaRPr lang="en-US" sz="30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256014" name="Rectangle 12"/>
          <p:cNvSpPr>
            <a:spLocks noChangeArrowheads="1"/>
          </p:cNvSpPr>
          <p:nvPr/>
        </p:nvSpPr>
        <p:spPr bwMode="auto">
          <a:xfrm>
            <a:off x="3648075" y="4292601"/>
            <a:ext cx="3240088" cy="1008063"/>
          </a:xfrm>
          <a:prstGeom prst="rect">
            <a:avLst/>
          </a:prstGeom>
          <a:solidFill>
            <a:srgbClr val="33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a-IR" sz="2800">
                <a:latin typeface="Times" panose="02020603050405020304" pitchFamily="18" charset="0"/>
              </a:rPr>
              <a:t>حاصل از ترکیبات کربونیل</a:t>
            </a:r>
            <a:endParaRPr lang="en-US" sz="28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54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2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2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0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2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2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entr" presetSubtype="1952418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50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0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786" grpId="0" autoUpdateAnimBg="0"/>
      <p:bldP spid="502795" grpId="0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642A59-B41A-48FD-8256-4277FA16005C}" type="slidenum">
              <a:rPr lang="en-US" sz="1400">
                <a:latin typeface="Times" panose="02020603050405020304" pitchFamily="18" charset="0"/>
              </a:rPr>
              <a:pPr/>
              <a:t>84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5038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8213" y="260350"/>
            <a:ext cx="7772400" cy="1143000"/>
          </a:xfrm>
        </p:spPr>
        <p:txBody>
          <a:bodyPr/>
          <a:lstStyle/>
          <a:p>
            <a:pPr algn="r" rtl="1" eaLnBrk="1" hangingPunct="1"/>
            <a:r>
              <a:rPr lang="fa-IR" dirty="0" smtClean="0"/>
              <a:t>آمین های نوع سوم</a:t>
            </a:r>
            <a:endParaRPr lang="en-US" dirty="0" smtClean="0"/>
          </a:p>
        </p:txBody>
      </p:sp>
      <p:pic>
        <p:nvPicPr>
          <p:cNvPr id="5038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1" y="1524000"/>
            <a:ext cx="1490663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38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1" y="1828800"/>
            <a:ext cx="16668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38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676400"/>
            <a:ext cx="1987550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3814" name="Text Box 6"/>
          <p:cNvSpPr txBox="1">
            <a:spLocks noChangeArrowheads="1"/>
          </p:cNvSpPr>
          <p:nvPr/>
        </p:nvSpPr>
        <p:spPr bwMode="auto">
          <a:xfrm>
            <a:off x="6008689" y="3046414"/>
            <a:ext cx="25431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200">
                <a:latin typeface="Times" panose="02020603050405020304" pitchFamily="18" charset="0"/>
              </a:rPr>
              <a:t>نمک های ایمینیوم</a:t>
            </a:r>
            <a:endParaRPr lang="en-US" sz="3200">
              <a:latin typeface="Times" panose="02020603050405020304" pitchFamily="18" charset="0"/>
            </a:endParaRPr>
          </a:p>
        </p:txBody>
      </p:sp>
      <p:sp>
        <p:nvSpPr>
          <p:cNvPr id="503815" name="Text Box 7"/>
          <p:cNvSpPr txBox="1">
            <a:spLocks noChangeArrowheads="1"/>
          </p:cNvSpPr>
          <p:nvPr/>
        </p:nvSpPr>
        <p:spPr bwMode="auto">
          <a:xfrm>
            <a:off x="7018338" y="3594101"/>
            <a:ext cx="16319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خیلی ناپایدار</a:t>
            </a:r>
            <a:endParaRPr lang="en-US" sz="2800">
              <a:latin typeface="Times" panose="02020603050405020304" pitchFamily="18" charset="0"/>
            </a:endParaRPr>
          </a:p>
        </p:txBody>
      </p:sp>
      <p:pic>
        <p:nvPicPr>
          <p:cNvPr id="50381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2743201"/>
            <a:ext cx="1122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3817" name="Text Box 9"/>
          <p:cNvSpPr txBox="1">
            <a:spLocks noChangeArrowheads="1"/>
          </p:cNvSpPr>
          <p:nvPr/>
        </p:nvSpPr>
        <p:spPr bwMode="auto">
          <a:xfrm>
            <a:off x="1579563" y="4127500"/>
            <a:ext cx="81073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بنابراین احیاءکننده در طول واکنش وجود دارد.این بدان معنی است که</a:t>
            </a:r>
          </a:p>
          <a:p>
            <a:pPr algn="r" rtl="1"/>
            <a:r>
              <a:rPr lang="fa-IR" sz="2800">
                <a:latin typeface="Times" panose="02020603050405020304" pitchFamily="18" charset="0"/>
              </a:rPr>
              <a:t>محصول و ترکیبات کربونیل هر دو در واکنش وجود دارند.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503818" name="Text Box 10"/>
          <p:cNvSpPr txBox="1">
            <a:spLocks noChangeArrowheads="1"/>
          </p:cNvSpPr>
          <p:nvPr/>
        </p:nvSpPr>
        <p:spPr bwMode="auto">
          <a:xfrm>
            <a:off x="1847850" y="5157788"/>
            <a:ext cx="82057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2800">
                <a:latin typeface="Times" panose="02020603050405020304" pitchFamily="18" charset="0"/>
              </a:rPr>
              <a:t>بایستی از احیاءکننده ای استفاده شود که فقط نمک ایمینیوم را احیاءکند.</a:t>
            </a:r>
            <a:endParaRPr lang="en-US" sz="2800">
              <a:latin typeface="Times" panose="02020603050405020304" pitchFamily="18" charset="0"/>
            </a:endParaRPr>
          </a:p>
        </p:txBody>
      </p:sp>
      <p:sp>
        <p:nvSpPr>
          <p:cNvPr id="503819" name="Text Box 11"/>
          <p:cNvSpPr txBox="1">
            <a:spLocks noChangeArrowheads="1"/>
          </p:cNvSpPr>
          <p:nvPr/>
        </p:nvSpPr>
        <p:spPr bwMode="auto">
          <a:xfrm>
            <a:off x="3575050" y="5734051"/>
            <a:ext cx="5943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spcBef>
                <a:spcPct val="50000"/>
              </a:spcBef>
            </a:pPr>
            <a:r>
              <a:rPr lang="fa-IR" sz="2800">
                <a:latin typeface="Times" panose="02020603050405020304" pitchFamily="18" charset="0"/>
              </a:rPr>
              <a:t>این احیاء کننده </a:t>
            </a:r>
            <a:r>
              <a:rPr lang="en-US" sz="2800">
                <a:latin typeface="Times" panose="02020603050405020304" pitchFamily="18" charset="0"/>
              </a:rPr>
              <a:t>NaBH3CN</a:t>
            </a:r>
            <a:r>
              <a:rPr lang="fa-IR" sz="2800">
                <a:latin typeface="Times" panose="02020603050405020304" pitchFamily="18" charset="0"/>
              </a:rPr>
              <a:t> است.</a:t>
            </a:r>
            <a:endParaRPr lang="en-US" sz="280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0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50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entr" presetSubtype="19525736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0" grpId="0" autoUpdateAnimBg="0"/>
      <p:bldP spid="503814" grpId="0" autoUpdateAnimBg="0"/>
      <p:bldP spid="503815" grpId="0" autoUpdateAnimBg="0"/>
      <p:bldP spid="503817" grpId="0" autoUpdateAnimBg="0"/>
      <p:bldP spid="503818" grpId="0" autoUpdateAnimBg="0"/>
      <p:bldP spid="503819" grpId="0" autoUpdateAnimBg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DDD1BB5-29E0-4388-81D5-DAF6918CE96B}" type="slidenum">
              <a:rPr lang="en-US" sz="1400">
                <a:latin typeface="Times" panose="02020603050405020304" pitchFamily="18" charset="0"/>
              </a:rPr>
              <a:pPr/>
              <a:t>85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2580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مکانیزم نمک ایمینیوم</a:t>
            </a:r>
            <a:endParaRPr lang="en-US" dirty="0" smtClean="0"/>
          </a:p>
        </p:txBody>
      </p:sp>
      <p:pic>
        <p:nvPicPr>
          <p:cNvPr id="50483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57401"/>
            <a:ext cx="2306638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3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1" y="2133601"/>
            <a:ext cx="12858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3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1981200"/>
            <a:ext cx="14700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3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1" y="2590801"/>
            <a:ext cx="9874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3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1905001"/>
            <a:ext cx="20859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1828801"/>
            <a:ext cx="620713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581401"/>
            <a:ext cx="253365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76601"/>
            <a:ext cx="103188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3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191001"/>
            <a:ext cx="18557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4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505201"/>
            <a:ext cx="253365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5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1" y="5311776"/>
            <a:ext cx="239077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6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876801"/>
            <a:ext cx="103188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4847" name="Rectangle 15"/>
          <p:cNvSpPr>
            <a:spLocks noChangeArrowheads="1"/>
          </p:cNvSpPr>
          <p:nvPr/>
        </p:nvSpPr>
        <p:spPr bwMode="auto">
          <a:xfrm>
            <a:off x="2590801" y="5562600"/>
            <a:ext cx="855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-H</a:t>
            </a:r>
            <a:r>
              <a:rPr lang="en-US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O</a:t>
            </a:r>
          </a:p>
        </p:txBody>
      </p:sp>
      <p:pic>
        <p:nvPicPr>
          <p:cNvPr id="504848" name="Picture 1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5410201"/>
            <a:ext cx="593725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49" name="Picture 1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6248400"/>
            <a:ext cx="693738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50" name="Picture 18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1" y="5387976"/>
            <a:ext cx="2390775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43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04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04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0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0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0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0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04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04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0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0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47" grpId="0" autoUpdateAnimBg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6217DA8-A6D8-4286-BAC0-7FCC4FD54083}" type="slidenum">
              <a:rPr lang="en-US" sz="1400">
                <a:latin typeface="Times" panose="02020603050405020304" pitchFamily="18" charset="0"/>
              </a:rPr>
              <a:pPr/>
              <a:t>86</a:t>
            </a:fld>
            <a:endParaRPr lang="en-US" sz="1400">
              <a:latin typeface="Times" panose="02020603050405020304" pitchFamily="18" charset="0"/>
            </a:endParaRPr>
          </a:p>
        </p:txBody>
      </p:sp>
      <p:sp>
        <p:nvSpPr>
          <p:cNvPr id="505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روشهای دیگر تهیه آمین های</a:t>
            </a:r>
            <a:br>
              <a:rPr lang="fa-IR" dirty="0" smtClean="0"/>
            </a:br>
            <a:r>
              <a:rPr lang="fa-IR" dirty="0" smtClean="0"/>
              <a:t> نوع اول</a:t>
            </a:r>
            <a:endParaRPr lang="en-US" dirty="0" smtClean="0"/>
          </a:p>
        </p:txBody>
      </p:sp>
      <p:sp>
        <p:nvSpPr>
          <p:cNvPr id="505859" name="Text Box 3"/>
          <p:cNvSpPr txBox="1">
            <a:spLocks noChangeArrowheads="1"/>
          </p:cNvSpPr>
          <p:nvPr/>
        </p:nvSpPr>
        <p:spPr bwMode="auto">
          <a:xfrm>
            <a:off x="7124701" y="2205038"/>
            <a:ext cx="20240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>
              <a:buFontTx/>
              <a:buChar char="•"/>
            </a:pPr>
            <a:r>
              <a:rPr lang="fa-IR" sz="2800">
                <a:latin typeface="Times" panose="02020603050405020304" pitchFamily="18" charset="0"/>
              </a:rPr>
              <a:t>احیاء نیتریل ها</a:t>
            </a:r>
            <a:endParaRPr lang="en-US" sz="2800">
              <a:latin typeface="Times" panose="02020603050405020304" pitchFamily="18" charset="0"/>
            </a:endParaRPr>
          </a:p>
        </p:txBody>
      </p:sp>
      <p:pic>
        <p:nvPicPr>
          <p:cNvPr id="50586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3068638"/>
            <a:ext cx="428625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5861" name="Rectangle 5"/>
          <p:cNvSpPr>
            <a:spLocks noChangeArrowheads="1"/>
          </p:cNvSpPr>
          <p:nvPr/>
        </p:nvSpPr>
        <p:spPr bwMode="auto">
          <a:xfrm>
            <a:off x="2711451" y="3933825"/>
            <a:ext cx="1573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>
                <a:solidFill>
                  <a:srgbClr val="000000"/>
                </a:solidFill>
                <a:latin typeface="Helvetica" panose="020B0604020202020204" pitchFamily="34" charset="0"/>
              </a:rPr>
              <a:t>SN2 </a:t>
            </a:r>
            <a:r>
              <a:rPr lang="fa-IR">
                <a:solidFill>
                  <a:srgbClr val="000000"/>
                </a:solidFill>
                <a:latin typeface="Helvetica" panose="020B0604020202020204" pitchFamily="34" charset="0"/>
              </a:rPr>
              <a:t>شرایط </a:t>
            </a:r>
            <a:endParaRPr lang="en-US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pic>
        <p:nvPicPr>
          <p:cNvPr id="50586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284538"/>
            <a:ext cx="855662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5863" name="Rectangle 7"/>
          <p:cNvSpPr>
            <a:spLocks noChangeArrowheads="1"/>
          </p:cNvSpPr>
          <p:nvPr/>
        </p:nvSpPr>
        <p:spPr bwMode="auto">
          <a:xfrm>
            <a:off x="7248525" y="3357564"/>
            <a:ext cx="3124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3000">
                <a:solidFill>
                  <a:srgbClr val="000000"/>
                </a:solidFill>
                <a:latin typeface="Helvetica" panose="020B0604020202020204" pitchFamily="34" charset="0"/>
              </a:rPr>
              <a:t>RCH</a:t>
            </a:r>
            <a:r>
              <a:rPr lang="en-US" sz="30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3000">
                <a:solidFill>
                  <a:srgbClr val="000000"/>
                </a:solidFill>
                <a:latin typeface="Helvetica" panose="020B0604020202020204" pitchFamily="34" charset="0"/>
              </a:rPr>
              <a:t>CH</a:t>
            </a:r>
            <a:r>
              <a:rPr lang="en-US" sz="30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r>
              <a:rPr lang="en-US" sz="3000">
                <a:solidFill>
                  <a:srgbClr val="000000"/>
                </a:solidFill>
                <a:latin typeface="Helvetica" panose="020B0604020202020204" pitchFamily="34" charset="0"/>
              </a:rPr>
              <a:t>NH</a:t>
            </a:r>
            <a:r>
              <a:rPr lang="en-US" sz="3000" baseline="-25000">
                <a:solidFill>
                  <a:srgbClr val="000000"/>
                </a:solidFill>
                <a:latin typeface="Helvetica" panose="020B0604020202020204" pitchFamily="34" charset="0"/>
              </a:rPr>
              <a:t>2</a:t>
            </a:r>
            <a:endParaRPr lang="en-US" baseline="-250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  <p:sp>
        <p:nvSpPr>
          <p:cNvPr id="505864" name="Rectangle 8"/>
          <p:cNvSpPr>
            <a:spLocks noChangeArrowheads="1"/>
          </p:cNvSpPr>
          <p:nvPr/>
        </p:nvSpPr>
        <p:spPr bwMode="auto">
          <a:xfrm>
            <a:off x="5186363" y="4365625"/>
            <a:ext cx="4019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b="1">
                <a:solidFill>
                  <a:srgbClr val="000000"/>
                </a:solidFill>
                <a:latin typeface="Helvetica" panose="020B0604020202020204" pitchFamily="34" charset="0"/>
              </a:rPr>
              <a:t>جایگذینی هالوژن با گروه </a:t>
            </a:r>
            <a:r>
              <a:rPr lang="en-US" b="1">
                <a:solidFill>
                  <a:srgbClr val="000000"/>
                </a:solidFill>
                <a:latin typeface="Helvetica" panose="020B0604020202020204" pitchFamily="34" charset="0"/>
              </a:rPr>
              <a:t>CH2NH2</a:t>
            </a:r>
          </a:p>
        </p:txBody>
      </p:sp>
      <p:sp>
        <p:nvSpPr>
          <p:cNvPr id="505865" name="Rectangle 9"/>
          <p:cNvSpPr>
            <a:spLocks noChangeArrowheads="1"/>
          </p:cNvSpPr>
          <p:nvPr/>
        </p:nvSpPr>
        <p:spPr bwMode="auto">
          <a:xfrm>
            <a:off x="4511675" y="5084764"/>
            <a:ext cx="49911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/>
            <a:r>
              <a:rPr lang="fa-IR" sz="3000">
                <a:solidFill>
                  <a:srgbClr val="000000"/>
                </a:solidFill>
                <a:latin typeface="Helvetica" panose="020B0604020202020204" pitchFamily="34" charset="0"/>
              </a:rPr>
              <a:t>زنجیره کربنی یک کربن اضافه میشود.</a:t>
            </a:r>
            <a:endParaRPr lang="en-US" sz="3000">
              <a:solidFill>
                <a:srgbClr val="000000"/>
              </a:solidFill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40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5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5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5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5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entr" presetSubtype="19527606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505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05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5858" grpId="0" autoUpdateAnimBg="0"/>
      <p:bldP spid="505859" grpId="0" autoUpdateAnimBg="0"/>
      <p:bldP spid="505861" grpId="0" autoUpdateAnimBg="0"/>
      <p:bldP spid="505863" grpId="0" autoUpdateAnimBg="0"/>
      <p:bldP spid="505864" grpId="0" autoUpdateAnimBg="0"/>
      <p:bldP spid="505865" grpId="0" autoUpdateAnimBg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2C4127B-B364-4250-9763-2E0335B0E777}" type="slidenum">
              <a:rPr lang="en-US" sz="1400">
                <a:latin typeface="Times" panose="02020603050405020304" pitchFamily="18" charset="0"/>
              </a:rPr>
              <a:pPr/>
              <a:t>87</a:t>
            </a:fld>
            <a:endParaRPr lang="en-US" sz="1400">
              <a:latin typeface="Times" panose="02020603050405020304" pitchFamily="18" charset="0"/>
            </a:endParaRPr>
          </a:p>
        </p:txBody>
      </p:sp>
      <p:grpSp>
        <p:nvGrpSpPr>
          <p:cNvPr id="260100" name="Group 2"/>
          <p:cNvGrpSpPr>
            <a:grpSpLocks/>
          </p:cNvGrpSpPr>
          <p:nvPr/>
        </p:nvGrpSpPr>
        <p:grpSpPr bwMode="auto">
          <a:xfrm>
            <a:off x="1793875" y="2341564"/>
            <a:ext cx="3333750" cy="1258887"/>
            <a:chOff x="170" y="1475"/>
            <a:chExt cx="2100" cy="793"/>
          </a:xfrm>
        </p:grpSpPr>
        <p:pic>
          <p:nvPicPr>
            <p:cNvPr id="260116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" y="1475"/>
              <a:ext cx="1153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6884" name="Rectangle 4"/>
            <p:cNvSpPr>
              <a:spLocks noChangeArrowheads="1"/>
            </p:cNvSpPr>
            <p:nvPr/>
          </p:nvSpPr>
          <p:spPr bwMode="auto">
            <a:xfrm>
              <a:off x="1276" y="1714"/>
              <a:ext cx="994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Br</a:t>
              </a:r>
              <a:endParaRPr lang="en-US" sz="28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60101" name="Group 5"/>
          <p:cNvGrpSpPr>
            <a:grpSpLocks/>
          </p:cNvGrpSpPr>
          <p:nvPr/>
        </p:nvGrpSpPr>
        <p:grpSpPr bwMode="auto">
          <a:xfrm>
            <a:off x="6634164" y="2341564"/>
            <a:ext cx="3367087" cy="1258887"/>
            <a:chOff x="3219" y="1475"/>
            <a:chExt cx="2121" cy="793"/>
          </a:xfrm>
        </p:grpSpPr>
        <p:pic>
          <p:nvPicPr>
            <p:cNvPr id="260114" name="Picture 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9" y="1475"/>
              <a:ext cx="1153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6887" name="Rectangle 7"/>
            <p:cNvSpPr>
              <a:spLocks noChangeArrowheads="1"/>
            </p:cNvSpPr>
            <p:nvPr/>
          </p:nvSpPr>
          <p:spPr bwMode="auto">
            <a:xfrm>
              <a:off x="4325" y="1714"/>
              <a:ext cx="1015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CH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N</a:t>
              </a:r>
              <a:r>
                <a:rPr lang="en-US" sz="2800" baseline="-2500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3</a:t>
              </a:r>
            </a:p>
          </p:txBody>
        </p:sp>
      </p:grpSp>
      <p:sp>
        <p:nvSpPr>
          <p:cNvPr id="260102" name="Line 8"/>
          <p:cNvSpPr>
            <a:spLocks noChangeShapeType="1"/>
          </p:cNvSpPr>
          <p:nvPr/>
        </p:nvSpPr>
        <p:spPr bwMode="auto">
          <a:xfrm>
            <a:off x="5532439" y="2989263"/>
            <a:ext cx="1025525" cy="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6889" name="Rectangle 9"/>
          <p:cNvSpPr>
            <a:spLocks noChangeArrowheads="1"/>
          </p:cNvSpPr>
          <p:nvPr/>
        </p:nvSpPr>
        <p:spPr bwMode="auto">
          <a:xfrm>
            <a:off x="5430838" y="2379664"/>
            <a:ext cx="940962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</a:t>
            </a: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n-US" sz="2800" baseline="-2500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506890" name="Rectangle 10"/>
          <p:cNvSpPr>
            <a:spLocks noChangeArrowheads="1"/>
          </p:cNvSpPr>
          <p:nvPr/>
        </p:nvSpPr>
        <p:spPr bwMode="auto">
          <a:xfrm>
            <a:off x="8459789" y="3463926"/>
            <a:ext cx="1022715" cy="55143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wrap="none" lIns="90487" tIns="44450" rIns="90487" bIns="44450">
            <a:spAutoFit/>
          </a:bodyPr>
          <a:lstStyle/>
          <a:p>
            <a:pPr>
              <a:lnSpc>
                <a:spcPts val="3600"/>
              </a:lnSpc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</a:tabLst>
              <a:defRPr/>
            </a:pPr>
            <a:r>
              <a:rPr lang="en-US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(74%)</a:t>
            </a: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4027489" y="3932238"/>
            <a:ext cx="4618037" cy="2724149"/>
            <a:chOff x="1577" y="2477"/>
            <a:chExt cx="2909" cy="1716"/>
          </a:xfrm>
        </p:grpSpPr>
        <p:sp>
          <p:nvSpPr>
            <p:cNvPr id="260107" name="Line 12"/>
            <p:cNvSpPr>
              <a:spLocks noChangeShapeType="1"/>
            </p:cNvSpPr>
            <p:nvPr/>
          </p:nvSpPr>
          <p:spPr bwMode="auto">
            <a:xfrm flipH="1">
              <a:off x="2891" y="2477"/>
              <a:ext cx="597" cy="571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60108" name="Group 13"/>
            <p:cNvGrpSpPr>
              <a:grpSpLocks/>
            </p:cNvGrpSpPr>
            <p:nvPr/>
          </p:nvGrpSpPr>
          <p:grpSpPr bwMode="auto">
            <a:xfrm>
              <a:off x="1577" y="3192"/>
              <a:ext cx="2262" cy="793"/>
              <a:chOff x="1577" y="3192"/>
              <a:chExt cx="2262" cy="793"/>
            </a:xfrm>
          </p:grpSpPr>
          <p:pic>
            <p:nvPicPr>
              <p:cNvPr id="260112" name="Picture 14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77" y="3192"/>
                <a:ext cx="1153" cy="7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06895" name="Rectangle 15"/>
              <p:cNvSpPr>
                <a:spLocks noChangeArrowheads="1"/>
              </p:cNvSpPr>
              <p:nvPr/>
            </p:nvSpPr>
            <p:spPr bwMode="auto">
              <a:xfrm>
                <a:off x="2683" y="3431"/>
                <a:ext cx="1156" cy="347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 lIns="90487" tIns="44450" rIns="90487" bIns="44450">
                <a:spAutoFit/>
              </a:bodyPr>
              <a:lstStyle/>
              <a:p>
                <a:pPr>
                  <a:lnSpc>
                    <a:spcPts val="3600"/>
                  </a:lnSpc>
                  <a:tabLst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</a:tabLst>
                  <a:defRPr/>
                </a:pP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:r>
                  <a:rPr lang="en-US" sz="28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CH</a:t>
                </a:r>
                <a:r>
                  <a:rPr lang="en-US" sz="2800" baseline="-2500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2</a:t>
                </a:r>
                <a:r>
                  <a:rPr lang="en-US" sz="2800">
                    <a:solidFill>
                      <a:schemeClr val="hlink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N</a:t>
                </a:r>
                <a:r>
                  <a:rPr lang="en-US" sz="280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H</a:t>
                </a:r>
                <a:r>
                  <a:rPr lang="en-US" sz="2800" baseline="-2500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2</a:t>
                </a:r>
              </a:p>
            </p:txBody>
          </p:sp>
        </p:grpSp>
        <p:sp>
          <p:nvSpPr>
            <p:cNvPr id="506896" name="Rectangle 16"/>
            <p:cNvSpPr>
              <a:spLocks noChangeArrowheads="1"/>
            </p:cNvSpPr>
            <p:nvPr/>
          </p:nvSpPr>
          <p:spPr bwMode="auto">
            <a:xfrm>
              <a:off x="2620" y="3846"/>
              <a:ext cx="644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(89%)</a:t>
              </a:r>
            </a:p>
          </p:txBody>
        </p:sp>
        <p:sp>
          <p:nvSpPr>
            <p:cNvPr id="506897" name="Rectangle 17"/>
            <p:cNvSpPr>
              <a:spLocks noChangeArrowheads="1"/>
            </p:cNvSpPr>
            <p:nvPr/>
          </p:nvSpPr>
          <p:spPr bwMode="auto">
            <a:xfrm>
              <a:off x="3548" y="2481"/>
              <a:ext cx="93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1.  LiAlH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4</a:t>
              </a:r>
            </a:p>
          </p:txBody>
        </p:sp>
        <p:sp>
          <p:nvSpPr>
            <p:cNvPr id="506898" name="Rectangle 18"/>
            <p:cNvSpPr>
              <a:spLocks noChangeArrowheads="1"/>
            </p:cNvSpPr>
            <p:nvPr/>
          </p:nvSpPr>
          <p:spPr bwMode="auto">
            <a:xfrm>
              <a:off x="3548" y="2792"/>
              <a:ext cx="758" cy="34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lnSpc>
                  <a:spcPts val="3600"/>
                </a:lnSpc>
                <a:tabLst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</a:tabLst>
                <a:defRPr/>
              </a:pP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2.  H</a:t>
              </a:r>
              <a:r>
                <a:rPr lang="en-US" sz="2800" baseline="-250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2</a:t>
              </a:r>
              <a:r>
                <a:rPr lang="en-US" sz="280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O</a:t>
              </a:r>
            </a:p>
          </p:txBody>
        </p:sp>
      </p:grpSp>
      <p:sp>
        <p:nvSpPr>
          <p:cNvPr id="260106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/>
              <a:t>سنتز آمینها از آزیدها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3855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1934</Words>
  <Application>Microsoft Office PowerPoint</Application>
  <PresentationFormat>Widescreen</PresentationFormat>
  <Paragraphs>601</Paragraphs>
  <Slides>87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87</vt:i4>
      </vt:variant>
    </vt:vector>
  </HeadingPairs>
  <TitlesOfParts>
    <vt:vector size="95" baseType="lpstr">
      <vt:lpstr>Arial</vt:lpstr>
      <vt:lpstr>Calibri</vt:lpstr>
      <vt:lpstr>Calibri Light</vt:lpstr>
      <vt:lpstr>Helvetica</vt:lpstr>
      <vt:lpstr>Symbol</vt:lpstr>
      <vt:lpstr>Times</vt:lpstr>
      <vt:lpstr>Times New Roman</vt:lpstr>
      <vt:lpstr>Office Theme</vt:lpstr>
      <vt:lpstr>کربوکسیلیک اسیدها</vt:lpstr>
      <vt:lpstr>مقدمه</vt:lpstr>
      <vt:lpstr>نامگذاری</vt:lpstr>
      <vt:lpstr>نام اسیدهای حلقوی</vt:lpstr>
      <vt:lpstr>ساختمان کربوکسیل</vt:lpstr>
      <vt:lpstr>اسیدیته</vt:lpstr>
      <vt:lpstr>پایداری رزونانسی</vt:lpstr>
      <vt:lpstr>اثرات استخلاف روی اسیدیته</vt:lpstr>
      <vt:lpstr>نمک های کربوکسیلیک اسید</vt:lpstr>
      <vt:lpstr>خالص سازی اسید</vt:lpstr>
      <vt:lpstr>مروری بر روشهای تهیه</vt:lpstr>
      <vt:lpstr>سنتز گرینیارد</vt:lpstr>
      <vt:lpstr>هیدرولیز نیتریل </vt:lpstr>
      <vt:lpstr>احیاء به الکل نوع اول</vt:lpstr>
      <vt:lpstr>مشتقات اسیدها</vt:lpstr>
      <vt:lpstr> مشتقات کربوکسیلیک اسید</vt:lpstr>
      <vt:lpstr>مشتقات اسید</vt:lpstr>
      <vt:lpstr>نامگذاری استرها</vt:lpstr>
      <vt:lpstr>نامگذاری آمیدها</vt:lpstr>
      <vt:lpstr>نیتریلها</vt:lpstr>
      <vt:lpstr>نامگذاری نیتریلها</vt:lpstr>
      <vt:lpstr>اسید هالیدها</vt:lpstr>
      <vt:lpstr>نامگذاری انیدریدها</vt:lpstr>
      <vt:lpstr>نقطه جوش</vt:lpstr>
      <vt:lpstr>تبدیل داخلی مشتقات کربوکسیلیک اسید </vt:lpstr>
      <vt:lpstr>فعالیت</vt:lpstr>
      <vt:lpstr>تبدیل داخلی مشتقات</vt:lpstr>
      <vt:lpstr>تبدیل اسید کلرید به انیدرید</vt:lpstr>
      <vt:lpstr>اسید کلرید به استر</vt:lpstr>
      <vt:lpstr>اسید کلرید به آمید  </vt:lpstr>
      <vt:lpstr>انیدرید به استر</vt:lpstr>
      <vt:lpstr>انیدرید به آمید</vt:lpstr>
      <vt:lpstr>استر به آمید</vt:lpstr>
      <vt:lpstr>گروههای خارج شونده</vt:lpstr>
      <vt:lpstr>هیدرولیز اسید کلریدها و انیدریدها</vt:lpstr>
      <vt:lpstr>هیدرولیز اسید به استر</vt:lpstr>
      <vt:lpstr>هیدرولیز آمیدها</vt:lpstr>
      <vt:lpstr>هیدرولیز نیتریل</vt:lpstr>
      <vt:lpstr>سنتز اسید کلرید</vt:lpstr>
      <vt:lpstr>واکنشهای اسید کلریدها(1)</vt:lpstr>
      <vt:lpstr>واکنشهای اسید کلریدها (2)</vt:lpstr>
      <vt:lpstr>واکنشهای انیدریدها</vt:lpstr>
      <vt:lpstr>سنتز استرها</vt:lpstr>
      <vt:lpstr>واکنش استرها</vt:lpstr>
      <vt:lpstr>سنتز آمیدها</vt:lpstr>
      <vt:lpstr>واکنش آمیدها</vt:lpstr>
      <vt:lpstr>سنتز نیتریلها</vt:lpstr>
      <vt:lpstr>واکنش نیتریلها</vt:lpstr>
      <vt:lpstr>شیمی آلی 3</vt:lpstr>
      <vt:lpstr>PowerPoint Presentation</vt:lpstr>
      <vt:lpstr>نامگذاری</vt:lpstr>
      <vt:lpstr>سیستم IUPAC</vt:lpstr>
      <vt:lpstr>بازیسیته آمینها</vt:lpstr>
      <vt:lpstr>PowerPoint Presentation</vt:lpstr>
      <vt:lpstr>اثر ساختمان روی قدرت بازی</vt:lpstr>
      <vt:lpstr>اثر استخلاف روی خصلت بازی  آریل آمینها</vt:lpstr>
      <vt:lpstr>آلکیلاسیون آمینها</vt:lpstr>
      <vt:lpstr> سنتز آلکیل آمینهای نوع اول  به روش گابریل</vt:lpstr>
      <vt:lpstr>N- پتاسیو فتالامید</vt:lpstr>
      <vt:lpstr>مکانیزم</vt:lpstr>
      <vt:lpstr>شکستن فتلامید الکیله شده</vt:lpstr>
      <vt:lpstr>آسیلاسیون آمینها</vt:lpstr>
      <vt:lpstr>مکانیزم</vt:lpstr>
      <vt:lpstr>آمینها به عنوان گروه خارج شونده</vt:lpstr>
      <vt:lpstr>مثالها</vt:lpstr>
      <vt:lpstr>مثال دیگر</vt:lpstr>
      <vt:lpstr>نوآرایی کوپ</vt:lpstr>
      <vt:lpstr>مثال کوپ</vt:lpstr>
      <vt:lpstr>واکنش آمین های نوع اول با HNO2</vt:lpstr>
      <vt:lpstr>واکنش ها</vt:lpstr>
      <vt:lpstr>نیتروزودار کردن آمین های نوع سوم</vt:lpstr>
      <vt:lpstr>آمینهای آروماتیک نوع اول</vt:lpstr>
      <vt:lpstr>مثالها</vt:lpstr>
      <vt:lpstr>تبدیل  NO2 به NH2 روش خوب برای تولید NH2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سنتز آمینها</vt:lpstr>
      <vt:lpstr>مثالها</vt:lpstr>
      <vt:lpstr>آمینهای نوع دوم</vt:lpstr>
      <vt:lpstr>آمین های نوع سوم</vt:lpstr>
      <vt:lpstr>مکانیزم نمک ایمینیوم</vt:lpstr>
      <vt:lpstr>روشهای دیگر تهیه آمین های  نوع اول</vt:lpstr>
      <vt:lpstr>سنتز آمینها از آزیدها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هفتم کربوکسیلیک اسیدها</dc:title>
  <dc:creator>Mahboob</dc:creator>
  <cp:lastModifiedBy>Mahboob</cp:lastModifiedBy>
  <cp:revision>3</cp:revision>
  <dcterms:created xsi:type="dcterms:W3CDTF">2020-03-15T08:37:02Z</dcterms:created>
  <dcterms:modified xsi:type="dcterms:W3CDTF">2020-03-15T08:47:57Z</dcterms:modified>
</cp:coreProperties>
</file>