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sldIdLst>
    <p:sldId id="263" r:id="rId4"/>
    <p:sldId id="267" r:id="rId5"/>
    <p:sldId id="264" r:id="rId6"/>
    <p:sldId id="265" r:id="rId7"/>
    <p:sldId id="268" r:id="rId8"/>
    <p:sldId id="269" r:id="rId9"/>
    <p:sldId id="260" r:id="rId10"/>
    <p:sldId id="261" r:id="rId11"/>
    <p:sldId id="270" r:id="rId12"/>
    <p:sldId id="273" r:id="rId13"/>
    <p:sldId id="274" r:id="rId14"/>
    <p:sldId id="275" r:id="rId15"/>
    <p:sldId id="271" r:id="rId16"/>
    <p:sldId id="280" r:id="rId17"/>
    <p:sldId id="279" r:id="rId18"/>
    <p:sldId id="283" r:id="rId19"/>
    <p:sldId id="281" r:id="rId20"/>
    <p:sldId id="259" r:id="rId21"/>
    <p:sldId id="272" r:id="rId22"/>
    <p:sldId id="276" r:id="rId23"/>
    <p:sldId id="277" r:id="rId24"/>
    <p:sldId id="282" r:id="rId25"/>
    <p:sldId id="291" r:id="rId26"/>
    <p:sldId id="292" r:id="rId27"/>
    <p:sldId id="293" r:id="rId28"/>
    <p:sldId id="294" r:id="rId29"/>
    <p:sldId id="303" r:id="rId30"/>
    <p:sldId id="305" r:id="rId31"/>
    <p:sldId id="300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17" r:id="rId44"/>
    <p:sldId id="301" r:id="rId45"/>
    <p:sldId id="318" r:id="rId46"/>
    <p:sldId id="319" r:id="rId47"/>
    <p:sldId id="320" r:id="rId48"/>
    <p:sldId id="321" r:id="rId49"/>
    <p:sldId id="322" r:id="rId50"/>
    <p:sldId id="323" r:id="rId51"/>
    <p:sldId id="324" r:id="rId52"/>
    <p:sldId id="325" r:id="rId53"/>
    <p:sldId id="326" r:id="rId54"/>
    <p:sldId id="327" r:id="rId55"/>
    <p:sldId id="328" r:id="rId56"/>
    <p:sldId id="329" r:id="rId57"/>
    <p:sldId id="330" r:id="rId58"/>
    <p:sldId id="331" r:id="rId59"/>
    <p:sldId id="371" r:id="rId60"/>
    <p:sldId id="332" r:id="rId61"/>
    <p:sldId id="333" r:id="rId62"/>
    <p:sldId id="334" r:id="rId63"/>
    <p:sldId id="352" r:id="rId64"/>
    <p:sldId id="335" r:id="rId65"/>
    <p:sldId id="336" r:id="rId66"/>
    <p:sldId id="370" r:id="rId67"/>
    <p:sldId id="337" r:id="rId68"/>
    <p:sldId id="356" r:id="rId69"/>
    <p:sldId id="338" r:id="rId70"/>
    <p:sldId id="339" r:id="rId71"/>
    <p:sldId id="340" r:id="rId72"/>
    <p:sldId id="341" r:id="rId73"/>
    <p:sldId id="342" r:id="rId74"/>
    <p:sldId id="297" r:id="rId75"/>
    <p:sldId id="304" r:id="rId76"/>
    <p:sldId id="343" r:id="rId77"/>
    <p:sldId id="350" r:id="rId78"/>
    <p:sldId id="344" r:id="rId79"/>
    <p:sldId id="345" r:id="rId80"/>
    <p:sldId id="346" r:id="rId81"/>
    <p:sldId id="349" r:id="rId82"/>
    <p:sldId id="347" r:id="rId83"/>
    <p:sldId id="348" r:id="rId84"/>
    <p:sldId id="353" r:id="rId85"/>
    <p:sldId id="355" r:id="rId86"/>
    <p:sldId id="354" r:id="rId87"/>
    <p:sldId id="358" r:id="rId88"/>
    <p:sldId id="351" r:id="rId89"/>
    <p:sldId id="357" r:id="rId90"/>
    <p:sldId id="359" r:id="rId91"/>
    <p:sldId id="360" r:id="rId92"/>
    <p:sldId id="361" r:id="rId93"/>
    <p:sldId id="369" r:id="rId94"/>
    <p:sldId id="362" r:id="rId95"/>
    <p:sldId id="364" r:id="rId96"/>
    <p:sldId id="365" r:id="rId97"/>
    <p:sldId id="367" r:id="rId98"/>
    <p:sldId id="366" r:id="rId99"/>
    <p:sldId id="368" r:id="rId10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97" autoAdjust="0"/>
    <p:restoredTop sz="94660"/>
  </p:normalViewPr>
  <p:slideViewPr>
    <p:cSldViewPr snapToGrid="0">
      <p:cViewPr varScale="1">
        <p:scale>
          <a:sx n="70" d="100"/>
          <a:sy n="70" d="100"/>
        </p:scale>
        <p:origin x="12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viewProps" Target="viewProps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</p:grpSp>
      <p:sp>
        <p:nvSpPr>
          <p:cNvPr id="132106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2107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D7461E-C6E1-4D06-9354-465CC455EF0A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7329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58311A-AA36-4774-A583-C3C4854C308C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6659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8AA894-5CDB-46B6-98DD-E4B31DF067C0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2836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3965D9-C157-4112-983E-4B51A018F3FB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963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9A9F0C-01CD-40DE-B6A0-EFA5320A90BE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149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DDF3C4-7A17-4FEA-AD5D-34D6C36BFEDB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9725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52819A-B9A4-440C-8626-5D7AD8C5A037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1892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1D687-F4CF-4F2A-94A5-01E27BB0A4CD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29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36D684-F650-44F8-A237-753FC4352A83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0029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D174E4-33C0-4DD0-9120-B2EF45DBBA0A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4005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8141D1-DE37-4F50-B321-C87B3DE57621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4132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4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8" indent="0" algn="ctr">
              <a:buNone/>
              <a:defRPr sz="2000"/>
            </a:lvl2pPr>
            <a:lvl3pPr marL="914355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4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734204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21715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90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90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227980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668922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3" y="365129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4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4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368487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787927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9"/>
          <p:cNvSpPr>
            <a:spLocks noChangeArrowheads="1"/>
          </p:cNvSpPr>
          <p:nvPr userDrawn="1"/>
        </p:nvSpPr>
        <p:spPr bwMode="auto">
          <a:xfrm>
            <a:off x="0" y="3"/>
            <a:ext cx="9144000" cy="6463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defRPr/>
            </a:pPr>
            <a:endParaRPr lang="fa-IR" sz="1200" dirty="0">
              <a:latin typeface="Arial" charset="0"/>
              <a:cs typeface="B Lotus" pitchFamily="2" charset="-78"/>
            </a:endParaRPr>
          </a:p>
          <a:p>
            <a:pPr algn="r" rtl="1">
              <a:defRPr/>
            </a:pPr>
            <a:r>
              <a:rPr lang="fa-IR" sz="1200" dirty="0" smtClean="0">
                <a:latin typeface="Arial" charset="0"/>
                <a:cs typeface="B Lotus" pitchFamily="2" charset="-78"/>
              </a:rPr>
              <a:t>                                                           </a:t>
            </a:r>
            <a:endParaRPr lang="fa-IR" sz="1200" dirty="0">
              <a:latin typeface="Arial" charset="0"/>
              <a:cs typeface="B Lotus" pitchFamily="2" charset="-78"/>
            </a:endParaRPr>
          </a:p>
          <a:p>
            <a:pPr algn="r" rtl="1">
              <a:defRPr/>
            </a:pPr>
            <a:endParaRPr lang="en-US" sz="1200" dirty="0">
              <a:latin typeface="Arial" charset="0"/>
              <a:cs typeface="B Lotus" pitchFamily="2" charset="-78"/>
            </a:endParaRPr>
          </a:p>
        </p:txBody>
      </p:sp>
      <p:sp>
        <p:nvSpPr>
          <p:cNvPr id="9" name="Rectangle 19"/>
          <p:cNvSpPr>
            <a:spLocks noChangeArrowheads="1"/>
          </p:cNvSpPr>
          <p:nvPr userDrawn="1"/>
        </p:nvSpPr>
        <p:spPr bwMode="auto">
          <a:xfrm>
            <a:off x="0" y="6285424"/>
            <a:ext cx="9144000" cy="6463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endParaRPr lang="fa-IR" sz="1200" dirty="0">
              <a:latin typeface="Arial" charset="0"/>
              <a:cs typeface="B Lotus" pitchFamily="2" charset="-78"/>
            </a:endParaRPr>
          </a:p>
          <a:p>
            <a:pPr algn="r" rtl="1">
              <a:defRPr/>
            </a:pPr>
            <a:r>
              <a:rPr lang="fa-IR" sz="1200" dirty="0" smtClean="0">
                <a:latin typeface="Arial" charset="0"/>
                <a:cs typeface="B Lotus" pitchFamily="2" charset="-78"/>
              </a:rPr>
              <a:t>                                                             </a:t>
            </a:r>
            <a:endParaRPr lang="fa-IR" sz="1050" dirty="0">
              <a:latin typeface="Arial" charset="0"/>
              <a:cs typeface="B Lotus" pitchFamily="2" charset="-78"/>
            </a:endParaRPr>
          </a:p>
          <a:p>
            <a:pPr algn="r" rtl="1">
              <a:defRPr/>
            </a:pPr>
            <a:endParaRPr lang="en-US" sz="1200" dirty="0">
              <a:latin typeface="Arial" charset="0"/>
              <a:cs typeface="B Lotus" pitchFamily="2" charset="-78"/>
            </a:endParaRPr>
          </a:p>
        </p:txBody>
      </p:sp>
      <p:sp>
        <p:nvSpPr>
          <p:cNvPr id="12" name="Oval 11"/>
          <p:cNvSpPr/>
          <p:nvPr userDrawn="1"/>
        </p:nvSpPr>
        <p:spPr bwMode="auto">
          <a:xfrm>
            <a:off x="0" y="6285423"/>
            <a:ext cx="685800" cy="629171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33338" indent="-33338" algn="ctr" rtl="0">
              <a:defRPr/>
            </a:pPr>
            <a:fld id="{DF4BC872-99D0-4AFF-80E5-6C62BB631F44}" type="slidenum">
              <a:rPr lang="fa-IR" sz="2000" b="1" smtClean="0">
                <a:latin typeface="Arial" charset="0"/>
                <a:cs typeface="B Lotus" pitchFamily="2" charset="-78"/>
              </a:rPr>
              <a:pPr marL="33338" indent="-33338" algn="ctr" rtl="0">
                <a:defRPr/>
              </a:pPr>
              <a:t>‹#›</a:t>
            </a:fld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auto">
          <a:xfrm>
            <a:off x="1200150" y="6453814"/>
            <a:ext cx="6743700" cy="29238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88918" algn="ctr" rtl="1" eaLnBrk="0" hangingPunct="0">
              <a:defRPr/>
            </a:pPr>
            <a:r>
              <a:rPr lang="fa-IR" sz="1300" b="0" dirty="0" smtClean="0">
                <a:latin typeface="Times New Roman" pitchFamily="18" charset="0"/>
                <a:cs typeface="B Nazanin" panose="00000400000000000000" pitchFamily="2" charset="-78"/>
              </a:rPr>
              <a:t>طراحی</a:t>
            </a:r>
            <a:r>
              <a:rPr lang="fa-IR" sz="1300" b="0" baseline="0" dirty="0" smtClean="0">
                <a:latin typeface="Times New Roman" pitchFamily="18" charset="0"/>
                <a:cs typeface="B Nazanin" panose="00000400000000000000" pitchFamily="2" charset="-78"/>
              </a:rPr>
              <a:t> ماشین‌های خاکورزی</a:t>
            </a:r>
            <a:r>
              <a:rPr lang="fa-IR" sz="1300" b="0" dirty="0" smtClean="0">
                <a:latin typeface="Times New Roman" pitchFamily="18" charset="0"/>
                <a:cs typeface="B Nazanin" panose="00000400000000000000" pitchFamily="2" charset="-78"/>
              </a:rPr>
              <a:t>- </a:t>
            </a:r>
            <a:r>
              <a:rPr lang="fa-IR" sz="1300" b="0" dirty="0">
                <a:latin typeface="Times New Roman" pitchFamily="18" charset="0"/>
                <a:cs typeface="B Nazanin" panose="00000400000000000000" pitchFamily="2" charset="-78"/>
              </a:rPr>
              <a:t>گروه مهندسی بیوسیستم– </a:t>
            </a:r>
            <a:r>
              <a:rPr lang="fa-IR" sz="1300" b="0" dirty="0" smtClean="0">
                <a:latin typeface="Times New Roman" pitchFamily="18" charset="0"/>
                <a:cs typeface="B Nazanin" panose="00000400000000000000" pitchFamily="2" charset="-78"/>
              </a:rPr>
              <a:t>دانشگاه</a:t>
            </a:r>
            <a:r>
              <a:rPr lang="fa-IR" sz="1300" b="0" baseline="0" dirty="0" smtClean="0">
                <a:latin typeface="Times New Roman" pitchFamily="18" charset="0"/>
                <a:cs typeface="B Nazanin" panose="00000400000000000000" pitchFamily="2" charset="-78"/>
              </a:rPr>
              <a:t> جیرفت</a:t>
            </a:r>
            <a:endParaRPr lang="en-US" sz="1300" b="0" dirty="0">
              <a:latin typeface="Times New Roman" pitchFamily="18" charset="0"/>
              <a:cs typeface="B Nazanin" panose="00000400000000000000" pitchFamily="2" charset="-78"/>
            </a:endParaRPr>
          </a:p>
        </p:txBody>
      </p:sp>
      <p:pic>
        <p:nvPicPr>
          <p:cNvPr id="7" name="Content Placeholder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924" y="6309399"/>
            <a:ext cx="652006" cy="581217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57816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4" y="987430"/>
            <a:ext cx="462915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400"/>
            </a:lvl2pPr>
            <a:lvl3pPr marL="914355" indent="0">
              <a:buNone/>
              <a:defRPr sz="1200"/>
            </a:lvl3pPr>
            <a:lvl4pPr marL="1371532" indent="0">
              <a:buNone/>
              <a:defRPr sz="1000"/>
            </a:lvl4pPr>
            <a:lvl5pPr marL="1828709" indent="0">
              <a:buNone/>
              <a:defRPr sz="1000"/>
            </a:lvl5pPr>
            <a:lvl6pPr marL="2285886" indent="0">
              <a:buNone/>
              <a:defRPr sz="1000"/>
            </a:lvl6pPr>
            <a:lvl7pPr marL="2743064" indent="0">
              <a:buNone/>
              <a:defRPr sz="1000"/>
            </a:lvl7pPr>
            <a:lvl8pPr marL="3200240" indent="0">
              <a:buNone/>
              <a:defRPr sz="1000"/>
            </a:lvl8pPr>
            <a:lvl9pPr marL="3657418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717073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4" y="987430"/>
            <a:ext cx="462915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400"/>
            </a:lvl2pPr>
            <a:lvl3pPr marL="914355" indent="0">
              <a:buNone/>
              <a:defRPr sz="1200"/>
            </a:lvl3pPr>
            <a:lvl4pPr marL="1371532" indent="0">
              <a:buNone/>
              <a:defRPr sz="1000"/>
            </a:lvl4pPr>
            <a:lvl5pPr marL="1828709" indent="0">
              <a:buNone/>
              <a:defRPr sz="1000"/>
            </a:lvl5pPr>
            <a:lvl6pPr marL="2285886" indent="0">
              <a:buNone/>
              <a:defRPr sz="1000"/>
            </a:lvl6pPr>
            <a:lvl7pPr marL="2743064" indent="0">
              <a:buNone/>
              <a:defRPr sz="1000"/>
            </a:lvl7pPr>
            <a:lvl8pPr marL="3200240" indent="0">
              <a:buNone/>
              <a:defRPr sz="1000"/>
            </a:lvl8pPr>
            <a:lvl9pPr marL="3657418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981437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209394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7" y="365127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7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257821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0A14-F924-4B3E-A803-58E4E173BD8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4022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72C0F-4E5D-4394-BCE9-30315B4EAAB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5315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E1C35-C11D-483A-9E32-2241C806D74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4634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78FB9-312C-441A-B752-CE6EBE6A753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1474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2F0AE-3DC1-4B00-A7D3-F0C4CFBAFA9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2122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7087C-C2B6-4BDD-8F6F-910F9BFEFA3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4625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F1CD7-85E1-4FD3-A4B1-97D4B817D76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6012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8D14E-8FDC-4EB7-A433-5DA127A6D16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238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C281C-2550-432B-831B-22A7E7D14E9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1368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779136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17380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286388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029901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35288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F2647-4EF5-4005-9E98-E8230D8BBE5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5519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E7CA8-84F5-4117-BCFE-4BB3402C78F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9CE0F-052C-4DAA-9888-55E90E6F159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160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13107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13107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13107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13107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13107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13108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sp>
          <p:nvSpPr>
            <p:cNvPr id="13108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</p:grpSp>
      <p:sp>
        <p:nvSpPr>
          <p:cNvPr id="13108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1083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1084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000">
                <a:effectLst>
                  <a:outerShdw blurRad="38100" dist="38100" dir="2700000" algn="tl">
                    <a:srgbClr val="010199"/>
                  </a:outerShdw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1085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000">
                <a:effectLst>
                  <a:outerShdw blurRad="38100" dist="38100" dir="2700000" algn="tl">
                    <a:srgbClr val="010199"/>
                  </a:outerShdw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1086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fld id="{44BB8085-8519-415E-9311-AC66530DEC1F}" type="slidenum">
              <a:rPr lang="fa-IR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57473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86692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355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8" indent="-228588" algn="r" defTabSz="914355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4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7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8" algn="r" defTabSz="914355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r" defTabSz="914355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83C07-BBD4-4EA4-ADFE-9213E624490F}" type="datetimeFigureOut">
              <a:rPr lang="fa-IR" smtClean="0"/>
              <a:t>26/06/1441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D2D9F96-FDCE-4F78-94C3-122BD88D04C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14008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8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9.w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8.JP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0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72.jpe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77.wmf"/><Relationship Id="rId4" Type="http://schemas.openxmlformats.org/officeDocument/2006/relationships/oleObject" Target="../embeddings/oleObject4.bin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79.wmf"/><Relationship Id="rId4" Type="http://schemas.openxmlformats.org/officeDocument/2006/relationships/oleObject" Target="../embeddings/oleObject5.bin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8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8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8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595" y="65866"/>
            <a:ext cx="846815" cy="754875"/>
          </a:xfrm>
          <a:ln>
            <a:noFill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800351" y="820743"/>
            <a:ext cx="3505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fa-I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B Homa" panose="00000400000000000000" pitchFamily="2" charset="-78"/>
              </a:rPr>
              <a:t>دانشگاه جیرفت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fa-I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B Homa" panose="00000400000000000000" pitchFamily="2" charset="-78"/>
              </a:rPr>
              <a:t>دانشکده کشاورزی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fa-I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B Homa" panose="00000400000000000000" pitchFamily="2" charset="-78"/>
              </a:rPr>
              <a:t>گروه مهندسی بیوسیستم</a:t>
            </a:r>
            <a:endParaRPr kumimoji="0" lang="en-US" altLang="fa-I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B Homa" panose="00000400000000000000" pitchFamily="2" charset="-78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69889" y="1651740"/>
            <a:ext cx="8404225" cy="148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287338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287338" algn="ct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fa-IR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B Homa" panose="00000400000000000000" pitchFamily="2" charset="-78"/>
              </a:rPr>
              <a:t> </a:t>
            </a:r>
            <a:r>
              <a:rPr kumimoji="0" lang="fa-IR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B Titr" pitchFamily="2" charset="-78"/>
              </a:rPr>
              <a:t>طراحی ماشین‌های خاک ورزی</a:t>
            </a:r>
            <a:br>
              <a:rPr kumimoji="0" lang="fa-IR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B Titr" pitchFamily="2" charset="-78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B Titr" pitchFamily="2" charset="-78"/>
              </a:rPr>
              <a:t>Design of Tillage Machines</a:t>
            </a:r>
            <a:endParaRPr kumimoji="0" lang="en-US" altLang="fa-IR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B Homa" panose="00000400000000000000" pitchFamily="2" charset="-78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23870" y="3798805"/>
            <a:ext cx="84042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287338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287338" algn="ct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fa-I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B Homa" panose="00000400000000000000" pitchFamily="2" charset="-78"/>
              </a:rPr>
              <a:t>فصل </a:t>
            </a:r>
            <a:r>
              <a:rPr lang="fa-IR" altLang="fa-IR" sz="2400" b="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Homa" panose="00000400000000000000" pitchFamily="2" charset="-78"/>
              </a:rPr>
              <a:t>دوم</a:t>
            </a:r>
            <a:r>
              <a:rPr kumimoji="0" lang="fa-IR" altLang="fa-IR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B Homa" panose="00000400000000000000" pitchFamily="2" charset="-78"/>
              </a:rPr>
              <a:t>:</a:t>
            </a:r>
            <a:endParaRPr kumimoji="0" lang="fa-IR" altLang="fa-I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B Homa" panose="00000400000000000000" pitchFamily="2" charset="-78"/>
            </a:endParaRPr>
          </a:p>
          <a:p>
            <a:pPr marL="0" marR="0" lvl="0" indent="287338" algn="ct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altLang="fa-IR" sz="2400" b="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Homa" panose="00000400000000000000" pitchFamily="2" charset="-78"/>
              </a:rPr>
              <a:t>خواص فیزیکی و مکانیکی خاک‌های کشاورزی</a:t>
            </a:r>
            <a:endParaRPr kumimoji="0" lang="fa-IR" altLang="fa-I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514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48" b="8713"/>
          <a:stretch/>
        </p:blipFill>
        <p:spPr>
          <a:xfrm>
            <a:off x="0" y="627017"/>
            <a:ext cx="9144000" cy="5603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1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66738" y="0"/>
            <a:ext cx="8229600" cy="472938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Low">
              <a:defRPr/>
            </a:pPr>
            <a:r>
              <a:rPr lang="fa-IR" altLang="en-US" sz="32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اجزای تشکیل دهنده خاک</a:t>
            </a:r>
            <a:endParaRPr lang="en-US" altLang="en-US" sz="3200" b="1" dirty="0" smtClean="0">
              <a:solidFill>
                <a:srgbClr val="FF0000"/>
              </a:solidFill>
              <a:cs typeface="B Lotus" panose="000004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674" y="711442"/>
            <a:ext cx="7387727" cy="53701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36" t="43605" r="17673"/>
          <a:stretch/>
        </p:blipFill>
        <p:spPr>
          <a:xfrm>
            <a:off x="0" y="2818204"/>
            <a:ext cx="4172454" cy="33237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21" r="58850" b="41895"/>
          <a:stretch/>
        </p:blipFill>
        <p:spPr>
          <a:xfrm>
            <a:off x="865755" y="1433541"/>
            <a:ext cx="3040040" cy="1384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52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685527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400" b="1" dirty="0" smtClean="0">
                <a:cs typeface="B Lotus" panose="00000400000000000000" pitchFamily="2" charset="-78"/>
              </a:rPr>
              <a:t>برای مطالعه خاک از دیدگاه مهندسی زراعی دو جنبه </a:t>
            </a:r>
            <a:r>
              <a:rPr lang="fa-IR" sz="24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زراعی</a:t>
            </a:r>
            <a:r>
              <a:rPr lang="fa-IR" sz="2400" b="1" dirty="0" smtClean="0">
                <a:cs typeface="B Lotus" panose="00000400000000000000" pitchFamily="2" charset="-78"/>
              </a:rPr>
              <a:t> و </a:t>
            </a:r>
            <a:r>
              <a:rPr lang="fa-IR" sz="24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فیزیکی-مکانیکی</a:t>
            </a:r>
            <a:r>
              <a:rPr lang="fa-IR" sz="2400" b="1" dirty="0" smtClean="0">
                <a:cs typeface="B Lotus" panose="00000400000000000000" pitchFamily="2" charset="-78"/>
              </a:rPr>
              <a:t> خاک باید بطور همزمان مورد بررسی قرار گیرد.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400" b="1" dirty="0" smtClean="0">
                <a:cs typeface="B Lotus" panose="00000400000000000000" pitchFamily="2" charset="-78"/>
              </a:rPr>
              <a:t>برای تحلیل مسائل مربوط به طراحی و ساخت ماشین‌ها و ادوات خاکورزی </a:t>
            </a:r>
            <a:r>
              <a:rPr lang="fa-IR" sz="24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خصوصیات تکنولوژیک خاک</a:t>
            </a:r>
            <a:r>
              <a:rPr lang="fa-IR" sz="2400" b="1" dirty="0" smtClean="0">
                <a:cs typeface="B Lotus" panose="00000400000000000000" pitchFamily="2" charset="-78"/>
              </a:rPr>
              <a:t> هم باید مورد بررسی قرار گیرند.</a:t>
            </a:r>
            <a:endParaRPr lang="fa-IR" sz="2400" b="1" dirty="0">
              <a:cs typeface="B Lotus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1337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dirty="0" smtClean="0">
                <a:solidFill>
                  <a:srgbClr val="7030A0"/>
                </a:solidFill>
                <a:cs typeface="B Lotus" panose="00000400000000000000" pitchFamily="2" charset="-78"/>
              </a:rPr>
              <a:t>بخش جامد خاک مجموعه‌ای بسیار پیچیده از ذرات مواد معدنی و آلی است.</a:t>
            </a:r>
          </a:p>
          <a:p>
            <a:pPr marL="457200" indent="-45720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fa-IR" sz="2800" dirty="0" smtClean="0">
                <a:solidFill>
                  <a:srgbClr val="0070C0"/>
                </a:solidFill>
                <a:cs typeface="B Lotus" panose="00000400000000000000" pitchFamily="2" charset="-78"/>
              </a:rPr>
              <a:t>درصدکوچکی از بخش جامد خاک (حدود 3%) را مواد آلی تشکیل می‌دهند.</a:t>
            </a:r>
            <a:endParaRPr lang="en-US" sz="2800" dirty="0">
              <a:solidFill>
                <a:srgbClr val="0070C0"/>
              </a:solidFill>
              <a:cs typeface="B Lotus" panose="00000400000000000000" pitchFamily="2" charset="-78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566738" y="0"/>
            <a:ext cx="8229600" cy="472938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Low">
              <a:defRPr/>
            </a:pPr>
            <a:r>
              <a:rPr lang="fa-IR" altLang="en-US" sz="32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مطالعه خاک</a:t>
            </a:r>
            <a:endParaRPr lang="en-US" altLang="en-US" sz="3200" b="1" dirty="0" smtClean="0">
              <a:solidFill>
                <a:srgbClr val="FF0000"/>
              </a:solidFill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9741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3230" y="104503"/>
            <a:ext cx="8229600" cy="472938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Low">
              <a:defRPr/>
            </a:pPr>
            <a:r>
              <a:rPr lang="fa-IR" altLang="en-US" sz="32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بافت خاک</a:t>
            </a:r>
            <a:r>
              <a:rPr lang="en-US" altLang="en-US" sz="32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   					</a:t>
            </a:r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Soil Texture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62" y="775990"/>
            <a:ext cx="7663135" cy="5530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07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955"/>
            <a:ext cx="9171566" cy="5659346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253230" y="104503"/>
            <a:ext cx="8229600" cy="472938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Low">
              <a:defRPr/>
            </a:pPr>
            <a:r>
              <a:rPr lang="fa-IR" altLang="en-US" sz="32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بافت خاک</a:t>
            </a:r>
            <a:r>
              <a:rPr lang="en-US" altLang="en-US" sz="32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   					</a:t>
            </a:r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Soil Texture</a:t>
            </a:r>
          </a:p>
        </p:txBody>
      </p:sp>
    </p:spTree>
    <p:extLst>
      <p:ext uri="{BB962C8B-B14F-4D97-AF65-F5344CB8AC3E}">
        <p14:creationId xmlns:p14="http://schemas.microsoft.com/office/powerpoint/2010/main" val="275148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72" y="679446"/>
            <a:ext cx="7345136" cy="55458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05792" y="0"/>
            <a:ext cx="3422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B Nazanin" panose="00000400000000000000" pitchFamily="2" charset="-78"/>
              </a:rPr>
              <a:t>مثلث بافت خاک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108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89" y="702032"/>
            <a:ext cx="6667499" cy="54981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05792" y="0"/>
            <a:ext cx="3422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B Nazanin" panose="00000400000000000000" pitchFamily="2" charset="-78"/>
              </a:rPr>
              <a:t>مثلث بافت خاک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0381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7016"/>
            <a:ext cx="9144000" cy="5656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23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0080"/>
            <a:ext cx="9170612" cy="558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2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3954"/>
            <a:ext cx="9151741" cy="560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49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3955"/>
            <a:ext cx="9144000" cy="558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63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3230" y="104503"/>
            <a:ext cx="8229600" cy="472938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Low">
              <a:defRPr/>
            </a:pPr>
            <a:r>
              <a:rPr lang="fa-IR" altLang="en-US" sz="32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ساختمان خاک</a:t>
            </a:r>
            <a:r>
              <a:rPr lang="en-US" altLang="en-US" sz="32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   				</a:t>
            </a:r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Soil Structure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53676" y="699761"/>
            <a:ext cx="85903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dirty="0" smtClean="0">
                <a:cs typeface="B Mitra" panose="00000400000000000000" pitchFamily="2" charset="-78"/>
              </a:rPr>
              <a:t>ساختمان خاک بیانگر چگونگی قرارگیری بخش‌های مختلف خاک و آرایش فضایی ذرات اولیه آن در کنار یکدیگر است.</a:t>
            </a:r>
            <a:endParaRPr lang="en-US" sz="2800" dirty="0">
              <a:cs typeface="B Mitra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3230" y="2007326"/>
            <a:ext cx="85903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dirty="0" smtClean="0">
                <a:cs typeface="B Mitra" panose="00000400000000000000" pitchFamily="2" charset="-78"/>
              </a:rPr>
              <a:t>انواع ساختمان خاک :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00B0F0"/>
                </a:solidFill>
                <a:cs typeface="B Mitra" panose="00000400000000000000" pitchFamily="2" charset="-78"/>
              </a:rPr>
              <a:t>دانه ای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00B0F0"/>
                </a:solidFill>
                <a:cs typeface="B Mitra" panose="00000400000000000000" pitchFamily="2" charset="-78"/>
              </a:rPr>
              <a:t>منشوری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00B0F0"/>
                </a:solidFill>
                <a:cs typeface="B Mitra" panose="00000400000000000000" pitchFamily="2" charset="-78"/>
              </a:rPr>
              <a:t>مکعبی یا بلوکی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00B0F0"/>
                </a:solidFill>
                <a:cs typeface="B Mitra" panose="00000400000000000000" pitchFamily="2" charset="-78"/>
              </a:rPr>
              <a:t>ورقه ای یا صفحه ای</a:t>
            </a:r>
            <a:endParaRPr lang="en-US" sz="2800" dirty="0">
              <a:solidFill>
                <a:srgbClr val="00B0F0"/>
              </a:solidFill>
              <a:cs typeface="B Mitra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90" y="1231471"/>
            <a:ext cx="2790825" cy="19431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5674"/>
            <a:ext cx="438150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54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604" y="644123"/>
            <a:ext cx="6496231" cy="56521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4305" y="124995"/>
            <a:ext cx="8590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800" dirty="0" smtClean="0">
                <a:solidFill>
                  <a:srgbClr val="FF0000"/>
                </a:solidFill>
                <a:cs typeface="B Mitra" panose="00000400000000000000" pitchFamily="2" charset="-78"/>
              </a:rPr>
              <a:t>ساختمان بلوکی خاک</a:t>
            </a:r>
            <a:endParaRPr lang="en-US" sz="2800" dirty="0">
              <a:solidFill>
                <a:srgbClr val="FF0000"/>
              </a:solidFill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441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61" y="996089"/>
            <a:ext cx="7471954" cy="51239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4305" y="124995"/>
            <a:ext cx="8590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800" dirty="0" smtClean="0">
                <a:solidFill>
                  <a:srgbClr val="FF0000"/>
                </a:solidFill>
                <a:cs typeface="B Mitra" panose="00000400000000000000" pitchFamily="2" charset="-78"/>
              </a:rPr>
              <a:t>ساختمان ورقه ای خاک</a:t>
            </a:r>
            <a:endParaRPr lang="en-US" sz="2800" dirty="0">
              <a:solidFill>
                <a:srgbClr val="FF0000"/>
              </a:solidFill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5553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3963976"/>
              </p:ext>
            </p:extLst>
          </p:nvPr>
        </p:nvGraphicFramePr>
        <p:xfrm>
          <a:off x="357188" y="2214563"/>
          <a:ext cx="8501062" cy="3703637"/>
        </p:xfrm>
        <a:graphic>
          <a:graphicData uri="http://schemas.openxmlformats.org/drawingml/2006/table">
            <a:tbl>
              <a:tblPr rtl="1"/>
              <a:tblGrid>
                <a:gridCol w="17476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47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28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93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64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62054"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Lotus"/>
                        </a:rPr>
                        <a:t>اندازه ساختمان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>
                          <a:latin typeface="Calibri"/>
                          <a:ea typeface="Times New Roman"/>
                          <a:cs typeface="B Lotus"/>
                        </a:rPr>
                        <a:t>قطرخاکدانه</a:t>
                      </a: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­</a:t>
                      </a:r>
                      <a:r>
                        <a:rPr lang="ar-SA" sz="2400">
                          <a:latin typeface="Calibri"/>
                          <a:ea typeface="Times New Roman"/>
                          <a:cs typeface="B Lotus"/>
                        </a:rPr>
                        <a:t>های دانه</a:t>
                      </a: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­</a:t>
                      </a:r>
                      <a:r>
                        <a:rPr lang="ar-SA" sz="2400">
                          <a:latin typeface="Calibri"/>
                          <a:ea typeface="Times New Roman"/>
                          <a:cs typeface="B Lotus"/>
                        </a:rPr>
                        <a:t>ای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>
                          <a:latin typeface="Calibri"/>
                          <a:ea typeface="Times New Roman"/>
                          <a:cs typeface="B Lotus"/>
                        </a:rPr>
                        <a:t>قطرخاکدانه</a:t>
                      </a: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­</a:t>
                      </a:r>
                      <a:r>
                        <a:rPr lang="ar-SA" sz="2400">
                          <a:latin typeface="Calibri"/>
                          <a:ea typeface="Times New Roman"/>
                          <a:cs typeface="B Lotus"/>
                        </a:rPr>
                        <a:t>های صفحه</a:t>
                      </a: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­</a:t>
                      </a:r>
                      <a:r>
                        <a:rPr lang="ar-SA" sz="2400">
                          <a:latin typeface="Calibri"/>
                          <a:ea typeface="Times New Roman"/>
                          <a:cs typeface="B Lotus"/>
                        </a:rPr>
                        <a:t>ای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>
                          <a:latin typeface="Calibri"/>
                          <a:ea typeface="Times New Roman"/>
                          <a:cs typeface="B Lotus"/>
                        </a:rPr>
                        <a:t>قطرخاکدانه</a:t>
                      </a: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­</a:t>
                      </a:r>
                      <a:r>
                        <a:rPr lang="ar-SA" sz="2400">
                          <a:latin typeface="Calibri"/>
                          <a:ea typeface="Times New Roman"/>
                          <a:cs typeface="B Lotus"/>
                        </a:rPr>
                        <a:t>های مکعبی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>
                          <a:latin typeface="Calibri"/>
                          <a:ea typeface="Times New Roman"/>
                          <a:cs typeface="B Lotus"/>
                        </a:rPr>
                        <a:t>قطرخاکدانه</a:t>
                      </a: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­</a:t>
                      </a:r>
                      <a:r>
                        <a:rPr lang="ar-SA" sz="2400">
                          <a:latin typeface="Calibri"/>
                          <a:ea typeface="Times New Roman"/>
                          <a:cs typeface="B Lotus"/>
                        </a:rPr>
                        <a:t>های منشوری و ستونی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517"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Lotus"/>
                        </a:rPr>
                        <a:t>خیلی ریز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797560" algn="l"/>
                        </a:tabLs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1&gt;	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latin typeface="B Lotus"/>
                          <a:ea typeface="Times New Roman"/>
                          <a:cs typeface="Arial"/>
                        </a:rPr>
                        <a:t>1&gt;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5&lt;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10&lt;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2517"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Lotus"/>
                        </a:rPr>
                        <a:t>ریز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2-1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2-1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latin typeface="B Lotus"/>
                          <a:ea typeface="Times New Roman"/>
                          <a:cs typeface="Arial"/>
                        </a:rPr>
                        <a:t>10-5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20-10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2517"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Lotus"/>
                        </a:rPr>
                        <a:t>متوسط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5-2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5-2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20-10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50-20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2517"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Lotus"/>
                        </a:rPr>
                        <a:t>درشت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10-5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10-5   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50-20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>
                          <a:latin typeface="B Lotus"/>
                          <a:ea typeface="Times New Roman"/>
                          <a:cs typeface="Arial"/>
                        </a:rPr>
                        <a:t>100-50</a:t>
                      </a:r>
                      <a:endParaRPr lang="en-US" sz="2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1515"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ar-SA" sz="2400" dirty="0">
                          <a:latin typeface="Calibri"/>
                          <a:ea typeface="Times New Roman"/>
                          <a:cs typeface="B Lotus"/>
                        </a:rPr>
                        <a:t>خیلی درشت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latin typeface="B Lotus"/>
                          <a:ea typeface="Times New Roman"/>
                          <a:cs typeface="Arial"/>
                        </a:rPr>
                        <a:t>10&lt;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latin typeface="B Lotus"/>
                          <a:ea typeface="Times New Roman"/>
                          <a:cs typeface="Arial"/>
                        </a:rPr>
                        <a:t>10&lt;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latin typeface="B Lotus"/>
                          <a:ea typeface="Times New Roman"/>
                          <a:cs typeface="Arial"/>
                        </a:rPr>
                        <a:t>50&lt;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just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latin typeface="B Lotus"/>
                          <a:ea typeface="Times New Roman"/>
                          <a:cs typeface="Arial"/>
                        </a:rPr>
                        <a:t>100&lt;</a:t>
                      </a:r>
                      <a:endParaRPr lang="en-US" sz="2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696755" y="1285637"/>
            <a:ext cx="721229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796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796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796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796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796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tabLst>
                <a:tab pos="796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tabLst>
                <a:tab pos="796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tabLst>
                <a:tab pos="796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tabLst>
                <a:tab pos="796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/>
            <a:r>
              <a:rPr lang="ar-SA" alt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جدول </a:t>
            </a:r>
            <a:r>
              <a:rPr lang="ar-SA" altLang="en-US" sz="2400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نام </a:t>
            </a:r>
            <a:r>
              <a:rPr lang="ar-SA" alt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 اندازه</a:t>
            </a:r>
            <a:r>
              <a:rPr lang="ar-SA" altLang="en-US" sz="2400" dirty="0">
                <a:latin typeface="B Lotus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ar-SA" altLang="en-US" sz="2400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انواع </a:t>
            </a:r>
            <a:r>
              <a:rPr lang="ar-SA" alt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ساختمان </a:t>
            </a:r>
            <a:r>
              <a:rPr lang="ar-SA" altLang="en-US" sz="2400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خاک</a:t>
            </a:r>
            <a:r>
              <a:rPr lang="fa-IR" altLang="en-US" sz="2400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(</a:t>
            </a:r>
            <a:r>
              <a:rPr lang="ar-SA" altLang="en-US" sz="2400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 </a:t>
            </a:r>
            <a:r>
              <a:rPr lang="ar-SA" alt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حسب </a:t>
            </a:r>
            <a:r>
              <a:rPr lang="ar-SA" altLang="en-US" sz="2400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میلیمتر</a:t>
            </a:r>
            <a:r>
              <a:rPr lang="fa-IR" altLang="en-US" sz="2400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)</a:t>
            </a:r>
            <a:r>
              <a:rPr lang="ar-SA" altLang="en-US" sz="2400" dirty="0" smtClean="0">
                <a:latin typeface="B Lotus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en-US" alt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]</a:t>
            </a:r>
            <a:r>
              <a:rPr lang="fa-IR" alt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برزگر، 1383</a:t>
            </a:r>
            <a:r>
              <a:rPr lang="en-US" alt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[</a:t>
            </a:r>
            <a:endParaRPr lang="en-US" altLang="en-US" sz="2400" dirty="0">
              <a:cs typeface="B Nazanin" panose="00000400000000000000" pitchFamily="2" charset="-78"/>
            </a:endParaRPr>
          </a:p>
          <a:p>
            <a:pPr algn="r" rt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5828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02" y="-31793"/>
            <a:ext cx="8269198" cy="6302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01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6587"/>
          </a:xfrm>
        </p:spPr>
        <p:txBody>
          <a:bodyPr/>
          <a:lstStyle/>
          <a:p>
            <a:pPr eaLnBrk="1" hangingPunct="1">
              <a:defRPr/>
            </a:pPr>
            <a:r>
              <a:rPr lang="fa-IR" sz="3600" b="1" smtClean="0">
                <a:solidFill>
                  <a:srgbClr val="FF0000"/>
                </a:solidFill>
                <a:cs typeface="B Zar" pitchFamily="2" charset="-78"/>
              </a:rPr>
              <a:t>اهمیت ساختمان خاک</a:t>
            </a:r>
            <a:endParaRPr lang="en-US" sz="3600" b="1" smtClean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8991600" cy="5562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fa-IR" sz="2400" b="1" smtClean="0">
                <a:cs typeface="B Zar" pitchFamily="2" charset="-78"/>
              </a:rPr>
              <a:t>ساختمان خاک مشخص کننده  میزان فشردگی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fa-IR" sz="2000" b="1" smtClean="0">
                <a:cs typeface="B Zar" pitchFamily="2" charset="-78"/>
              </a:rPr>
              <a:t>ریشه گیاه باید قادر باشد بسهولت در خاک نفوذ کند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fa-IR" sz="2000" b="1" smtClean="0">
                <a:cs typeface="B Zar" pitchFamily="2" charset="-78"/>
              </a:rPr>
              <a:t>برای نفوذ ریشه گیاه انرژی مصرف می کند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400" b="1" smtClean="0">
                <a:cs typeface="B Zar" pitchFamily="2" charset="-78"/>
              </a:rPr>
              <a:t>خلل و فرج کوچک و بزرگ هر دو برای جریان آب و هوا  و ریشه مهم هستند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fa-IR" sz="2000" b="1" smtClean="0">
                <a:cs typeface="B Zar" pitchFamily="2" charset="-78"/>
              </a:rPr>
              <a:t>در صورت وجود خلل و فرج ریشه ی تواند در خاک بسهولت نفوذ کند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fa-IR" sz="2000" b="1" smtClean="0">
                <a:cs typeface="B Zar" pitchFamily="2" charset="-78"/>
              </a:rPr>
              <a:t>با شخم زمین سبب ایجاد خلل و فرج شده مصرف انرژی برای رشد ریشه کاهش می یابد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400" b="1" smtClean="0">
                <a:cs typeface="B Zar" pitchFamily="2" charset="-78"/>
              </a:rPr>
              <a:t>در خاک شنی ساختمان وجود ندارد؛ میزان خلل و فرج بستگی به اندازه ذرات شن دارد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fa-IR" sz="2000" b="1" smtClean="0">
                <a:cs typeface="B Zar" pitchFamily="2" charset="-78"/>
              </a:rPr>
              <a:t>وجود مواد الی سبب بهم چسبیدن ذرات خاک و تشکیل ساختمان می شود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400" b="1" smtClean="0">
                <a:cs typeface="B Zar" pitchFamily="2" charset="-78"/>
              </a:rPr>
              <a:t>در خاک رسی عامل تعیین کننده خلل و فرج ساختمان خاک است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fa-IR" sz="2000" b="1" smtClean="0">
                <a:cs typeface="B Zar" pitchFamily="2" charset="-78"/>
              </a:rPr>
              <a:t>بدلیل ریز بودن ذرات ، نفوذ پذیری ضعیف است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400" b="1" smtClean="0">
                <a:cs typeface="B Zar" pitchFamily="2" charset="-78"/>
              </a:rPr>
              <a:t>خاک های لوم از اینجهت در حد وسط هستند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400" b="1" smtClean="0">
                <a:cs typeface="B Zar" pitchFamily="2" charset="-78"/>
              </a:rPr>
              <a:t>نقش مواد الی در ساختمان خاک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fa-IR" sz="2000" b="1" smtClean="0">
                <a:cs typeface="B Zar" pitchFamily="2" charset="-78"/>
              </a:rPr>
              <a:t>در خاک های سبک با بهم پیوستن ذرات باعث بهبود ساختمان می شود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fa-IR" sz="2000" b="1" smtClean="0">
                <a:cs typeface="B Zar" pitchFamily="2" charset="-78"/>
              </a:rPr>
              <a:t>در خاک های لوم باعث پایداری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fa-IR" sz="2000" b="1" smtClean="0">
                <a:cs typeface="B Zar" pitchFamily="2" charset="-78"/>
              </a:rPr>
              <a:t>در خاک های سنگین باعث شکنندگی</a:t>
            </a:r>
            <a:endParaRPr lang="en-US" sz="2000" b="1" smtClean="0">
              <a:cs typeface="B Zar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11DAA9-D635-4563-99AA-0CD71DDE4E6B}" type="slidenum">
              <a:rPr kumimoji="0" lang="fa-IR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461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587829" y="-156436"/>
            <a:ext cx="8229600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B Elham" panose="00000400000000000000" pitchFamily="2" charset="-78"/>
              </a:rPr>
              <a:t>خواص فیزیکی خاک</a:t>
            </a:r>
            <a:endParaRPr kumimoji="0" lang="en-US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j-ea"/>
              <a:cs typeface="B Elham" panose="00000400000000000000" pitchFamily="2" charset="-78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1143000"/>
            <a:ext cx="8229600" cy="4983163"/>
          </a:xfrm>
          <a:prstGeom prst="rect">
            <a:avLst/>
          </a:prstGeom>
        </p:spPr>
        <p:txBody>
          <a:bodyPr/>
          <a:lstStyle>
            <a:lvl1pPr marL="228588" indent="-228588" algn="r" defTabSz="914355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7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fa-IR" altLang="en-US" sz="2400" smtClean="0">
                <a:cs typeface="B Zar" panose="00000400000000000000" pitchFamily="2" charset="-78"/>
              </a:rPr>
              <a:t>خلل و فرج </a:t>
            </a:r>
            <a:r>
              <a:rPr lang="en-GB" altLang="en-US" sz="2400" smtClean="0">
                <a:cs typeface="B Zar" panose="00000400000000000000" pitchFamily="2" charset="-78"/>
              </a:rPr>
              <a:t>Porosity </a:t>
            </a:r>
            <a:r>
              <a:rPr lang="fa-IR" altLang="en-US" sz="2400" smtClean="0">
                <a:cs typeface="B Zar" panose="00000400000000000000" pitchFamily="2" charset="-78"/>
              </a:rPr>
              <a:t> </a:t>
            </a:r>
          </a:p>
          <a:p>
            <a:pPr lvl="1">
              <a:lnSpc>
                <a:spcPct val="80000"/>
              </a:lnSpc>
            </a:pPr>
            <a:r>
              <a:rPr lang="fa-IR" altLang="en-US" sz="2000" smtClean="0">
                <a:cs typeface="B Zar" panose="00000400000000000000" pitchFamily="2" charset="-78"/>
              </a:rPr>
              <a:t>عبارتست از مقدار نسبی خلل و فرج در خاک </a:t>
            </a:r>
            <a:r>
              <a:rPr lang="en-US" altLang="en-US" sz="2000" smtClean="0">
                <a:cs typeface="B Zar" panose="00000400000000000000" pitchFamily="2" charset="-78"/>
              </a:rPr>
              <a:t>(</a:t>
            </a:r>
            <a:r>
              <a:rPr lang="en-US" altLang="en-US" sz="2000" i="1" smtClean="0">
                <a:cs typeface="B Zar" panose="00000400000000000000" pitchFamily="2" charset="-78"/>
              </a:rPr>
              <a:t>n</a:t>
            </a:r>
            <a:r>
              <a:rPr lang="en-US" altLang="en-US" sz="2000" smtClean="0">
                <a:cs typeface="B Zar" panose="00000400000000000000" pitchFamily="2" charset="-78"/>
              </a:rPr>
              <a:t>)</a:t>
            </a:r>
            <a:r>
              <a:rPr lang="fa-IR" altLang="en-US" sz="2000" smtClean="0">
                <a:cs typeface="B Zar" panose="00000400000000000000" pitchFamily="2" charset="-78"/>
              </a:rPr>
              <a:t> </a:t>
            </a:r>
          </a:p>
          <a:p>
            <a:pPr lvl="1">
              <a:lnSpc>
                <a:spcPct val="80000"/>
              </a:lnSpc>
            </a:pPr>
            <a:r>
              <a:rPr lang="fa-IR" altLang="en-US" sz="2000" smtClean="0">
                <a:cs typeface="B Zar" panose="00000400000000000000" pitchFamily="2" charset="-78"/>
              </a:rPr>
              <a:t>نسبت حجم خلل و فرج به حجم کل خاک</a:t>
            </a:r>
          </a:p>
          <a:p>
            <a:pPr>
              <a:lnSpc>
                <a:spcPct val="80000"/>
              </a:lnSpc>
            </a:pPr>
            <a:r>
              <a:rPr lang="fa-IR" altLang="en-US" sz="2400" smtClean="0">
                <a:cs typeface="B Zar" panose="00000400000000000000" pitchFamily="2" charset="-78"/>
              </a:rPr>
              <a:t>نسبت خلل و فرج</a:t>
            </a:r>
            <a:r>
              <a:rPr lang="en-GB" altLang="en-US" sz="2400" smtClean="0">
                <a:cs typeface="B Zar" panose="00000400000000000000" pitchFamily="2" charset="-78"/>
              </a:rPr>
              <a:t> </a:t>
            </a:r>
            <a:r>
              <a:rPr lang="fa-IR" altLang="en-US" sz="2400" smtClean="0">
                <a:cs typeface="B Zar" panose="00000400000000000000" pitchFamily="2" charset="-78"/>
              </a:rPr>
              <a:t> </a:t>
            </a:r>
            <a:r>
              <a:rPr lang="en-GB" altLang="en-US" sz="2400" smtClean="0">
                <a:cs typeface="B Zar" panose="00000400000000000000" pitchFamily="2" charset="-78"/>
              </a:rPr>
              <a:t>Void Ratio (</a:t>
            </a:r>
            <a:r>
              <a:rPr lang="en-GB" altLang="en-US" sz="2400" i="1" smtClean="0">
                <a:cs typeface="B Zar" panose="00000400000000000000" pitchFamily="2" charset="-78"/>
              </a:rPr>
              <a:t>e</a:t>
            </a:r>
            <a:r>
              <a:rPr lang="en-GB" altLang="en-US" sz="2400" smtClean="0">
                <a:cs typeface="B Zar" panose="00000400000000000000" pitchFamily="2" charset="-78"/>
              </a:rPr>
              <a:t>)</a:t>
            </a:r>
            <a:r>
              <a:rPr lang="fa-IR" altLang="en-US" sz="2400" smtClean="0">
                <a:cs typeface="B Zar" panose="00000400000000000000" pitchFamily="2" charset="-78"/>
              </a:rPr>
              <a:t> </a:t>
            </a:r>
          </a:p>
          <a:p>
            <a:pPr lvl="1">
              <a:lnSpc>
                <a:spcPct val="80000"/>
              </a:lnSpc>
            </a:pPr>
            <a:r>
              <a:rPr lang="fa-IR" altLang="en-US" sz="2000" smtClean="0">
                <a:cs typeface="B Zar" panose="00000400000000000000" pitchFamily="2" charset="-78"/>
              </a:rPr>
              <a:t>بیان دیگری از تخلل خاک</a:t>
            </a:r>
          </a:p>
          <a:p>
            <a:pPr lvl="1">
              <a:lnSpc>
                <a:spcPct val="80000"/>
              </a:lnSpc>
            </a:pPr>
            <a:r>
              <a:rPr lang="fa-IR" altLang="en-US" sz="2000" smtClean="0">
                <a:cs typeface="B Zar" panose="00000400000000000000" pitchFamily="2" charset="-78"/>
              </a:rPr>
              <a:t>نسبت حجم خخل و فرج به حجم بخش جامد خاک</a:t>
            </a:r>
          </a:p>
          <a:p>
            <a:pPr>
              <a:lnSpc>
                <a:spcPct val="80000"/>
              </a:lnSpc>
            </a:pPr>
            <a:r>
              <a:rPr lang="fa-IR" altLang="en-US" sz="2400" smtClean="0">
                <a:cs typeface="B Zar" panose="00000400000000000000" pitchFamily="2" charset="-78"/>
              </a:rPr>
              <a:t>رطوبت خاک  </a:t>
            </a:r>
            <a:r>
              <a:rPr lang="en-GB" altLang="en-US" sz="2400" smtClean="0">
                <a:cs typeface="B Zar" panose="00000400000000000000" pitchFamily="2" charset="-78"/>
              </a:rPr>
              <a:t>Water Content</a:t>
            </a:r>
          </a:p>
          <a:p>
            <a:pPr lvl="1">
              <a:lnSpc>
                <a:spcPct val="80000"/>
              </a:lnSpc>
            </a:pPr>
            <a:r>
              <a:rPr lang="fa-IR" altLang="en-US" sz="2000" smtClean="0">
                <a:cs typeface="B Zar" panose="00000400000000000000" pitchFamily="2" charset="-78"/>
              </a:rPr>
              <a:t>نسبت وزن اب موجود در خاک به وزن بخش جامد خاک به درصد</a:t>
            </a:r>
          </a:p>
          <a:p>
            <a:pPr>
              <a:lnSpc>
                <a:spcPct val="80000"/>
              </a:lnSpc>
            </a:pPr>
            <a:r>
              <a:rPr lang="fa-IR" altLang="en-US" sz="2400" smtClean="0">
                <a:cs typeface="B Zar" panose="00000400000000000000" pitchFamily="2" charset="-78"/>
              </a:rPr>
              <a:t>در جه اشباع </a:t>
            </a:r>
            <a:r>
              <a:rPr lang="en-GB" altLang="en-US" sz="2400" smtClean="0">
                <a:cs typeface="B Zar" panose="00000400000000000000" pitchFamily="2" charset="-78"/>
              </a:rPr>
              <a:t>Degree of Saturation</a:t>
            </a:r>
            <a:r>
              <a:rPr lang="fa-IR" altLang="en-US" sz="2400" smtClean="0">
                <a:cs typeface="B Zar" panose="00000400000000000000" pitchFamily="2" charset="-78"/>
              </a:rPr>
              <a:t> </a:t>
            </a:r>
          </a:p>
          <a:p>
            <a:pPr lvl="1">
              <a:lnSpc>
                <a:spcPct val="80000"/>
              </a:lnSpc>
            </a:pPr>
            <a:r>
              <a:rPr lang="fa-IR" altLang="en-US" sz="2000" smtClean="0">
                <a:cs typeface="B Zar" panose="00000400000000000000" pitchFamily="2" charset="-78"/>
              </a:rPr>
              <a:t>درصدی از خلل و فرج که توسط آب پر شده است</a:t>
            </a:r>
          </a:p>
          <a:p>
            <a:pPr>
              <a:lnSpc>
                <a:spcPct val="80000"/>
              </a:lnSpc>
            </a:pPr>
            <a:r>
              <a:rPr lang="fa-IR" altLang="en-US" sz="2400" smtClean="0">
                <a:cs typeface="B Zar" panose="00000400000000000000" pitchFamily="2" charset="-78"/>
              </a:rPr>
              <a:t>وزن مخصوص (دانسیته)  </a:t>
            </a:r>
            <a:r>
              <a:rPr lang="en-GB" altLang="en-US" sz="2400" smtClean="0">
                <a:cs typeface="B Zar" panose="00000400000000000000" pitchFamily="2" charset="-78"/>
              </a:rPr>
              <a:t>Density</a:t>
            </a:r>
            <a:r>
              <a:rPr lang="fa-IR" altLang="en-US" sz="2400" smtClean="0">
                <a:cs typeface="B Zar" panose="00000400000000000000" pitchFamily="2" charset="-78"/>
              </a:rPr>
              <a:t> (وزن واحد حجم خاک در حالت های مختلف)</a:t>
            </a:r>
          </a:p>
          <a:p>
            <a:pPr lvl="1">
              <a:lnSpc>
                <a:spcPct val="80000"/>
              </a:lnSpc>
            </a:pPr>
            <a:r>
              <a:rPr lang="fa-IR" altLang="en-US" sz="2000" smtClean="0">
                <a:cs typeface="B Zar" panose="00000400000000000000" pitchFamily="2" charset="-78"/>
              </a:rPr>
              <a:t>حقیقی</a:t>
            </a:r>
          </a:p>
          <a:p>
            <a:pPr lvl="1">
              <a:lnSpc>
                <a:spcPct val="80000"/>
              </a:lnSpc>
            </a:pPr>
            <a:r>
              <a:rPr lang="fa-IR" altLang="en-US" sz="2000" smtClean="0">
                <a:cs typeface="B Zar" panose="00000400000000000000" pitchFamily="2" charset="-78"/>
              </a:rPr>
              <a:t>ظاهری  </a:t>
            </a:r>
            <a:r>
              <a:rPr lang="en-GB" altLang="en-US" sz="2000" smtClean="0">
                <a:cs typeface="B Zar" panose="00000400000000000000" pitchFamily="2" charset="-78"/>
              </a:rPr>
              <a:t>Bulk Density</a:t>
            </a:r>
            <a:endParaRPr lang="fa-IR" altLang="en-US" sz="2000" smtClean="0">
              <a:cs typeface="B Zar" panose="00000400000000000000" pitchFamily="2" charset="-78"/>
            </a:endParaRPr>
          </a:p>
          <a:p>
            <a:pPr lvl="1">
              <a:lnSpc>
                <a:spcPct val="80000"/>
              </a:lnSpc>
            </a:pPr>
            <a:r>
              <a:rPr lang="fa-IR" altLang="en-US" sz="2000" smtClean="0">
                <a:cs typeface="B Zar" panose="00000400000000000000" pitchFamily="2" charset="-78"/>
              </a:rPr>
              <a:t>خشک  </a:t>
            </a:r>
            <a:r>
              <a:rPr lang="en-GB" altLang="en-US" sz="2000" smtClean="0">
                <a:cs typeface="B Zar" panose="00000400000000000000" pitchFamily="2" charset="-78"/>
              </a:rPr>
              <a:t>Dry Density</a:t>
            </a:r>
            <a:endParaRPr lang="en-US" altLang="en-US" sz="2000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6852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0" y="611777"/>
            <a:ext cx="3657600" cy="2362200"/>
            <a:chOff x="0" y="178"/>
            <a:chExt cx="2304" cy="1488"/>
          </a:xfrm>
        </p:grpSpPr>
        <p:sp>
          <p:nvSpPr>
            <p:cNvPr id="3" name="Rectangle 6" descr="Divot"/>
            <p:cNvSpPr>
              <a:spLocks noChangeArrowheads="1"/>
            </p:cNvSpPr>
            <p:nvPr/>
          </p:nvSpPr>
          <p:spPr bwMode="auto">
            <a:xfrm>
              <a:off x="288" y="192"/>
              <a:ext cx="864" cy="480"/>
            </a:xfrm>
            <a:prstGeom prst="rect">
              <a:avLst/>
            </a:prstGeom>
            <a:pattFill prst="divot">
              <a:fgClr>
                <a:schemeClr val="accent1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a-IR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هوا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W</a:t>
              </a:r>
              <a:r>
                <a:rPr kumimoji="0" lang="en-GB" altLang="en-US" sz="18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" name="Rectangle 7" descr="Large confetti"/>
            <p:cNvSpPr>
              <a:spLocks noChangeArrowheads="1"/>
            </p:cNvSpPr>
            <p:nvPr/>
          </p:nvSpPr>
          <p:spPr bwMode="auto">
            <a:xfrm>
              <a:off x="288" y="1152"/>
              <a:ext cx="864" cy="480"/>
            </a:xfrm>
            <a:prstGeom prst="rect">
              <a:avLst/>
            </a:prstGeom>
            <a:pattFill prst="lgConfetti">
              <a:fgClr>
                <a:schemeClr val="tx1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a-IR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جامد</a:t>
              </a:r>
              <a:endParaRPr kumimoji="0" lang="en-GB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W</a:t>
              </a:r>
              <a:r>
                <a:rPr kumimoji="0" lang="en-GB" altLang="en-US" sz="18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" name="Rectangle 8" descr="Sphere"/>
            <p:cNvSpPr>
              <a:spLocks noChangeArrowheads="1"/>
            </p:cNvSpPr>
            <p:nvPr/>
          </p:nvSpPr>
          <p:spPr bwMode="auto">
            <a:xfrm>
              <a:off x="288" y="672"/>
              <a:ext cx="864" cy="480"/>
            </a:xfrm>
            <a:prstGeom prst="rect">
              <a:avLst/>
            </a:prstGeom>
            <a:pattFill prst="sphere">
              <a:fgClr>
                <a:schemeClr val="accent1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a-IR" altLang="en-US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آب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W</a:t>
              </a:r>
              <a:r>
                <a:rPr kumimoji="0" lang="en-GB" altLang="en-US" sz="1800" b="0" i="0" u="none" strike="noStrike" kern="1200" cap="none" spc="0" normalizeH="0" baseline="-25000" noProof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w</a:t>
              </a:r>
              <a:endPara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" name="Line 9"/>
            <p:cNvSpPr>
              <a:spLocks noChangeShapeType="1"/>
            </p:cNvSpPr>
            <p:nvPr/>
          </p:nvSpPr>
          <p:spPr bwMode="auto">
            <a:xfrm flipH="1">
              <a:off x="0" y="192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" name="Line 10"/>
            <p:cNvSpPr>
              <a:spLocks noChangeShapeType="1"/>
            </p:cNvSpPr>
            <p:nvPr/>
          </p:nvSpPr>
          <p:spPr bwMode="auto">
            <a:xfrm flipH="1">
              <a:off x="0" y="1632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" name="Line 11"/>
            <p:cNvSpPr>
              <a:spLocks noChangeShapeType="1"/>
            </p:cNvSpPr>
            <p:nvPr/>
          </p:nvSpPr>
          <p:spPr bwMode="auto">
            <a:xfrm>
              <a:off x="96" y="192"/>
              <a:ext cx="0" cy="14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" name="Line 12"/>
            <p:cNvSpPr>
              <a:spLocks noChangeShapeType="1"/>
            </p:cNvSpPr>
            <p:nvPr/>
          </p:nvSpPr>
          <p:spPr bwMode="auto">
            <a:xfrm>
              <a:off x="1152" y="192"/>
              <a:ext cx="115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" name="Line 13"/>
            <p:cNvSpPr>
              <a:spLocks noChangeShapeType="1"/>
            </p:cNvSpPr>
            <p:nvPr/>
          </p:nvSpPr>
          <p:spPr bwMode="auto">
            <a:xfrm>
              <a:off x="1152" y="672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" name="Line 15"/>
            <p:cNvSpPr>
              <a:spLocks noChangeShapeType="1"/>
            </p:cNvSpPr>
            <p:nvPr/>
          </p:nvSpPr>
          <p:spPr bwMode="auto">
            <a:xfrm>
              <a:off x="1152" y="1152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" name="Line 16"/>
            <p:cNvSpPr>
              <a:spLocks noChangeShapeType="1"/>
            </p:cNvSpPr>
            <p:nvPr/>
          </p:nvSpPr>
          <p:spPr bwMode="auto">
            <a:xfrm>
              <a:off x="1152" y="1632"/>
              <a:ext cx="9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3" name="Line 17"/>
            <p:cNvSpPr>
              <a:spLocks noChangeShapeType="1"/>
            </p:cNvSpPr>
            <p:nvPr/>
          </p:nvSpPr>
          <p:spPr bwMode="auto">
            <a:xfrm>
              <a:off x="1296" y="192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" name="Line 18"/>
            <p:cNvSpPr>
              <a:spLocks noChangeShapeType="1"/>
            </p:cNvSpPr>
            <p:nvPr/>
          </p:nvSpPr>
          <p:spPr bwMode="auto">
            <a:xfrm>
              <a:off x="1296" y="672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5" name="Line 19"/>
            <p:cNvSpPr>
              <a:spLocks noChangeShapeType="1"/>
            </p:cNvSpPr>
            <p:nvPr/>
          </p:nvSpPr>
          <p:spPr bwMode="auto">
            <a:xfrm>
              <a:off x="1296" y="1152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" name="Line 20"/>
            <p:cNvSpPr>
              <a:spLocks noChangeShapeType="1"/>
            </p:cNvSpPr>
            <p:nvPr/>
          </p:nvSpPr>
          <p:spPr bwMode="auto">
            <a:xfrm>
              <a:off x="1632" y="192"/>
              <a:ext cx="0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7" name="Line 21"/>
            <p:cNvSpPr>
              <a:spLocks noChangeShapeType="1"/>
            </p:cNvSpPr>
            <p:nvPr/>
          </p:nvSpPr>
          <p:spPr bwMode="auto">
            <a:xfrm>
              <a:off x="1920" y="178"/>
              <a:ext cx="0" cy="14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8" name="Text Box 22"/>
            <p:cNvSpPr txBox="1">
              <a:spLocks noChangeArrowheads="1"/>
            </p:cNvSpPr>
            <p:nvPr/>
          </p:nvSpPr>
          <p:spPr bwMode="auto">
            <a:xfrm>
              <a:off x="2006" y="743"/>
              <a:ext cx="21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9" name="Text Box 23"/>
            <p:cNvSpPr txBox="1">
              <a:spLocks noChangeArrowheads="1"/>
            </p:cNvSpPr>
            <p:nvPr/>
          </p:nvSpPr>
          <p:spPr bwMode="auto">
            <a:xfrm>
              <a:off x="1334" y="1319"/>
              <a:ext cx="26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</a:t>
              </a:r>
              <a:r>
                <a:rPr kumimoji="0" lang="en-GB" altLang="en-US" sz="18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" name="Text Box 24"/>
            <p:cNvSpPr txBox="1">
              <a:spLocks noChangeArrowheads="1"/>
            </p:cNvSpPr>
            <p:nvPr/>
          </p:nvSpPr>
          <p:spPr bwMode="auto">
            <a:xfrm>
              <a:off x="1334" y="791"/>
              <a:ext cx="28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</a:t>
              </a:r>
              <a:r>
                <a:rPr kumimoji="0" lang="en-GB" altLang="en-US" sz="18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w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1" name="Text Box 25"/>
            <p:cNvSpPr txBox="1">
              <a:spLocks noChangeArrowheads="1"/>
            </p:cNvSpPr>
            <p:nvPr/>
          </p:nvSpPr>
          <p:spPr bwMode="auto">
            <a:xfrm>
              <a:off x="1334" y="359"/>
              <a:ext cx="26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</a:t>
              </a:r>
              <a:r>
                <a:rPr kumimoji="0" lang="en-GB" altLang="en-US" sz="18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2" name="Text Box 26"/>
            <p:cNvSpPr txBox="1">
              <a:spLocks noChangeArrowheads="1"/>
            </p:cNvSpPr>
            <p:nvPr/>
          </p:nvSpPr>
          <p:spPr bwMode="auto">
            <a:xfrm>
              <a:off x="1670" y="503"/>
              <a:ext cx="26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</a:t>
              </a:r>
              <a:r>
                <a:rPr kumimoji="0" lang="en-GB" altLang="en-US" sz="1800" b="0" i="0" u="none" strike="noStrike" kern="1200" cap="none" spc="0" normalizeH="0" baseline="-2500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3" name="Text Box 27"/>
            <p:cNvSpPr txBox="1">
              <a:spLocks noChangeArrowheads="1"/>
            </p:cNvSpPr>
            <p:nvPr/>
          </p:nvSpPr>
          <p:spPr bwMode="auto">
            <a:xfrm>
              <a:off x="84" y="839"/>
              <a:ext cx="25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W</a:t>
              </a: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4" name="Text Box 33"/>
          <p:cNvSpPr txBox="1">
            <a:spLocks noChangeArrowheads="1"/>
          </p:cNvSpPr>
          <p:nvPr/>
        </p:nvSpPr>
        <p:spPr bwMode="auto">
          <a:xfrm>
            <a:off x="3581400" y="676864"/>
            <a:ext cx="1931988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defTabSz="914400" rtl="1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V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 حجم کل نمونه خاک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V</a:t>
            </a:r>
            <a:r>
              <a:rPr lang="en-GB" altLang="en-US" baseline="-25000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v</a:t>
            </a:r>
            <a:r>
              <a:rPr lang="fa-IR" altLang="en-US" baseline="-25000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 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 حجم خلل و فرج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V</a:t>
            </a:r>
            <a:r>
              <a:rPr lang="en-GB" altLang="en-US" baseline="-25000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a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 حجم هوای  نمونه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V</a:t>
            </a:r>
            <a:r>
              <a:rPr lang="en-GB" altLang="en-US" baseline="-25000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w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 حجم آب نمونه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 V</a:t>
            </a:r>
            <a:r>
              <a:rPr lang="en-GB" altLang="en-US" baseline="-25000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s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 حجم بخش جامد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W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 وزن کل نمونه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W</a:t>
            </a:r>
            <a:r>
              <a:rPr lang="en-GB" altLang="en-US" baseline="-25000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w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 وزن اب نمونه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W</a:t>
            </a:r>
            <a:r>
              <a:rPr lang="en-GB" altLang="en-US" baseline="-25000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s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 وزن بخش جامد</a:t>
            </a:r>
            <a:endParaRPr lang="en-GB" altLang="en-US" dirty="0" smtClean="0">
              <a:solidFill>
                <a:srgbClr val="000000"/>
              </a:solidFill>
              <a:latin typeface="Arial" panose="020B0604020202020204" pitchFamily="34" charset="0"/>
              <a:cs typeface="B Zar" panose="00000400000000000000" pitchFamily="2" charset="-78"/>
            </a:endParaRP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h"/>
            </a:pP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خلل و فرج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None/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e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 نسبت خلل و فرج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None/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W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  درصد رطوبت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None/>
            </a:pPr>
            <a:r>
              <a:rPr lang="en-GB" altLang="en-US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S</a:t>
            </a:r>
            <a:r>
              <a:rPr lang="en-GB" altLang="en-US" baseline="-25000" dirty="0" err="1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r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 درجه اشباع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g"/>
            </a:pP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وزن مخصوص ظاهری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None/>
            </a:pPr>
            <a:r>
              <a:rPr lang="en-US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</a:t>
            </a:r>
            <a:r>
              <a:rPr lang="en-GB" altLang="en-US" baseline="-25000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d</a:t>
            </a:r>
            <a:r>
              <a:rPr lang="fa-IR" altLang="en-US" baseline="-25000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  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وزن مخصوص خشک</a:t>
            </a: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None/>
            </a:pPr>
            <a:r>
              <a:rPr lang="en-US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</a:t>
            </a:r>
            <a:r>
              <a:rPr lang="en-GB" altLang="en-US" baseline="-25000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s</a:t>
            </a:r>
            <a:r>
              <a:rPr lang="fa-IR" altLang="en-US" baseline="-25000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  </a:t>
            </a:r>
            <a:r>
              <a:rPr lang="fa-IR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B Zar" panose="00000400000000000000" pitchFamily="2" charset="-78"/>
                <a:sym typeface="Symbol" panose="05050102010706020507" pitchFamily="18" charset="2"/>
              </a:rPr>
              <a:t>وزن مخصوص حقیقی</a:t>
            </a:r>
            <a:endParaRPr lang="en-US" altLang="en-US" dirty="0" smtClean="0">
              <a:solidFill>
                <a:srgbClr val="000000"/>
              </a:solidFill>
              <a:latin typeface="Arial" panose="020B0604020202020204" pitchFamily="34" charset="0"/>
              <a:cs typeface="B Zar" panose="00000400000000000000" pitchFamily="2" charset="-78"/>
              <a:sym typeface="Symbol" panose="05050102010706020507" pitchFamily="18" charset="2"/>
            </a:endParaRPr>
          </a:p>
          <a:p>
            <a:pPr algn="r" defTabSz="914400" rtl="1" fontAlgn="base"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g"/>
            </a:pPr>
            <a:endParaRPr lang="en-US" altLang="en-US" dirty="0" smtClean="0">
              <a:solidFill>
                <a:srgbClr val="000000"/>
              </a:solidFill>
              <a:latin typeface="Arial" panose="020B0604020202020204" pitchFamily="34" charset="0"/>
              <a:cs typeface="B Zar" panose="00000400000000000000" pitchFamily="2" charset="-78"/>
              <a:sym typeface="Symbol" panose="05050102010706020507" pitchFamily="18" charset="2"/>
            </a:endParaRPr>
          </a:p>
        </p:txBody>
      </p:sp>
      <p:graphicFrame>
        <p:nvGraphicFramePr>
          <p:cNvPr id="2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5610825"/>
              </p:ext>
            </p:extLst>
          </p:nvPr>
        </p:nvGraphicFramePr>
        <p:xfrm>
          <a:off x="6172199" y="611776"/>
          <a:ext cx="2641600" cy="57644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Equation" r:id="rId3" imgW="1320480" imgH="3047760" progId="Equation.3">
                  <p:embed/>
                </p:oleObj>
              </mc:Choice>
              <mc:Fallback>
                <p:oleObj name="Equation" r:id="rId3" imgW="1320480" imgH="3047760" progId="Equation.3">
                  <p:embed/>
                  <p:pic>
                    <p:nvPicPr>
                      <p:cNvPr id="18466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199" y="611776"/>
                        <a:ext cx="2641600" cy="576448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 Box 36"/>
          <p:cNvSpPr txBox="1">
            <a:spLocks noChangeArrowheads="1"/>
          </p:cNvSpPr>
          <p:nvPr/>
        </p:nvSpPr>
        <p:spPr bwMode="auto">
          <a:xfrm>
            <a:off x="248194" y="5239894"/>
            <a:ext cx="52651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marR="0" lvl="0" indent="-28575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a-I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B Zar" panose="00000400000000000000" pitchFamily="2" charset="-78"/>
              </a:rPr>
              <a:t>وزن مخصوص حقیقی  بین </a:t>
            </a:r>
            <a:r>
              <a:rPr lang="fa-IR" altLang="en-US" dirty="0" smtClean="0">
                <a:solidFill>
                  <a:srgbClr val="00B0F0"/>
                </a:solidFill>
                <a:latin typeface="Arial" panose="020B0604020202020204" pitchFamily="34" charset="0"/>
                <a:cs typeface="B Zar" panose="00000400000000000000" pitchFamily="2" charset="-78"/>
              </a:rPr>
              <a:t>2/6</a:t>
            </a:r>
            <a:r>
              <a:rPr kumimoji="0" lang="fa-I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B Zar" panose="00000400000000000000" pitchFamily="2" charset="-78"/>
              </a:rPr>
              <a:t> و2/8،</a:t>
            </a:r>
            <a:r>
              <a:rPr kumimoji="0" lang="fa-IR" altLang="en-US" sz="1800" b="0" i="0" u="none" strike="noStrike" kern="1200" cap="none" spc="0" normalizeH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B Zar" panose="00000400000000000000" pitchFamily="2" charset="-78"/>
              </a:rPr>
              <a:t> </a:t>
            </a:r>
            <a:r>
              <a:rPr kumimoji="0" lang="en-US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B Zar" panose="00000400000000000000" pitchFamily="2" charset="-78"/>
              </a:rPr>
              <a:t> </a:t>
            </a:r>
            <a:r>
              <a:rPr kumimoji="0" lang="fa-I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B Zar" panose="00000400000000000000" pitchFamily="2" charset="-78"/>
              </a:rPr>
              <a:t>شنی 2/65 و رسی 2/75 </a:t>
            </a:r>
            <a:endParaRPr kumimoji="0" lang="en-US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6241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86606" y="67469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fa-IR" altLang="en-US" sz="2400" b="1" dirty="0" smtClean="0">
                <a:solidFill>
                  <a:schemeClr val="folHlink"/>
                </a:solidFill>
                <a:cs typeface="B Zar" panose="00000400000000000000" pitchFamily="2" charset="-78"/>
              </a:rPr>
              <a:t>مثال: نمونه ای خاک به حجم </a:t>
            </a:r>
            <a:r>
              <a:rPr lang="en-GB" altLang="en-US" sz="2400" b="1" dirty="0" smtClean="0">
                <a:solidFill>
                  <a:schemeClr val="folHlink"/>
                </a:solidFill>
                <a:cs typeface="B Zar" panose="00000400000000000000" pitchFamily="2" charset="-78"/>
              </a:rPr>
              <a:t>cc</a:t>
            </a:r>
            <a:r>
              <a:rPr lang="fa-IR" altLang="en-US" sz="2400" b="1" dirty="0" smtClean="0">
                <a:solidFill>
                  <a:schemeClr val="folHlink"/>
                </a:solidFill>
                <a:cs typeface="B Zar" panose="00000400000000000000" pitchFamily="2" charset="-78"/>
              </a:rPr>
              <a:t> 100 وزنی برابر 165 گرم ، رطوبت آن 49% ، وزن مخصوص حقیقی 2/6 : خلل و فرج، درصد خلل و فرج، درجه اشباع و وزن مخصوص خشک نمونه چقدر است؟</a:t>
            </a:r>
            <a:endParaRPr lang="en-US" altLang="en-US" sz="2400" b="1" dirty="0">
              <a:solidFill>
                <a:schemeClr val="folHlink"/>
              </a:solidFill>
              <a:cs typeface="B Zar" panose="00000400000000000000" pitchFamily="2" charset="-78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063343" y="1092926"/>
            <a:ext cx="1447800" cy="457200"/>
          </a:xfrm>
          <a:prstGeom prst="rect">
            <a:avLst/>
          </a:prstGeom>
        </p:spPr>
        <p:txBody>
          <a:bodyPr/>
          <a:lstStyle>
            <a:lvl1pPr marL="228588" indent="-228588" algn="r" defTabSz="914355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7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altLang="en-US" sz="2400" b="1" smtClean="0">
                <a:cs typeface="B Zar" panose="00000400000000000000" pitchFamily="2" charset="-78"/>
              </a:rPr>
              <a:t>حل:</a:t>
            </a:r>
            <a:endParaRPr lang="en-US" altLang="en-US" sz="2400" b="1">
              <a:cs typeface="B Zar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065345"/>
              </p:ext>
            </p:extLst>
          </p:nvPr>
        </p:nvGraphicFramePr>
        <p:xfrm>
          <a:off x="424543" y="754789"/>
          <a:ext cx="4332288" cy="559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Equation" r:id="rId3" imgW="3213000" imgH="4152600" progId="Equation.3">
                  <p:embed/>
                </p:oleObj>
              </mc:Choice>
              <mc:Fallback>
                <p:oleObj name="Equation" r:id="rId3" imgW="3213000" imgH="4152600" progId="Equation.3">
                  <p:embed/>
                  <p:pic>
                    <p:nvPicPr>
                      <p:cNvPr id="2150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543" y="754789"/>
                        <a:ext cx="4332288" cy="559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161268" y="824639"/>
            <a:ext cx="1270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/>
              <a:t>درصد رطوبت</a:t>
            </a:r>
            <a:endParaRPr lang="en-US" altLang="en-US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923268" y="1739039"/>
            <a:ext cx="1346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/>
              <a:t>وزن بخش جامد</a:t>
            </a:r>
            <a:endParaRPr lang="en-US" altLang="en-US"/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999468" y="2196239"/>
            <a:ext cx="2012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/>
              <a:t>وزن اب موجود در خاک</a:t>
            </a:r>
            <a:endParaRPr lang="en-US" altLang="en-US"/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3304268" y="2653439"/>
            <a:ext cx="1757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/>
              <a:t>حجم بخش جامد خاک</a:t>
            </a:r>
            <a:endParaRPr lang="en-US" altLang="en-US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837668" y="3186839"/>
            <a:ext cx="19383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/>
              <a:t>حجم آب موجود درخاک</a:t>
            </a:r>
            <a:endParaRPr lang="en-US" altLang="en-US"/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4904468" y="3644039"/>
            <a:ext cx="2470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/>
              <a:t>حجم خلل و فرج پر شده از هوا</a:t>
            </a:r>
            <a:endParaRPr lang="en-US" altLang="en-US"/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4294868" y="4101239"/>
            <a:ext cx="145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/>
              <a:t>نسبت خلل و فرج</a:t>
            </a:r>
            <a:endParaRPr lang="en-US" altLang="en-US"/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3990068" y="4710839"/>
            <a:ext cx="995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/>
              <a:t>خلل و فرج</a:t>
            </a:r>
            <a:endParaRPr lang="en-US" altLang="en-US"/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4447268" y="5244239"/>
            <a:ext cx="10429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/>
              <a:t>درجه اشباع</a:t>
            </a:r>
            <a:endParaRPr lang="en-US" altLang="en-US"/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4022862" y="5853839"/>
            <a:ext cx="26458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a-IR" altLang="en-US" dirty="0"/>
              <a:t>چگالی ظاهری خشک خاک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8460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640080" y="947057"/>
            <a:ext cx="8229600" cy="4525963"/>
          </a:xfrm>
          <a:prstGeom prst="rect">
            <a:avLst/>
          </a:prstGeom>
        </p:spPr>
        <p:txBody>
          <a:bodyPr/>
          <a:lstStyle>
            <a:lvl1pPr marL="228588" indent="-228588" algn="r" defTabSz="914355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7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altLang="en-US" dirty="0" smtClean="0">
                <a:cs typeface="B Mitra" panose="00000400000000000000" pitchFamily="2" charset="-78"/>
              </a:rPr>
              <a:t>نمونه ای از خاک با رطوبت 30% و وزن مخصوص ظاهری </a:t>
            </a:r>
            <a:r>
              <a:rPr lang="en-US" altLang="en-US" dirty="0" smtClean="0">
                <a:cs typeface="B Mitra" panose="00000400000000000000" pitchFamily="2" charset="-78"/>
              </a:rPr>
              <a:t>g/cc</a:t>
            </a:r>
            <a:r>
              <a:rPr lang="fa-IR" altLang="en-US" dirty="0" smtClean="0">
                <a:cs typeface="B Mitra" panose="00000400000000000000" pitchFamily="2" charset="-78"/>
              </a:rPr>
              <a:t> </a:t>
            </a:r>
            <a:r>
              <a:rPr lang="en-US" altLang="en-US" dirty="0" smtClean="0">
                <a:cs typeface="B Mitra" panose="00000400000000000000" pitchFamily="2" charset="-78"/>
              </a:rPr>
              <a:t>1.8</a:t>
            </a:r>
            <a:r>
              <a:rPr lang="fa-IR" altLang="en-US" dirty="0" smtClean="0">
                <a:cs typeface="B Mitra" panose="00000400000000000000" pitchFamily="2" charset="-78"/>
              </a:rPr>
              <a:t> و وزن مخصوص حقیقی </a:t>
            </a:r>
            <a:r>
              <a:rPr lang="en-US" altLang="en-US" dirty="0" smtClean="0">
                <a:cs typeface="B Mitra" panose="00000400000000000000" pitchFamily="2" charset="-78"/>
              </a:rPr>
              <a:t>2.7 g/cc</a:t>
            </a:r>
            <a:r>
              <a:rPr lang="fa-IR" altLang="en-US" dirty="0" smtClean="0">
                <a:cs typeface="B Mitra" panose="00000400000000000000" pitchFamily="2" charset="-78"/>
              </a:rPr>
              <a:t> موجود است. نسبت خلل و فرج و درجه اشباع این خاک را بدست آورید.</a:t>
            </a:r>
            <a:r>
              <a:rPr lang="en-US" altLang="en-US" dirty="0" smtClean="0">
                <a:cs typeface="B Mitra" panose="00000400000000000000" pitchFamily="2" charset="-78"/>
              </a:rPr>
              <a:t>) </a:t>
            </a:r>
            <a:r>
              <a:rPr lang="fa-IR" altLang="en-US" dirty="0" smtClean="0">
                <a:cs typeface="B Mitra" panose="00000400000000000000" pitchFamily="2" charset="-78"/>
              </a:rPr>
              <a:t> حجم کل خاک را واحد فرض کنید)</a:t>
            </a:r>
            <a:endParaRPr lang="en-US" altLang="en-US" dirty="0">
              <a:cs typeface="B Mitra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4305" y="124995"/>
            <a:ext cx="8590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800" dirty="0" smtClean="0">
                <a:solidFill>
                  <a:srgbClr val="FF0000"/>
                </a:solidFill>
                <a:cs typeface="B Mitra" panose="00000400000000000000" pitchFamily="2" charset="-78"/>
              </a:rPr>
              <a:t>تمرین</a:t>
            </a:r>
            <a:endParaRPr lang="en-US" sz="2800" dirty="0">
              <a:solidFill>
                <a:srgbClr val="FF0000"/>
              </a:solidFill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7105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 txBox="1">
            <a:spLocks noChangeArrowheads="1"/>
          </p:cNvSpPr>
          <p:nvPr/>
        </p:nvSpPr>
        <p:spPr>
          <a:xfrm>
            <a:off x="615588" y="0"/>
            <a:ext cx="7886700" cy="523145"/>
          </a:xfrm>
          <a:prstGeom prst="rect">
            <a:avLst/>
          </a:prstGeom>
          <a:noFill/>
          <a:ln/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altLang="en-US" sz="3600" b="1" smtClean="0">
                <a:solidFill>
                  <a:srgbClr val="FF0000"/>
                </a:solidFill>
                <a:cs typeface="B Nazanin" panose="00000400000000000000" pitchFamily="2" charset="-78"/>
              </a:rPr>
              <a:t>خواص مکانيکی خاک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Rectangle 5"/>
          <p:cNvSpPr txBox="1">
            <a:spLocks noChangeArrowheads="1"/>
          </p:cNvSpPr>
          <p:nvPr/>
        </p:nvSpPr>
        <p:spPr>
          <a:xfrm>
            <a:off x="876845" y="1159419"/>
            <a:ext cx="7886700" cy="4351338"/>
          </a:xfrm>
          <a:prstGeom prst="rect">
            <a:avLst/>
          </a:prstGeom>
        </p:spPr>
        <p:txBody>
          <a:bodyPr/>
          <a:lstStyle>
            <a:lvl1pPr marL="228588" indent="-228588" algn="r" defTabSz="914355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7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a-IR" altLang="en-US" sz="3600" b="1" dirty="0" smtClean="0">
                <a:cs typeface="B Zar" panose="00000400000000000000" pitchFamily="2" charset="-78"/>
              </a:rPr>
              <a:t>1- مقاومت برشي</a:t>
            </a:r>
          </a:p>
          <a:p>
            <a:pPr marL="0" indent="0">
              <a:buNone/>
            </a:pPr>
            <a:r>
              <a:rPr lang="fa-IR" altLang="en-US" sz="3600" b="1" dirty="0" smtClean="0">
                <a:cs typeface="B Zar" panose="00000400000000000000" pitchFamily="2" charset="-78"/>
              </a:rPr>
              <a:t>2- اصطكاك</a:t>
            </a:r>
          </a:p>
          <a:p>
            <a:pPr marL="0" indent="0">
              <a:buNone/>
            </a:pPr>
            <a:r>
              <a:rPr lang="fa-IR" altLang="en-US" sz="3600" b="1" dirty="0" smtClean="0">
                <a:cs typeface="B Zar" panose="00000400000000000000" pitchFamily="2" charset="-78"/>
              </a:rPr>
              <a:t>3- چسبندگي</a:t>
            </a:r>
            <a:endParaRPr lang="en-US" altLang="en-US" sz="3600" b="1" dirty="0" smtClean="0">
              <a:cs typeface="B Zar" panose="00000400000000000000" pitchFamily="2" charset="-78"/>
            </a:endParaRPr>
          </a:p>
          <a:p>
            <a:pPr marL="609600" indent="-609600">
              <a:buFontTx/>
              <a:buNone/>
            </a:pPr>
            <a:r>
              <a:rPr lang="fa-IR" altLang="en-US" sz="3600" dirty="0" smtClean="0">
                <a:cs typeface="B Zar" panose="00000400000000000000" pitchFamily="2" charset="-78"/>
              </a:rPr>
              <a:t>این خواص از دو جهت برای عملیات خاک ورزی اهمیت دارند:</a:t>
            </a:r>
          </a:p>
          <a:p>
            <a:pPr marL="609600" indent="-609600"/>
            <a:r>
              <a:rPr lang="fa-IR" altLang="en-US" sz="3600" dirty="0" smtClean="0">
                <a:solidFill>
                  <a:srgbClr val="00B050"/>
                </a:solidFill>
                <a:cs typeface="B Zar" panose="00000400000000000000" pitchFamily="2" charset="-78"/>
              </a:rPr>
              <a:t>عملکرد کششی تراکتور</a:t>
            </a:r>
          </a:p>
          <a:p>
            <a:r>
              <a:rPr lang="fa-IR" altLang="en-US" sz="3600" dirty="0">
                <a:solidFill>
                  <a:srgbClr val="00B050"/>
                </a:solidFill>
                <a:cs typeface="B Zar" panose="00000400000000000000" pitchFamily="2" charset="-78"/>
              </a:rPr>
              <a:t>نیروی</a:t>
            </a:r>
            <a:r>
              <a:rPr lang="fa-IR" altLang="en-US" sz="3600" dirty="0" smtClean="0">
                <a:solidFill>
                  <a:srgbClr val="00B050"/>
                </a:solidFill>
                <a:cs typeface="B Zar" panose="00000400000000000000" pitchFamily="2" charset="-78"/>
              </a:rPr>
              <a:t> مورد نیاز برای ادوات خاکورزی</a:t>
            </a:r>
            <a:endParaRPr lang="en-US" altLang="en-US" sz="3600" dirty="0">
              <a:solidFill>
                <a:srgbClr val="00B050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2579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 txBox="1">
            <a:spLocks/>
          </p:cNvSpPr>
          <p:nvPr/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0BEC20B-89C9-46E4-8561-4EF54EF9FEE0}" type="slidenum">
              <a:rPr lang="en-US" altLang="en-US" smtClean="0"/>
              <a:pPr/>
              <a:t>24</a:t>
            </a:fld>
            <a:endParaRPr lang="en-US" altLang="en-US"/>
          </a:p>
        </p:txBody>
      </p:sp>
      <p:pic>
        <p:nvPicPr>
          <p:cNvPr id="3" name="Picture 5" descr="docu008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27" b="4209"/>
          <a:stretch/>
        </p:blipFill>
        <p:spPr bwMode="auto">
          <a:xfrm>
            <a:off x="0" y="757646"/>
            <a:ext cx="6729413" cy="535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 txBox="1">
            <a:spLocks noChangeArrowheads="1"/>
          </p:cNvSpPr>
          <p:nvPr/>
        </p:nvSpPr>
        <p:spPr>
          <a:xfrm>
            <a:off x="457200" y="-19050"/>
            <a:ext cx="8229600" cy="672193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مقاومت برشی </a:t>
            </a:r>
            <a:r>
              <a:rPr lang="en-GB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Shear Strength </a:t>
            </a:r>
            <a:r>
              <a:rPr lang="en-US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/>
            </a:r>
            <a:br>
              <a:rPr lang="en-US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</a:b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336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0"/>
            <a:ext cx="8229600" cy="705076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قانون موهر- کولن</a:t>
            </a:r>
            <a:endParaRPr lang="en-US" altLang="en-US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228588" indent="-228588" algn="r" defTabSz="914355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7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altLang="en-US" dirty="0" smtClean="0">
                <a:cs typeface="B Zar" panose="00000400000000000000" pitchFamily="2" charset="-78"/>
              </a:rPr>
              <a:t>گسیختگی در مواد موقعی رخ می دهد که تنش برشی در صفحه ای خاص از مقاومت برشی ماده بیشتر باشد</a:t>
            </a:r>
          </a:p>
          <a:p>
            <a:r>
              <a:rPr lang="fa-IR" altLang="en-US" dirty="0" smtClean="0">
                <a:cs typeface="B Zar" panose="00000400000000000000" pitchFamily="2" charset="-78"/>
              </a:rPr>
              <a:t>مقاومت برشی </a:t>
            </a:r>
            <a:r>
              <a:rPr lang="en-GB" altLang="en-US" dirty="0" smtClean="0">
                <a:cs typeface="B Zar" panose="00000400000000000000" pitchFamily="2" charset="-78"/>
              </a:rPr>
              <a:t>(S)</a:t>
            </a:r>
            <a:r>
              <a:rPr lang="fa-IR" altLang="en-US" dirty="0" smtClean="0">
                <a:cs typeface="B Zar" panose="00000400000000000000" pitchFamily="2" charset="-78"/>
              </a:rPr>
              <a:t> در هر صفحه ای تابعی از تنش عمودی </a:t>
            </a:r>
            <a:r>
              <a:rPr lang="en-GB" altLang="en-US" dirty="0" smtClean="0">
                <a:cs typeface="B Zar" panose="00000400000000000000" pitchFamily="2" charset="-78"/>
              </a:rPr>
              <a:t>(</a:t>
            </a:r>
            <a:r>
              <a:rPr lang="en-GB" altLang="en-US" dirty="0" smtClean="0">
                <a:cs typeface="B Zar" panose="00000400000000000000" pitchFamily="2" charset="-78"/>
                <a:sym typeface="Symbol" panose="05050102010706020507" pitchFamily="18" charset="2"/>
              </a:rPr>
              <a:t>)</a:t>
            </a:r>
            <a:r>
              <a:rPr lang="fa-IR" altLang="en-US" dirty="0" smtClean="0">
                <a:cs typeface="B Zar" panose="00000400000000000000" pitchFamily="2" charset="-78"/>
              </a:rPr>
              <a:t> در ان صفحه است</a:t>
            </a:r>
            <a:r>
              <a:rPr lang="en-GB" altLang="en-US" dirty="0" smtClean="0">
                <a:cs typeface="B Zar" panose="00000400000000000000" pitchFamily="2" charset="-78"/>
              </a:rPr>
              <a:t>.</a:t>
            </a:r>
          </a:p>
          <a:p>
            <a:pPr>
              <a:buFontTx/>
              <a:buNone/>
            </a:pPr>
            <a:r>
              <a:rPr lang="en-GB" altLang="en-US" dirty="0" smtClean="0">
                <a:cs typeface="B Zar" panose="00000400000000000000" pitchFamily="2" charset="-78"/>
              </a:rPr>
              <a:t>S=</a:t>
            </a:r>
            <a:r>
              <a:rPr lang="en-GB" altLang="en-US" i="1" dirty="0" smtClean="0">
                <a:cs typeface="B Zar" panose="00000400000000000000" pitchFamily="2" charset="-78"/>
              </a:rPr>
              <a:t>f</a:t>
            </a:r>
            <a:r>
              <a:rPr lang="en-GB" altLang="en-US" dirty="0" smtClean="0">
                <a:cs typeface="B Zar" panose="00000400000000000000" pitchFamily="2" charset="-78"/>
              </a:rPr>
              <a:t> (</a:t>
            </a:r>
            <a:r>
              <a:rPr lang="en-GB" altLang="en-US" dirty="0" smtClean="0">
                <a:cs typeface="B Zar" panose="00000400000000000000" pitchFamily="2" charset="-78"/>
                <a:sym typeface="Symbol" panose="05050102010706020507" pitchFamily="18" charset="2"/>
              </a:rPr>
              <a:t>)</a:t>
            </a:r>
            <a:r>
              <a:rPr lang="fa-IR" altLang="en-US" dirty="0" smtClean="0">
                <a:cs typeface="B Zar" panose="00000400000000000000" pitchFamily="2" charset="-78"/>
              </a:rPr>
              <a:t> </a:t>
            </a:r>
            <a:endParaRPr lang="en-US" altLang="en-US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413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پوش گسیختگی در خاک</a:t>
            </a:r>
            <a:b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</a:br>
            <a:r>
              <a:rPr lang="en-GB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Soil Failure Envelope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4" descr="docu00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3" t="14473" b="14369"/>
          <a:stretch>
            <a:fillRect/>
          </a:stretch>
        </p:blipFill>
        <p:spPr bwMode="auto">
          <a:xfrm>
            <a:off x="457200" y="1828800"/>
            <a:ext cx="5703888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27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2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جمع بندي مقاومت برشي</a:t>
            </a:r>
            <a:r>
              <a:rPr lang="en-US" altLang="en-US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Resistance to shear (shear strength)</a:t>
            </a:r>
            <a:endParaRPr lang="en-US" altLang="en-US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228588" indent="-228588" algn="r" defTabSz="914355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7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altLang="en-US" dirty="0" smtClean="0">
                <a:cs typeface="B Nazanin" panose="00000400000000000000" pitchFamily="2" charset="-78"/>
              </a:rPr>
              <a:t>مقاومت خاك از طريق همچسبي </a:t>
            </a:r>
            <a:r>
              <a:rPr lang="en-US" altLang="en-US" dirty="0" smtClean="0">
                <a:cs typeface="B Nazanin" panose="00000400000000000000" pitchFamily="2" charset="-78"/>
              </a:rPr>
              <a:t>cohesion</a:t>
            </a:r>
            <a:r>
              <a:rPr lang="fa-IR" altLang="en-US" dirty="0" smtClean="0">
                <a:cs typeface="B Nazanin" panose="00000400000000000000" pitchFamily="2" charset="-78"/>
              </a:rPr>
              <a:t> و اصطكاك داخلي ايجاد مي شود</a:t>
            </a:r>
          </a:p>
          <a:p>
            <a:r>
              <a:rPr lang="fa-IR" altLang="en-US" dirty="0" smtClean="0">
                <a:cs typeface="B Nazanin" panose="00000400000000000000" pitchFamily="2" charset="-78"/>
              </a:rPr>
              <a:t>خاك هاي رسي اشباع اصطكاك داخلي ندارند</a:t>
            </a:r>
          </a:p>
          <a:p>
            <a:r>
              <a:rPr lang="fa-IR" altLang="en-US" dirty="0" smtClean="0">
                <a:cs typeface="B Nazanin" panose="00000400000000000000" pitchFamily="2" charset="-78"/>
              </a:rPr>
              <a:t>وزن بر روي مقاومت خاك رسي تاثير ندارد</a:t>
            </a:r>
          </a:p>
          <a:p>
            <a:r>
              <a:rPr lang="fa-IR" altLang="en-US" dirty="0" smtClean="0">
                <a:cs typeface="B Nazanin" panose="00000400000000000000" pitchFamily="2" charset="-78"/>
              </a:rPr>
              <a:t>خاك هاي شني چسبندگي ندارند بنابراين مقاومت آنها تنها در اثر اصطكاك داخلي است</a:t>
            </a:r>
          </a:p>
          <a:p>
            <a:r>
              <a:rPr lang="fa-IR" altLang="en-US" dirty="0" smtClean="0">
                <a:cs typeface="B Nazanin" panose="00000400000000000000" pitchFamily="2" charset="-78"/>
              </a:rPr>
              <a:t>در خاك شني تنها وزن باعث افزايش مقاومت مي گردد </a:t>
            </a:r>
            <a:endParaRPr lang="en-US" alt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143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99" y="940525"/>
            <a:ext cx="9015601" cy="4365579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58751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چسبندگي</a:t>
            </a:r>
            <a:r>
              <a:rPr lang="en-US" altLang="en-US" sz="36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fa-IR" altLang="en-US" sz="36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خاک</a:t>
            </a:r>
            <a:endParaRPr lang="en-US" altLang="en-US" sz="36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5217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0"/>
            <a:ext cx="8229600" cy="58751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چسبندگي</a:t>
            </a:r>
            <a:endParaRPr lang="en-US" altLang="en-US" sz="36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48640" y="685800"/>
            <a:ext cx="8229600" cy="947057"/>
          </a:xfrm>
          <a:prstGeom prst="rect">
            <a:avLst/>
          </a:prstGeom>
        </p:spPr>
        <p:txBody>
          <a:bodyPr/>
          <a:lstStyle>
            <a:lvl1pPr marL="228588" indent="-228588" algn="r" defTabSz="914355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7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altLang="en-US" b="1" dirty="0" smtClean="0">
                <a:cs typeface="B Nazanin" panose="00000400000000000000" pitchFamily="2" charset="-78"/>
              </a:rPr>
              <a:t>همچسبي </a:t>
            </a:r>
            <a:r>
              <a:rPr lang="en-US" altLang="en-US" b="1" dirty="0" smtClean="0">
                <a:cs typeface="B Nazanin" panose="00000400000000000000" pitchFamily="2" charset="-78"/>
              </a:rPr>
              <a:t>Cohesion</a:t>
            </a:r>
            <a:r>
              <a:rPr lang="fa-IR" altLang="en-US" b="1" dirty="0" smtClean="0">
                <a:cs typeface="B Nazanin" panose="00000400000000000000" pitchFamily="2" charset="-78"/>
              </a:rPr>
              <a:t> </a:t>
            </a:r>
          </a:p>
          <a:p>
            <a:r>
              <a:rPr lang="fa-IR" altLang="en-US" b="1" dirty="0" smtClean="0">
                <a:cs typeface="B Nazanin" panose="00000400000000000000" pitchFamily="2" charset="-78"/>
              </a:rPr>
              <a:t>دگر چسبي </a:t>
            </a:r>
            <a:r>
              <a:rPr lang="en-US" altLang="en-US" b="1" dirty="0" smtClean="0">
                <a:cs typeface="B Nazanin" panose="00000400000000000000" pitchFamily="2" charset="-78"/>
              </a:rPr>
              <a:t>Adhesion</a:t>
            </a:r>
            <a:r>
              <a:rPr lang="fa-IR" altLang="en-US" b="1" dirty="0" smtClean="0">
                <a:cs typeface="B Nazanin" panose="00000400000000000000" pitchFamily="2" charset="-78"/>
              </a:rPr>
              <a:t> </a:t>
            </a:r>
            <a:endParaRPr lang="en-US" altLang="en-US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3" y="1731146"/>
            <a:ext cx="9039497" cy="451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00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4" y="688640"/>
            <a:ext cx="7759337" cy="5470769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58751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چسبندگي</a:t>
            </a:r>
            <a:endParaRPr lang="en-US" altLang="en-US" sz="36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8572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0"/>
            <a:ext cx="8229600" cy="58751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نمودار تغییرات نیروهای دگرچسبی و همچسبی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7463"/>
            <a:ext cx="9144000" cy="461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99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3" y="744585"/>
            <a:ext cx="8998233" cy="5064579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58751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نمودار تغییرات نیروهای دگرچسبی و همچسبی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6785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92777"/>
            <a:ext cx="9162351" cy="4323806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44526" y="0"/>
            <a:ext cx="8229600" cy="64892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اصطكاك خاک </a:t>
            </a:r>
            <a:r>
              <a:rPr lang="en-US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Soil Friction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8393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44526" y="0"/>
            <a:ext cx="8229600" cy="64892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نیروی اصطكاك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80" y="744583"/>
            <a:ext cx="9063120" cy="46661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59326" y="4781005"/>
            <a:ext cx="1184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860000"/>
                </a:solidFill>
                <a:cs typeface="B Nazanin" panose="00000400000000000000" pitchFamily="2" charset="-78"/>
              </a:rPr>
              <a:t>اصطکاک</a:t>
            </a:r>
            <a:endParaRPr lang="en-US" sz="2400" b="1" dirty="0">
              <a:solidFill>
                <a:srgbClr val="86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2537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6" y="666206"/>
            <a:ext cx="8931401" cy="5429385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44526" y="0"/>
            <a:ext cx="8229600" cy="64892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اندازه‌گیری نیروی اصطكاك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1866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7" y="636207"/>
            <a:ext cx="8882743" cy="5543749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44526" y="0"/>
            <a:ext cx="8229600" cy="64892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اندازه‌گیری نیروی اصطكاك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7455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5" y="819459"/>
            <a:ext cx="8863421" cy="5148429"/>
          </a:xfrm>
          <a:prstGeom prst="rect">
            <a:avLst/>
          </a:prstGeom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4526" y="0"/>
            <a:ext cx="8229600" cy="64892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روابط نیروی برشی و اصطكاك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6490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17" y="682375"/>
            <a:ext cx="8778240" cy="3643336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44526" y="0"/>
            <a:ext cx="8229600" cy="64892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نیروی برشی و اصطكاك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9237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8956"/>
            <a:ext cx="9144000" cy="5212336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44526" y="0"/>
            <a:ext cx="8229600" cy="64892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اصطكاك داخلی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3544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1521"/>
            <a:ext cx="8974230" cy="5147718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44526" y="0"/>
            <a:ext cx="8229600" cy="64892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ضریب اصطكاك ظاهری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633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2148"/>
            <a:ext cx="9147524" cy="5225551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58751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نمودار تاثیر رطوبت بر اصطکاک ظاهری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7699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رطوبت خاک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60" y="685542"/>
            <a:ext cx="8742080" cy="361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77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0610"/>
            <a:ext cx="9144000" cy="4775063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رطوبت خاک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0822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هدایت هیدرولیکی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5029"/>
            <a:ext cx="9081473" cy="4627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97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7908"/>
            <a:ext cx="9173942" cy="4157526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درجه حرارت خاک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596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حساسیت خاک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541"/>
            <a:ext cx="8972550" cy="544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41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حساسیت خاک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4365"/>
            <a:ext cx="9058003" cy="339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78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حد روانی خاک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5045"/>
            <a:ext cx="9052560" cy="330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91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حد خمیری خاک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3713"/>
            <a:ext cx="9144000" cy="442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01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حد انقباض خاک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92" y="1123991"/>
            <a:ext cx="9169992" cy="4043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59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حد انقباض خاک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970" y="685542"/>
            <a:ext cx="6936377" cy="5356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0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حد انقباض خاک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685542"/>
            <a:ext cx="7620000" cy="525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9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332"/>
            <a:ext cx="9144000" cy="5269215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مثال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3686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مثال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85" y="685542"/>
            <a:ext cx="6735904" cy="470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75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76140"/>
            <a:ext cx="9144000" cy="5494031"/>
          </a:xfrm>
          <a:prstGeom prst="rect">
            <a:avLst/>
          </a:prstGeom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خمیرایی خاک ها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71086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16" y="742950"/>
            <a:ext cx="8582297" cy="5114108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95300" y="0"/>
            <a:ext cx="8229600" cy="685542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Nazanin" panose="00000400000000000000" pitchFamily="2" charset="-78"/>
              </a:rPr>
              <a:t>شکل‌پذیری در خاک ها</a:t>
            </a:r>
            <a:endParaRPr lang="en-US" altLang="en-US" sz="3600" b="1" dirty="0">
              <a:solidFill>
                <a:schemeClr val="hlink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239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552734" y="-271272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fa-IR" altLang="en-US" sz="3200" b="1" dirty="0" smtClean="0">
                <a:solidFill>
                  <a:srgbClr val="FF0000"/>
                </a:solidFill>
                <a:cs typeface="B Lotus" panose="00000400000000000000" pitchFamily="2" charset="-78"/>
              </a:rPr>
              <a:t>مراحل خشك شدن خاك هاي شكل پذير</a:t>
            </a:r>
            <a:endParaRPr lang="en-US" altLang="en-US" sz="3200" b="1" dirty="0" smtClean="0">
              <a:solidFill>
                <a:srgbClr val="FF0000"/>
              </a:solidFill>
              <a:cs typeface="B Lotus" panose="00000400000000000000" pitchFamily="2" charset="-78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552734" y="871728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 algn="r" defTabSz="914400" rtl="1">
              <a:buFontTx/>
              <a:buAutoNum type="arabicPeriod"/>
            </a:pPr>
            <a:r>
              <a:rPr lang="fa-IR" altLang="en-US" dirty="0" smtClean="0">
                <a:solidFill>
                  <a:srgbClr val="C00000"/>
                </a:solidFill>
                <a:cs typeface="B Lotus" panose="00000400000000000000" pitchFamily="2" charset="-78"/>
              </a:rPr>
              <a:t>بروز چسبندگي (همچسبي و دگرچسبي) دررطوبت زياد</a:t>
            </a:r>
          </a:p>
          <a:p>
            <a:pPr marL="990600" lvl="1" indent="-533400" algn="r" defTabSz="914400" rtl="1">
              <a:buFontTx/>
              <a:buChar char="•"/>
            </a:pPr>
            <a:r>
              <a:rPr lang="fa-IR" altLang="en-US" dirty="0" smtClean="0">
                <a:cs typeface="B Lotus" panose="00000400000000000000" pitchFamily="2" charset="-78"/>
              </a:rPr>
              <a:t>باعث از بين رفتن ساختمان خاك در اثر شخم</a:t>
            </a:r>
          </a:p>
          <a:p>
            <a:pPr marL="609600" indent="-609600" algn="r" defTabSz="914400" rtl="1">
              <a:buFontTx/>
              <a:buAutoNum type="arabicPeriod"/>
            </a:pPr>
            <a:r>
              <a:rPr lang="fa-IR" altLang="en-US" dirty="0" smtClean="0">
                <a:solidFill>
                  <a:srgbClr val="C00000"/>
                </a:solidFill>
                <a:cs typeface="B Lotus" panose="00000400000000000000" pitchFamily="2" charset="-78"/>
              </a:rPr>
              <a:t>شكل پذيري (به هر شكل دلخواه)</a:t>
            </a:r>
          </a:p>
          <a:p>
            <a:pPr marL="990600" lvl="1" indent="-533400" algn="r" defTabSz="914400" rtl="1">
              <a:buFontTx/>
              <a:buChar char="•"/>
            </a:pPr>
            <a:r>
              <a:rPr lang="fa-IR" altLang="en-US" dirty="0" smtClean="0">
                <a:cs typeface="B Lotus" panose="00000400000000000000" pitchFamily="2" charset="-78"/>
              </a:rPr>
              <a:t>هنوز نامناسب براي شخم</a:t>
            </a:r>
          </a:p>
          <a:p>
            <a:pPr marL="609600" indent="-609600" algn="r" defTabSz="914400" rtl="1">
              <a:buFontTx/>
              <a:buAutoNum type="arabicPeriod"/>
            </a:pPr>
            <a:r>
              <a:rPr lang="fa-IR" altLang="en-US" dirty="0" smtClean="0">
                <a:solidFill>
                  <a:srgbClr val="C00000"/>
                </a:solidFill>
                <a:cs typeface="B Lotus" panose="00000400000000000000" pitchFamily="2" charset="-78"/>
              </a:rPr>
              <a:t>ترد </a:t>
            </a:r>
            <a:r>
              <a:rPr lang="en-US" altLang="en-US" dirty="0" smtClean="0">
                <a:solidFill>
                  <a:srgbClr val="C00000"/>
                </a:solidFill>
                <a:cs typeface="B Lotus" panose="00000400000000000000" pitchFamily="2" charset="-78"/>
              </a:rPr>
              <a:t>(Friable)</a:t>
            </a:r>
            <a:r>
              <a:rPr lang="fa-IR" altLang="en-US" dirty="0" smtClean="0">
                <a:solidFill>
                  <a:srgbClr val="C00000"/>
                </a:solidFill>
                <a:cs typeface="B Lotus" panose="00000400000000000000" pitchFamily="2" charset="-78"/>
              </a:rPr>
              <a:t>‌بدليل شكننده بودن به اساني خرد مي شود</a:t>
            </a:r>
          </a:p>
          <a:p>
            <a:pPr marL="990600" lvl="1" indent="-533400" algn="r" defTabSz="914400" rtl="1">
              <a:buFontTx/>
              <a:buChar char="•"/>
            </a:pPr>
            <a:r>
              <a:rPr lang="fa-IR" altLang="en-US" dirty="0" smtClean="0">
                <a:cs typeface="B Lotus" panose="00000400000000000000" pitchFamily="2" charset="-78"/>
              </a:rPr>
              <a:t>بهترين زمان براي شخم (اصطلاحاً گاو رو)</a:t>
            </a:r>
          </a:p>
          <a:p>
            <a:pPr marL="609600" indent="-609600" algn="r" defTabSz="914400" rtl="1">
              <a:buFontTx/>
              <a:buAutoNum type="arabicPeriod"/>
            </a:pPr>
            <a:r>
              <a:rPr lang="fa-IR" altLang="en-US" dirty="0" smtClean="0">
                <a:solidFill>
                  <a:srgbClr val="C00000"/>
                </a:solidFill>
                <a:cs typeface="B Lotus" panose="00000400000000000000" pitchFamily="2" charset="-78"/>
              </a:rPr>
              <a:t>سخت شدن (ايجاد كلوخه در اثر شخم)</a:t>
            </a:r>
          </a:p>
          <a:p>
            <a:pPr marL="609600" indent="-609600" algn="ctr" defTabSz="914400" rtl="1">
              <a:buFontTx/>
              <a:buNone/>
            </a:pPr>
            <a:r>
              <a:rPr lang="fa-IR" altLang="en-US" dirty="0" smtClean="0">
                <a:solidFill>
                  <a:srgbClr val="0070C0"/>
                </a:solidFill>
                <a:cs typeface="B Lotus" panose="00000400000000000000" pitchFamily="2" charset="-78"/>
              </a:rPr>
              <a:t>هرخاكي در يك رطوبت معين به حالت تردي مي رسد!!</a:t>
            </a:r>
          </a:p>
          <a:p>
            <a:pPr marL="609600" indent="-609600" algn="r" defTabSz="914400" rtl="1">
              <a:buFontTx/>
              <a:buAutoNum type="arabicPeriod"/>
            </a:pPr>
            <a:endParaRPr lang="en-US" altLang="en-US" dirty="0" smtClean="0"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610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0"/>
            <a:ext cx="8229600" cy="60089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روشهای اندازه گیری مقاومت برشی خاک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4650"/>
            <a:ext cx="9144000" cy="384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90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48" y="1018903"/>
            <a:ext cx="8966752" cy="4281624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60089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روشهای اندازه گیری مقاومت خاک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297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0" y="1136469"/>
            <a:ext cx="9141280" cy="4570640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60089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آزمایش برش مستقیم</a:t>
            </a:r>
            <a:r>
              <a:rPr lang="en-US" altLang="en-US" sz="3600" b="1" dirty="0">
                <a:solidFill>
                  <a:srgbClr val="FF0000"/>
                </a:solidFill>
                <a:cs typeface="B Nazanin" panose="00000400000000000000" pitchFamily="2" charset="-78"/>
              </a:rPr>
              <a:t>Direct shear test </a:t>
            </a:r>
          </a:p>
          <a:p>
            <a:pPr algn="ctr"/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87014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96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432"/>
            <a:ext cx="9144000" cy="5677292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60089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دستگاه برش مستقیم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/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611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54041"/>
          <a:stretch/>
        </p:blipFill>
        <p:spPr>
          <a:xfrm>
            <a:off x="0" y="575071"/>
            <a:ext cx="9135657" cy="1776549"/>
          </a:xfrm>
          <a:prstGeom prst="rect">
            <a:avLst/>
          </a:prstGeom>
        </p:spPr>
      </p:pic>
      <p:pic>
        <p:nvPicPr>
          <p:cNvPr id="3" name="Picture 2" descr="docu00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3" t="15567" r="2745"/>
          <a:stretch>
            <a:fillRect/>
          </a:stretch>
        </p:blipFill>
        <p:spPr bwMode="auto">
          <a:xfrm>
            <a:off x="0" y="2926691"/>
            <a:ext cx="4572000" cy="328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0"/>
            <a:ext cx="8229600" cy="60089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آزمایش برش مستقیم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/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0" y="2351620"/>
            <a:ext cx="4572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800" dirty="0" smtClean="0">
                <a:cs typeface="B Mitra" panose="00000400000000000000" pitchFamily="2" charset="-78"/>
              </a:rPr>
              <a:t>رینگ های بالایی توسط نیروی </a:t>
            </a:r>
            <a:r>
              <a:rPr lang="en-US" sz="2800" dirty="0" smtClean="0">
                <a:cs typeface="B Mitra" panose="00000400000000000000" pitchFamily="2" charset="-78"/>
              </a:rPr>
              <a:t>F</a:t>
            </a:r>
            <a:r>
              <a:rPr lang="fa-IR" sz="2800" dirty="0" smtClean="0">
                <a:cs typeface="B Mitra" panose="00000400000000000000" pitchFamily="2" charset="-78"/>
              </a:rPr>
              <a:t> به صورت افقی کشیده می شود تا نسبت به رینگ پایینی حرکت کند. مقدار </a:t>
            </a:r>
            <a:r>
              <a:rPr lang="en-US" sz="2800" dirty="0" smtClean="0">
                <a:cs typeface="B Mitra" panose="00000400000000000000" pitchFamily="2" charset="-78"/>
              </a:rPr>
              <a:t>F</a:t>
            </a:r>
            <a:r>
              <a:rPr lang="fa-IR" sz="2800" dirty="0">
                <a:cs typeface="B Mitra" panose="00000400000000000000" pitchFamily="2" charset="-78"/>
              </a:rPr>
              <a:t> </a:t>
            </a:r>
            <a:r>
              <a:rPr lang="fa-IR" sz="2800" dirty="0" smtClean="0">
                <a:cs typeface="B Mitra" panose="00000400000000000000" pitchFamily="2" charset="-78"/>
              </a:rPr>
              <a:t>به طور پیوسته با افزایش </a:t>
            </a:r>
            <a:r>
              <a:rPr lang="en-US" sz="2800" dirty="0" smtClean="0">
                <a:cs typeface="B Mitra" panose="00000400000000000000" pitchFamily="2" charset="-78"/>
              </a:rPr>
              <a:t>X</a:t>
            </a:r>
            <a:r>
              <a:rPr lang="fa-IR" sz="2800" dirty="0" smtClean="0">
                <a:cs typeface="B Mitra" panose="00000400000000000000" pitchFamily="2" charset="-78"/>
              </a:rPr>
              <a:t> افزایش می یابد تا اینکه رینگ بالایی شروع به حرکت می کند. از این به بعد مقدار نیروی </a:t>
            </a:r>
            <a:r>
              <a:rPr lang="en-US" sz="2800" dirty="0" smtClean="0">
                <a:cs typeface="B Mitra" panose="00000400000000000000" pitchFamily="2" charset="-78"/>
              </a:rPr>
              <a:t>F</a:t>
            </a:r>
            <a:r>
              <a:rPr lang="fa-IR" sz="2800" dirty="0" smtClean="0">
                <a:cs typeface="B Mitra" panose="00000400000000000000" pitchFamily="2" charset="-78"/>
              </a:rPr>
              <a:t> ثابت می ماند.</a:t>
            </a:r>
            <a:endParaRPr lang="en-US" sz="2800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0085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136470"/>
            <a:ext cx="9148957" cy="4322580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60089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آزمایش برش مستقیم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/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0108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" t="-1524" r="-429" b="31238"/>
          <a:stretch/>
        </p:blipFill>
        <p:spPr>
          <a:xfrm rot="10800000">
            <a:off x="0" y="1541417"/>
            <a:ext cx="9144000" cy="4820193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60089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مثال: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/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5853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0"/>
            <a:ext cx="8229600" cy="60089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مثال: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/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70" y="600891"/>
            <a:ext cx="8760260" cy="5574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97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87953" y="-327389"/>
            <a:ext cx="5648054" cy="7530738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57200" y="0"/>
            <a:ext cx="8229600" cy="600891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مثال: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/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0595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035" y="621329"/>
            <a:ext cx="8694965" cy="3527957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8699863" cy="621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B Nazanin" panose="00000400000000000000" pitchFamily="2" charset="-78"/>
              </a:rPr>
              <a:t>2- آزمایش تست سه محوری</a:t>
            </a:r>
            <a:r>
              <a:rPr kumimoji="0" lang="en-GB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B Nazanin" panose="00000400000000000000" pitchFamily="2" charset="-78"/>
              </a:rPr>
              <a:t> The Triaxle test </a:t>
            </a:r>
            <a:endParaRPr kumimoji="0" lang="en-US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B Nazanin" panose="00000400000000000000" pitchFamily="2" charset="-78"/>
            </a:endParaRPr>
          </a:p>
        </p:txBody>
      </p:sp>
      <p:pic>
        <p:nvPicPr>
          <p:cNvPr id="4" name="Picture 6" descr="docu009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46"/>
          <a:stretch/>
        </p:blipFill>
        <p:spPr bwMode="auto">
          <a:xfrm>
            <a:off x="0" y="3726255"/>
            <a:ext cx="3474720" cy="2556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878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374" y="644127"/>
            <a:ext cx="6846026" cy="5640740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8699863" cy="621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B Nazanin" panose="00000400000000000000" pitchFamily="2" charset="-78"/>
              </a:rPr>
              <a:t>آزمایش تست سه محوری</a:t>
            </a:r>
            <a:endParaRPr kumimoji="0" lang="en-US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310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825" y="780097"/>
            <a:ext cx="8258175" cy="3286125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8699863" cy="621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B Nazanin" panose="00000400000000000000" pitchFamily="2" charset="-78"/>
              </a:rPr>
              <a:t>آزمایش تست سه محوری</a:t>
            </a:r>
            <a:endParaRPr kumimoji="0" lang="en-US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B Nazanin" panose="00000400000000000000" pitchFamily="2" charset="-78"/>
            </a:endParaRPr>
          </a:p>
        </p:txBody>
      </p:sp>
      <p:pic>
        <p:nvPicPr>
          <p:cNvPr id="4" name="Picture 4" descr="docu009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66222"/>
            <a:ext cx="3657600" cy="2876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13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66015"/>
          <a:stretch/>
        </p:blipFill>
        <p:spPr>
          <a:xfrm>
            <a:off x="904875" y="661851"/>
            <a:ext cx="8239125" cy="984069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8699863" cy="621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B Nazanin" panose="00000400000000000000" pitchFamily="2" charset="-78"/>
              </a:rPr>
              <a:t>آزمایش تست سه محوری</a:t>
            </a:r>
            <a:endParaRPr kumimoji="0" lang="en-US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B Nazanin" panose="00000400000000000000" pitchFamily="2" charset="-78"/>
            </a:endParaRPr>
          </a:p>
        </p:txBody>
      </p:sp>
      <p:pic>
        <p:nvPicPr>
          <p:cNvPr id="4" name="Picture 5" descr="docu009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931" y="2109651"/>
            <a:ext cx="4762500" cy="413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6442"/>
            <a:ext cx="5048048" cy="193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0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8171"/>
            <a:ext cx="9068118" cy="4374969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8699863" cy="621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B Nazanin" panose="00000400000000000000" pitchFamily="2" charset="-78"/>
              </a:rPr>
              <a:t>نمودار دستگاه تست سه محوری</a:t>
            </a:r>
            <a:endParaRPr kumimoji="0" lang="en-US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1735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ocu00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1" t="2174" r="2040"/>
          <a:stretch>
            <a:fillRect/>
          </a:stretch>
        </p:blipFill>
        <p:spPr bwMode="auto">
          <a:xfrm>
            <a:off x="76200" y="839788"/>
            <a:ext cx="4114800" cy="342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docu009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2" r="6551"/>
          <a:stretch>
            <a:fillRect/>
          </a:stretch>
        </p:blipFill>
        <p:spPr bwMode="auto">
          <a:xfrm>
            <a:off x="4795838" y="0"/>
            <a:ext cx="4348162" cy="422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9258922"/>
              </p:ext>
            </p:extLst>
          </p:nvPr>
        </p:nvGraphicFramePr>
        <p:xfrm>
          <a:off x="533400" y="4490244"/>
          <a:ext cx="3506788" cy="1614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9" name="Equation" r:id="rId5" imgW="1765080" imgH="812520" progId="Equation.3">
                  <p:embed/>
                </p:oleObj>
              </mc:Choice>
              <mc:Fallback>
                <p:oleObj name="Equation" r:id="rId5" imgW="1765080" imgH="812520" progId="Equation.3">
                  <p:embed/>
                  <p:pic>
                    <p:nvPicPr>
                      <p:cNvPr id="922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4490244"/>
                        <a:ext cx="3506788" cy="1614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5514850" y="5297488"/>
            <a:ext cx="2278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تنشها در صفحه گسيختگي</a:t>
            </a:r>
            <a:endParaRPr lang="en-US" altLang="en-US" b="1" dirty="0">
              <a:cs typeface="B Mitra" panose="00000400000000000000" pitchFamily="2" charset="-78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8699863" cy="621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B Nazanin" panose="00000400000000000000" pitchFamily="2" charset="-78"/>
              </a:rPr>
              <a:t>نمودار دستگاه تست سه محوری</a:t>
            </a:r>
            <a:endParaRPr kumimoji="0" lang="en-US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2056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49302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پوش گسیختگی درخاکهای غیر چسبنده</a:t>
            </a:r>
            <a:b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</a:br>
            <a:r>
              <a:rPr lang="en-GB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Failure Envelope for </a:t>
            </a:r>
            <a:r>
              <a:rPr lang="en-GB" altLang="en-US" sz="3600" b="1" dirty="0" err="1" smtClean="0">
                <a:solidFill>
                  <a:srgbClr val="FF0000"/>
                </a:solidFill>
                <a:cs typeface="B Nazanin" panose="00000400000000000000" pitchFamily="2" charset="-78"/>
              </a:rPr>
              <a:t>Cohesionless</a:t>
            </a:r>
            <a:r>
              <a:rPr lang="en-GB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 soils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pic>
        <p:nvPicPr>
          <p:cNvPr id="3" name="Picture 4" descr="docu00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65515"/>
            <a:ext cx="4652963" cy="437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6081713" y="4302125"/>
            <a:ext cx="163294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400" b="1">
                <a:cs typeface="B Nazanin" panose="00000400000000000000" pitchFamily="2" charset="-78"/>
              </a:rPr>
              <a:t>S=</a:t>
            </a:r>
            <a:r>
              <a:rPr lang="en-GB" altLang="en-US" sz="2400" b="1">
                <a:cs typeface="B Nazanin" panose="00000400000000000000" pitchFamily="2" charset="-78"/>
                <a:sym typeface="Symbol" panose="05050102010706020507" pitchFamily="18" charset="2"/>
              </a:rPr>
              <a:t> Tan ()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456224" y="1192302"/>
            <a:ext cx="568777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rtl="1"/>
            <a:r>
              <a:rPr lang="fa-IR" altLang="en-US" b="1" dirty="0">
                <a:cs typeface="B Nazanin" panose="00000400000000000000" pitchFamily="2" charset="-78"/>
              </a:rPr>
              <a:t>زاویه اصطکاک داخلی برای خاک های غیر چسبنده بین 28 تا 42 درجه</a:t>
            </a:r>
          </a:p>
          <a:p>
            <a:pPr algn="r" rtl="1"/>
            <a:r>
              <a:rPr lang="fa-IR" altLang="en-US" b="1" dirty="0">
                <a:cs typeface="B Nazanin" panose="00000400000000000000" pitchFamily="2" charset="-78"/>
              </a:rPr>
              <a:t>این زاویه با افزایش دانسیته خاک افزایش می یابد</a:t>
            </a:r>
          </a:p>
          <a:p>
            <a:pPr algn="r" rtl="1"/>
            <a:r>
              <a:rPr lang="fa-IR" altLang="en-US" b="1" dirty="0">
                <a:cs typeface="B Nazanin" panose="00000400000000000000" pitchFamily="2" charset="-78"/>
              </a:rPr>
              <a:t>خاک های خیلی سبک و شل با ساختمان ناپایدار </a:t>
            </a:r>
          </a:p>
          <a:p>
            <a:pPr algn="r" rtl="1"/>
            <a:r>
              <a:rPr lang="fa-IR" altLang="en-US" b="1" dirty="0">
                <a:cs typeface="B Nazanin" panose="00000400000000000000" pitchFamily="2" charset="-78"/>
              </a:rPr>
              <a:t>ممکن است به زیر 10 درجه برسد</a:t>
            </a:r>
            <a:endParaRPr lang="en-US" alt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7590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397" y="770708"/>
            <a:ext cx="9202397" cy="3739787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8699863" cy="621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B Nazanin" panose="00000400000000000000" pitchFamily="2" charset="-78"/>
              </a:rPr>
              <a:t>روش های تست مزرعه ای</a:t>
            </a:r>
            <a:endParaRPr kumimoji="0" lang="en-US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7839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3588"/>
            <a:ext cx="9065629" cy="467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08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1" y="100012"/>
            <a:ext cx="7180080" cy="609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44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2594"/>
            <a:ext cx="9221603" cy="478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92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9314"/>
            <a:ext cx="8686800" cy="4724400"/>
          </a:xfrm>
          <a:prstGeom prst="rect">
            <a:avLst/>
          </a:prstGeom>
        </p:spPr>
      </p:pic>
      <p:graphicFrame>
        <p:nvGraphicFramePr>
          <p:cNvPr id="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8375238"/>
              </p:ext>
            </p:extLst>
          </p:nvPr>
        </p:nvGraphicFramePr>
        <p:xfrm>
          <a:off x="1030424" y="5403714"/>
          <a:ext cx="1414463" cy="827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8" name="Equation" r:id="rId4" imgW="672840" imgH="393480" progId="Equation.3">
                  <p:embed/>
                </p:oleObj>
              </mc:Choice>
              <mc:Fallback>
                <p:oleObj name="Equation" r:id="rId4" imgW="672840" imgH="393480" progId="Equation.3">
                  <p:embed/>
                  <p:pic>
                    <p:nvPicPr>
                      <p:cNvPr id="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0424" y="5403714"/>
                        <a:ext cx="1414463" cy="827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7721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630"/>
            <a:ext cx="9144000" cy="5624507"/>
          </a:xfrm>
          <a:prstGeom prst="rect">
            <a:avLst/>
          </a:prstGeom>
        </p:spPr>
      </p:pic>
      <p:graphicFrame>
        <p:nvGraphicFramePr>
          <p:cNvPr id="3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8031091"/>
              </p:ext>
            </p:extLst>
          </p:nvPr>
        </p:nvGraphicFramePr>
        <p:xfrm>
          <a:off x="4397421" y="4238898"/>
          <a:ext cx="2297112" cy="142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2" name="Equation" r:id="rId4" imgW="1066680" imgH="431640" progId="Equation.3">
                  <p:embed/>
                </p:oleObj>
              </mc:Choice>
              <mc:Fallback>
                <p:oleObj name="Equation" r:id="rId4" imgW="1066680" imgH="431640" progId="Equation.3">
                  <p:embed/>
                  <p:pic>
                    <p:nvPicPr>
                      <p:cNvPr id="7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7421" y="4238898"/>
                        <a:ext cx="2297112" cy="1422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712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682" y="679269"/>
            <a:ext cx="8869318" cy="5342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88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ocu01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89" t="5135" r="27525" b="18973"/>
          <a:stretch>
            <a:fillRect/>
          </a:stretch>
        </p:blipFill>
        <p:spPr bwMode="auto">
          <a:xfrm>
            <a:off x="0" y="2867298"/>
            <a:ext cx="243840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5953" y="612729"/>
            <a:ext cx="6898047" cy="4130041"/>
          </a:xfrm>
          <a:prstGeom prst="rect">
            <a:avLst/>
          </a:prstGeom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508228" y="-25420"/>
            <a:ext cx="8229600" cy="638149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آزمایش پره برشی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657600" y="4742770"/>
            <a:ext cx="528108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rtl="1">
              <a:buFontTx/>
              <a:buChar char="•"/>
            </a:pPr>
            <a:r>
              <a:rPr lang="fa-IR" altLang="en-US" sz="2400" dirty="0">
                <a:cs typeface="B Nazanin" panose="00000400000000000000" pitchFamily="2" charset="-78"/>
              </a:rPr>
              <a:t>نسبت </a:t>
            </a:r>
            <a:r>
              <a:rPr lang="fa-IR" altLang="en-US" sz="2000" dirty="0">
                <a:cs typeface="B Nazanin" panose="00000400000000000000" pitchFamily="2" charset="-78"/>
              </a:rPr>
              <a:t>ارتفاع</a:t>
            </a:r>
            <a:r>
              <a:rPr lang="fa-IR" altLang="en-US" sz="2400" dirty="0">
                <a:cs typeface="B Nazanin" panose="00000400000000000000" pitchFamily="2" charset="-78"/>
              </a:rPr>
              <a:t> به شعاع برابر  4 </a:t>
            </a:r>
          </a:p>
          <a:p>
            <a:pPr algn="r" rtl="1">
              <a:buFontTx/>
              <a:buChar char="•"/>
            </a:pPr>
            <a:r>
              <a:rPr lang="fa-IR" altLang="en-US" sz="2400" dirty="0">
                <a:cs typeface="B Nazanin" panose="00000400000000000000" pitchFamily="2" charset="-78"/>
              </a:rPr>
              <a:t> تغيير بار عمودي امكان پذير نيست</a:t>
            </a:r>
            <a:endParaRPr lang="en-US" alt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2721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96" y="646611"/>
            <a:ext cx="7402015" cy="4959350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508228" y="-25420"/>
            <a:ext cx="8229600" cy="638149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دستگاه پره برشی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3691" y="5573767"/>
            <a:ext cx="90003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000" dirty="0" smtClean="0">
                <a:cs typeface="B Nazanin" pitchFamily="2" charset="-78"/>
              </a:rPr>
              <a:t>می </a:t>
            </a:r>
            <a:r>
              <a:rPr lang="fa-IR" sz="2000" dirty="0">
                <a:cs typeface="B Nazanin" pitchFamily="2" charset="-78"/>
              </a:rPr>
              <a:t>تواند مقاومت برشی زهکشی نشده (اشباع) محدوده وسیعی از خاک های رسی چسبنده از نرم تا تقریبا سخت را به کمک آن اندازه گیری </a:t>
            </a:r>
            <a:r>
              <a:rPr lang="fa-IR" sz="2000" dirty="0" smtClean="0">
                <a:cs typeface="B Nazanin" pitchFamily="2" charset="-78"/>
              </a:rPr>
              <a:t>کرد</a:t>
            </a:r>
            <a:r>
              <a:rPr lang="en-US" sz="2000" dirty="0" smtClean="0">
                <a:cs typeface="B Nazanin" pitchFamily="2" charset="-78"/>
              </a:rPr>
              <a:t>.</a:t>
            </a:r>
            <a:endParaRPr lang="fa-IR" sz="20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5890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4786"/>
            <a:ext cx="9144000" cy="29742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9020"/>
            <a:ext cx="9144000" cy="2547449"/>
          </a:xfrm>
          <a:prstGeom prst="rect">
            <a:avLst/>
          </a:prstGeom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08228" y="-25420"/>
            <a:ext cx="8229600" cy="638149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آزمایش پره برشی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9909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50" y="640080"/>
            <a:ext cx="7665798" cy="5608592"/>
          </a:xfrm>
          <a:prstGeom prst="rect">
            <a:avLst/>
          </a:prstGeom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508228" y="-25420"/>
            <a:ext cx="8229600" cy="638149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آزمایش پره برشی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3940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805788" y="811104"/>
            <a:ext cx="7500958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altLang="ja-JP" sz="3000" b="1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</a:pPr>
            <a:r>
              <a:rPr kumimoji="0" lang="fa-IR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B Nazanin" pitchFamily="2" charset="-78"/>
              </a:rPr>
              <a:t>  </a:t>
            </a:r>
            <a:r>
              <a:rPr kumimoji="0" lang="fa-IR" altLang="ja-JP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B Nazanin" pitchFamily="2" charset="-78"/>
              </a:rPr>
              <a:t>اغلب ويژگي‌هاي خاک مربوط به عکس العمل خاک در مقابل نيروهاي وارده  مي‌باشند. اين ويژگي‌ها اغلب</a:t>
            </a:r>
            <a:r>
              <a:rPr kumimoji="0" lang="en-US" altLang="ja-JP" sz="25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B Nazanin" pitchFamily="2" charset="-78"/>
              </a:rPr>
              <a:t> </a:t>
            </a:r>
            <a:r>
              <a:rPr kumimoji="0" lang="fa-IR" altLang="ja-JP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B Nazanin" pitchFamily="2" charset="-78"/>
              </a:rPr>
              <a:t>در يک خاک مشخص در اثر مرور زمان، شرايط آب وهوايي، مديريت خاک و رشد گياه تغيير مي‌کنند. اين ويژگي‌هاي استحکامي و همچنين تغييرات آنها درهر نوعي از خاک مي‌تواند از طريق اندازه‌گيري مقاومت برشي خاک و يا مقاومت به نفوذ خاک تعيين گردند. مقادير اين مشخصه ها تا حد زيادي به چگالي ظاهري و محتواي رطوبتي خاک بستگي دارند. </a:t>
            </a:r>
            <a:endParaRPr lang="fa-IR" altLang="ja-JP" sz="2500" dirty="0" smtClean="0">
              <a:latin typeface="Times New Roman" pitchFamily="18" charset="0"/>
              <a:ea typeface="MS Mincho" pitchFamily="49" charset="-128"/>
              <a:cs typeface="Nazanin" pitchFamily="2" charset="-78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altLang="ja-JP" sz="2500" dirty="0" smtClean="0">
                <a:latin typeface="Times New Roman" pitchFamily="18" charset="0"/>
                <a:ea typeface="MS Mincho" pitchFamily="49" charset="-128"/>
                <a:cs typeface="B Nazanin" pitchFamily="2" charset="-78"/>
              </a:rPr>
              <a:t>سطوح فشردگي بالاتر از 2 مگاپاسکال مانع رشد ريشه گياهان شده و يا منجر به مشکلات زهکشي و عبور آب مي‌شود. اين موارد منجر به عملکرد کمتر محصول خواهد شد</a:t>
            </a:r>
            <a:r>
              <a:rPr lang="en-US" altLang="ja-JP" sz="2500" dirty="0" smtClean="0">
                <a:latin typeface="Times New Roman" pitchFamily="18" charset="0"/>
                <a:ea typeface="MS Mincho" pitchFamily="49" charset="-128"/>
                <a:cs typeface="Nazanin" pitchFamily="2" charset="-78"/>
              </a:rPr>
              <a:t>.</a:t>
            </a:r>
            <a:endParaRPr lang="fa-IR" altLang="ja-JP" sz="25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29789" y="-222339"/>
            <a:ext cx="6014211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600" dirty="0">
                <a:solidFill>
                  <a:srgbClr val="FF0000"/>
                </a:solidFill>
                <a:cs typeface="B Zar" panose="00000400000000000000" pitchFamily="2" charset="-78"/>
              </a:rPr>
              <a:t>دستگاه نفوذ </a:t>
            </a:r>
            <a:r>
              <a:rPr lang="fa-IR" sz="3600" dirty="0" smtClean="0">
                <a:solidFill>
                  <a:srgbClr val="FF0000"/>
                </a:solidFill>
                <a:cs typeface="B Zar" panose="00000400000000000000" pitchFamily="2" charset="-78"/>
              </a:rPr>
              <a:t>سنج  </a:t>
            </a:r>
            <a:r>
              <a:rPr lang="en-US" sz="3600" dirty="0" smtClean="0">
                <a:solidFill>
                  <a:srgbClr val="FF0000"/>
                </a:solidFill>
                <a:cs typeface="B Zar" panose="00000400000000000000" pitchFamily="2" charset="-78"/>
              </a:rPr>
              <a:t> </a:t>
            </a:r>
            <a:endParaRPr lang="fa-IR" sz="3600" dirty="0">
              <a:solidFill>
                <a:srgbClr val="FF0000"/>
              </a:solidFill>
              <a:cs typeface="B Zar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73751" y="74056"/>
            <a:ext cx="22174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cs typeface="B Zar" panose="00000400000000000000" pitchFamily="2" charset="-78"/>
              </a:rPr>
              <a:t>Penetrometer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354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74874" cy="45374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0768"/>
            <a:ext cx="5721530" cy="1951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133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889" y="587830"/>
            <a:ext cx="4486864" cy="5678396"/>
          </a:xfrm>
          <a:prstGeom prst="rect">
            <a:avLst/>
          </a:prstGeom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508228" y="-25420"/>
            <a:ext cx="8229600" cy="638149"/>
          </a:xfrm>
          <a:prstGeom prst="rect">
            <a:avLst/>
          </a:prstGeom>
        </p:spPr>
        <p:txBody>
          <a:bodyPr/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پنترومتر تراکتوری</a:t>
            </a:r>
            <a:endParaRPr lang="en-US" alt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6115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8596" y="571480"/>
            <a:ext cx="8501122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altLang="ja-JP" sz="2800" b="1" dirty="0" smtClean="0">
                <a:latin typeface="Times New Roman" pitchFamily="18" charset="0"/>
                <a:ea typeface="MS Mincho" pitchFamily="49" charset="-128"/>
                <a:cs typeface="B Titr" pitchFamily="2" charset="-78"/>
              </a:rPr>
              <a:t>شاخص مخروطي</a:t>
            </a:r>
            <a:r>
              <a:rPr lang="fa-IR" altLang="ja-JP" sz="2800" b="1" dirty="0" smtClean="0">
                <a:latin typeface="Times New Roman" pitchFamily="18" charset="0"/>
                <a:ea typeface="MS Mincho" pitchFamily="49" charset="-128"/>
                <a:cs typeface="B Titr" pitchFamily="2" charset="-78"/>
              </a:rPr>
              <a:t>: </a:t>
            </a:r>
          </a:p>
          <a:p>
            <a:pPr algn="just" rtl="1"/>
            <a:r>
              <a:rPr lang="ar-SA" altLang="ja-JP" sz="2400" dirty="0" smtClean="0">
                <a:latin typeface="Times New Roman" pitchFamily="18" charset="0"/>
                <a:ea typeface="MS Mincho" pitchFamily="49" charset="-128"/>
                <a:cs typeface="B Nazanin" pitchFamily="2" charset="-78"/>
              </a:rPr>
              <a:t>نيروي مورد نياز در واحد سطح براي فروکردن يک مخروط فولادي با</a:t>
            </a:r>
            <a:r>
              <a:rPr lang="ar-SA" sz="2400" dirty="0" smtClean="0">
                <a:cs typeface="B Nazanin" pitchFamily="2" charset="-78"/>
              </a:rPr>
              <a:t> </a:t>
            </a:r>
            <a:r>
              <a:rPr lang="ar-SA" altLang="ja-JP" sz="2400" dirty="0" smtClean="0">
                <a:latin typeface="Times New Roman" pitchFamily="18" charset="0"/>
                <a:ea typeface="MS Mincho" pitchFamily="49" charset="-128"/>
                <a:cs typeface="B Nazanin" pitchFamily="2" charset="-78"/>
              </a:rPr>
              <a:t>ابعاد استاندارد در خاک مي‌باشد و واحد آن برحسب مگاپاسکال بيان مي‌‌شود.</a:t>
            </a:r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algn="just" rtl="1"/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4282" y="1428736"/>
            <a:ext cx="87154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fa-IR" altLang="ja-JP" sz="2400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lvl="0" algn="just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fa-IR" altLang="ja-JP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  <a:p>
            <a:pPr lvl="0" algn="just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fa-IR" altLang="ja-JP" dirty="0" smtClean="0">
              <a:latin typeface="Times New Roman" pitchFamily="18" charset="0"/>
              <a:ea typeface="MS Mincho" pitchFamily="49" charset="-128"/>
              <a:cs typeface="B Nazanin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143380"/>
            <a:ext cx="8643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altLang="ja-JP" sz="2400" dirty="0" smtClean="0">
                <a:latin typeface="Times New Roman" pitchFamily="18" charset="0"/>
                <a:ea typeface="MS Mincho" pitchFamily="49" charset="-128"/>
                <a:cs typeface="B Nazanin" pitchFamily="2" charset="-78"/>
              </a:rPr>
              <a:t>مقاومت به نفوذ بيانگر فشار مورد نياز براي تشکيل يک حفره کروي درون خاک، به اندازه‌اي که بتواند مخروط فولادي را احاطه کرده و بر اصطکاک بين سطوح مخروط و خاک اطراف آن غلبه کند، مي‌باشد.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16" y="3571876"/>
            <a:ext cx="18906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altLang="ja-JP" sz="2800" b="1" dirty="0" smtClean="0">
                <a:latin typeface="Times New Roman" pitchFamily="18" charset="0"/>
                <a:ea typeface="MS Mincho" pitchFamily="49" charset="-128"/>
                <a:cs typeface="B Titr" pitchFamily="2" charset="-78"/>
              </a:rPr>
              <a:t>مقاومت نفوذ:</a:t>
            </a:r>
          </a:p>
        </p:txBody>
      </p:sp>
    </p:spTree>
    <p:extLst>
      <p:ext uri="{BB962C8B-B14F-4D97-AF65-F5344CB8AC3E}">
        <p14:creationId xmlns:p14="http://schemas.microsoft.com/office/powerpoint/2010/main" val="1830482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 bwMode="auto">
          <a:xfrm>
            <a:off x="0" y="0"/>
            <a:ext cx="8929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1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defTabSz="914400"/>
            <a:r>
              <a:rPr lang="en-US" sz="3600" b="1" kern="0" smtClean="0">
                <a:latin typeface="Times New Roman" pitchFamily="18" charset="0"/>
                <a:cs typeface="Times New Roman" pitchFamily="18" charset="0"/>
              </a:rPr>
              <a:t>Soil resistance measurement</a:t>
            </a:r>
            <a:endParaRPr lang="fa-IR" sz="3600" b="1" kern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606722"/>
            <a:ext cx="421484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85720" y="194111"/>
            <a:ext cx="8643998" cy="17697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defTabSz="914400" rtl="1">
              <a:lnSpc>
                <a:spcPct val="150000"/>
              </a:lnSpc>
            </a:pPr>
            <a:endParaRPr lang="fa-IR" sz="2400" b="1" dirty="0" smtClean="0">
              <a:solidFill>
                <a:prstClr val="black"/>
              </a:solidFill>
              <a:latin typeface="Arial"/>
            </a:endParaRPr>
          </a:p>
          <a:p>
            <a:pPr algn="ctr" defTabSz="914400" rtl="1"/>
            <a:r>
              <a:rPr lang="fa-IR" sz="2400" b="1" dirty="0" smtClean="0">
                <a:solidFill>
                  <a:prstClr val="black"/>
                </a:solidFill>
                <a:latin typeface="Arial"/>
                <a:cs typeface="B Titr" pitchFamily="2" charset="-78"/>
              </a:rPr>
              <a:t>هدف از اندازه‌گيري شاخص</a:t>
            </a:r>
            <a:r>
              <a:rPr lang="en-US" sz="2400" b="1" dirty="0" smtClean="0">
                <a:solidFill>
                  <a:prstClr val="black"/>
                </a:solidFill>
                <a:latin typeface="Arial"/>
                <a:cs typeface="B Titr" pitchFamily="2" charset="-78"/>
              </a:rPr>
              <a:t> </a:t>
            </a:r>
            <a:r>
              <a:rPr lang="fa-IR" sz="2400" b="1" dirty="0" smtClean="0">
                <a:solidFill>
                  <a:prstClr val="black"/>
                </a:solidFill>
                <a:latin typeface="Arial"/>
                <a:cs typeface="B Titr" pitchFamily="2" charset="-78"/>
              </a:rPr>
              <a:t>مخروطي خاك</a:t>
            </a:r>
            <a:endParaRPr lang="fa-IR" sz="2400" b="1" dirty="0" smtClean="0">
              <a:solidFill>
                <a:prstClr val="black"/>
              </a:solidFill>
              <a:latin typeface="Arial"/>
            </a:endParaRPr>
          </a:p>
          <a:p>
            <a:pPr algn="r" defTabSz="914400" rtl="1"/>
            <a:r>
              <a:rPr lang="fa-IR" sz="2500" dirty="0" smtClean="0">
                <a:solidFill>
                  <a:prstClr val="black"/>
                </a:solidFill>
                <a:latin typeface="Arial"/>
                <a:cs typeface="B Nazanin" pitchFamily="2" charset="-78"/>
              </a:rPr>
              <a:t>1</a:t>
            </a:r>
            <a:r>
              <a:rPr lang="fa-IR" sz="2400" dirty="0" smtClean="0">
                <a:solidFill>
                  <a:prstClr val="black"/>
                </a:solidFill>
                <a:latin typeface="Arial"/>
                <a:cs typeface="B Nazanin" pitchFamily="2" charset="-78"/>
              </a:rPr>
              <a:t>- به منظور تعيين مقاومت خاك در برابر نفوذ گياه (كشاورزي)</a:t>
            </a:r>
          </a:p>
          <a:p>
            <a:pPr algn="r" defTabSz="914400" rtl="1"/>
            <a:r>
              <a:rPr lang="fa-IR" sz="2400" dirty="0" smtClean="0">
                <a:solidFill>
                  <a:prstClr val="black"/>
                </a:solidFill>
                <a:latin typeface="Arial"/>
                <a:cs typeface="B Nazanin" pitchFamily="2" charset="-78"/>
              </a:rPr>
              <a:t> 2- كمك به تصميم‌گيري جهت احداث پي در ساختمان‌سازي(مهندسي راه و ساختمان</a:t>
            </a:r>
            <a:r>
              <a:rPr lang="fa-IR" sz="2400" dirty="0" smtClean="0">
                <a:solidFill>
                  <a:prstClr val="black"/>
                </a:solidFill>
                <a:latin typeface="Arial"/>
              </a:rPr>
              <a:t>)</a:t>
            </a:r>
            <a:endParaRPr lang="fa-IR" sz="2400" dirty="0">
              <a:solidFill>
                <a:prstClr val="black"/>
              </a:solidFill>
              <a:latin typeface="Arial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1314" y="3643290"/>
            <a:ext cx="378621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1014378" y="1963826"/>
            <a:ext cx="7829560" cy="175260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588" indent="-228588" algn="r" defTabSz="914355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7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a-IR" sz="9600" dirty="0" smtClean="0">
                <a:cs typeface="B Nazanin" pitchFamily="2" charset="-78"/>
              </a:rPr>
              <a:t>3- تحقيق وپژوهش شرايط رشد گياهان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fa-IR" sz="9600" dirty="0" smtClean="0">
                <a:cs typeface="B Nazanin" pitchFamily="2" charset="-78"/>
              </a:rPr>
              <a:t>4- تشخيص لايه ي  فشرده زير عمق شخم و ترسيم آن</a:t>
            </a:r>
            <a:r>
              <a:rPr lang="fa-IR" sz="8000" dirty="0" smtClean="0">
                <a:cs typeface="B Nazanin" pitchFamily="2" charset="-78"/>
              </a:rPr>
              <a:t> </a:t>
            </a:r>
            <a:r>
              <a:rPr lang="fa-IR" sz="9600" dirty="0" smtClean="0">
                <a:cs typeface="B Nazanin" pitchFamily="2" charset="-78"/>
              </a:rPr>
              <a:t>فشرده زير عمق شخم(</a:t>
            </a:r>
            <a:r>
              <a:rPr lang="en-US" sz="9600" dirty="0" smtClean="0">
                <a:latin typeface="Times New Roman" pitchFamily="18" charset="0"/>
                <a:cs typeface="Times New Roman" pitchFamily="18" charset="0"/>
              </a:rPr>
              <a:t>Hard pan</a:t>
            </a:r>
            <a:r>
              <a:rPr lang="fa-IR" sz="9600" dirty="0" smtClean="0">
                <a:cs typeface="B Nazanin" pitchFamily="2" charset="-78"/>
              </a:rPr>
              <a:t>)</a:t>
            </a:r>
          </a:p>
          <a:p>
            <a:pPr marL="0" indent="0">
              <a:buNone/>
            </a:pPr>
            <a:r>
              <a:rPr lang="fa-IR" sz="9600" dirty="0" smtClean="0">
                <a:cs typeface="B Nazanin" pitchFamily="2" charset="-78"/>
              </a:rPr>
              <a:t>5- تجزيه و</a:t>
            </a:r>
            <a:r>
              <a:rPr lang="en-US" sz="9600" dirty="0" smtClean="0">
                <a:cs typeface="B Nazanin" pitchFamily="2" charset="-78"/>
              </a:rPr>
              <a:t> </a:t>
            </a:r>
            <a:r>
              <a:rPr lang="fa-IR" sz="9600" dirty="0" smtClean="0">
                <a:cs typeface="B Nazanin" pitchFamily="2" charset="-78"/>
              </a:rPr>
              <a:t>تحليل عمومي خاك</a:t>
            </a:r>
          </a:p>
          <a:p>
            <a:endParaRPr lang="en-US" sz="9600" dirty="0" smtClean="0">
              <a:cs typeface="B Nazanin" pitchFamily="2" charset="-78"/>
            </a:endParaRPr>
          </a:p>
          <a:p>
            <a:endParaRPr lang="en-US" sz="9600" b="1" dirty="0" smtClean="0">
              <a:cs typeface="B Nazanin" pitchFamily="2" charset="-78"/>
            </a:endParaRPr>
          </a:p>
          <a:p>
            <a:r>
              <a:rPr lang="en-US" dirty="0" smtClean="0">
                <a:cs typeface="B Nazanin" pitchFamily="2" charset="-78"/>
              </a:rPr>
              <a:t> </a:t>
            </a:r>
          </a:p>
          <a:p>
            <a:endParaRPr lang="fa-IR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97120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72890" y="634324"/>
            <a:ext cx="3971109" cy="493383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ysClr val="windowText" lastClr="000000"/>
            </a:solidFill>
            <a:prstDash val="solid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1616101" y="0"/>
            <a:ext cx="6457217" cy="630942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5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B Titr" pitchFamily="2" charset="-78"/>
              </a:rPr>
              <a:t>انواع دستگاه‌هاي اندازه‌گيري نفوذ خاك</a:t>
            </a:r>
            <a:endParaRPr kumimoji="0" lang="fa-IR" sz="35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7158" y="1407918"/>
            <a:ext cx="3357586" cy="2400657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1- </a:t>
            </a:r>
            <a:r>
              <a:rPr kumimoji="0" lang="en-US" sz="3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penetrograph</a:t>
            </a:r>
            <a:endParaRPr kumimoji="0" lang="en-US" sz="3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2- </a:t>
            </a:r>
            <a:r>
              <a:rPr kumimoji="0" lang="en-US" sz="3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penetrometer</a:t>
            </a:r>
            <a:endParaRPr kumimoji="0" lang="en-US" sz="3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3- </a:t>
            </a:r>
            <a:r>
              <a:rPr kumimoji="0" lang="en-US" sz="3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Penetrologger</a:t>
            </a:r>
            <a:endParaRPr kumimoji="0" lang="en-US" sz="3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077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36844" t="10506" r="40584" b="7388"/>
          <a:stretch>
            <a:fillRect/>
          </a:stretch>
        </p:blipFill>
        <p:spPr bwMode="auto">
          <a:xfrm>
            <a:off x="3617181" y="714380"/>
            <a:ext cx="200026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1759793" y="928694"/>
            <a:ext cx="1500198" cy="642942"/>
          </a:xfrm>
          <a:prstGeom prst="wedgeRoundRectCallout">
            <a:avLst>
              <a:gd name="adj1" fmla="val 115415"/>
              <a:gd name="adj2" fmla="val 70072"/>
              <a:gd name="adj3" fmla="val 16667"/>
            </a:avLst>
          </a:prstGeom>
          <a:solidFill>
            <a:srgbClr val="FFFFFF"/>
          </a:solidFill>
          <a:ln w="635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7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B Mitra" pitchFamily="2" charset="-78"/>
              </a:rPr>
              <a:t>قاب لودسل</a:t>
            </a:r>
            <a:endParaRPr kumimoji="0" lang="fa-IR" sz="17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1545479" y="2357454"/>
            <a:ext cx="1857388" cy="642942"/>
          </a:xfrm>
          <a:prstGeom prst="wedgeRoundRectCallout">
            <a:avLst>
              <a:gd name="adj1" fmla="val 122059"/>
              <a:gd name="adj2" fmla="val -107121"/>
              <a:gd name="adj3" fmla="val 16667"/>
            </a:avLst>
          </a:prstGeom>
          <a:noFill/>
          <a:ln w="3175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7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B Mitra" pitchFamily="2" charset="-78"/>
              </a:rPr>
              <a:t>مکان نصب حسگر نوری</a:t>
            </a:r>
            <a:endParaRPr kumimoji="0" lang="fa-IR" sz="17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6474701" y="3071834"/>
            <a:ext cx="1357322" cy="714380"/>
          </a:xfrm>
          <a:prstGeom prst="wedgeRoundRectCallout">
            <a:avLst>
              <a:gd name="adj1" fmla="val -172162"/>
              <a:gd name="adj2" fmla="val 94020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7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B Mitra" pitchFamily="2" charset="-78"/>
              </a:rPr>
              <a:t>شاخص عمق</a:t>
            </a:r>
            <a:endParaRPr kumimoji="0" lang="fa-IR" sz="17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6546139" y="4572032"/>
            <a:ext cx="1500198" cy="785818"/>
          </a:xfrm>
          <a:prstGeom prst="wedgeRoundRectCallout">
            <a:avLst>
              <a:gd name="adj1" fmla="val -153198"/>
              <a:gd name="adj2" fmla="val 51043"/>
              <a:gd name="adj3" fmla="val 16667"/>
            </a:avLst>
          </a:prstGeom>
          <a:solidFill>
            <a:srgbClr val="FFFFFF"/>
          </a:solidFill>
          <a:ln w="635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7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B Mitra" pitchFamily="2" charset="-78"/>
              </a:rPr>
              <a:t>صفحه تشخيص سطح خاک</a:t>
            </a:r>
            <a:endParaRPr kumimoji="0" lang="fa-IR" sz="17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6188949" y="1000132"/>
            <a:ext cx="1285884" cy="714380"/>
          </a:xfrm>
          <a:prstGeom prst="wedgeRoundRectCallout">
            <a:avLst>
              <a:gd name="adj1" fmla="val -128583"/>
              <a:gd name="adj2" fmla="val 113834"/>
              <a:gd name="adj3" fmla="val 16667"/>
            </a:avLst>
          </a:prstGeom>
          <a:solidFill>
            <a:srgbClr val="FFFFFF"/>
          </a:solidFill>
          <a:ln w="635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7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B Mitra" pitchFamily="2" charset="-78"/>
              </a:rPr>
              <a:t>بلوک هادی</a:t>
            </a:r>
            <a:endParaRPr kumimoji="0" lang="fa-IR" sz="17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5831759" y="0"/>
            <a:ext cx="1357322" cy="642942"/>
          </a:xfrm>
          <a:prstGeom prst="wedgeRoundRectCallout">
            <a:avLst>
              <a:gd name="adj1" fmla="val -135874"/>
              <a:gd name="adj2" fmla="val 241154"/>
              <a:gd name="adj3" fmla="val 16667"/>
            </a:avLst>
          </a:prstGeom>
          <a:solidFill>
            <a:srgbClr val="FFFFFF"/>
          </a:solidFill>
          <a:ln w="635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7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B Mitra" pitchFamily="2" charset="-78"/>
              </a:rPr>
              <a:t>لودسل</a:t>
            </a:r>
            <a:endParaRPr kumimoji="0" lang="fa-IR" sz="17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45743" y="5857916"/>
            <a:ext cx="23134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ar-SA" altLang="ja-JP" b="1" dirty="0" smtClean="0">
                <a:latin typeface="Times New Roman" pitchFamily="18" charset="0"/>
                <a:ea typeface="MS Mincho" pitchFamily="49" charset="-128"/>
                <a:cs typeface="B Mitra" pitchFamily="2" charset="-78"/>
              </a:rPr>
              <a:t>شماتیک نفوذسنج دستی</a:t>
            </a:r>
            <a:endParaRPr lang="ar-SA" altLang="ja-JP" sz="4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578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214282" y="0"/>
            <a:ext cx="8229600" cy="627017"/>
          </a:xfrm>
          <a:prstGeom prst="rect">
            <a:avLst/>
          </a:prstGeom>
        </p:spPr>
        <p:txBody>
          <a:bodyPr/>
          <a:lstStyle>
            <a:lvl1pPr marL="228588" indent="-228588" algn="r" defTabSz="914355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7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8" algn="r" defTabSz="914355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Penetrograph</a:t>
            </a:r>
            <a:endParaRPr lang="en-US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a-IR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2571744"/>
            <a:ext cx="457203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571744"/>
            <a:ext cx="2571768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29479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-168010" y="222387"/>
            <a:ext cx="9044022" cy="613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Penetrologger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/>
            </a:r>
            <a:b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endParaRPr kumimoji="0" lang="fa-IR" sz="3600" b="1" i="0" u="none" strike="noStrike" kern="0" cap="none" spc="0" normalizeH="0" baseline="0" noProof="0" dirty="0" err="1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4911" y="1090309"/>
            <a:ext cx="7858180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75416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71480"/>
            <a:ext cx="8566996" cy="535531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defTabSz="914400" rtl="1"/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                                   </a:t>
            </a:r>
            <a:r>
              <a:rPr lang="fa-IR" sz="30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يك پنترولاگر شامل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:</a:t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/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1- سنسور اندازه‌گيري نيرو (</a:t>
            </a:r>
            <a:r>
              <a:rPr lang="en-US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force sensor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)</a:t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2- ديتالاگر (</a:t>
            </a:r>
            <a:r>
              <a:rPr lang="en-US" sz="2600" dirty="0" err="1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datalogger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)</a:t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3-  ميله‌ي رابط  (</a:t>
            </a:r>
            <a:r>
              <a:rPr lang="en-US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probing rod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)</a:t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4- مخروط‌ها با ابعاد و زواياي مختلف  (</a:t>
            </a:r>
            <a:r>
              <a:rPr lang="en-US" sz="2600" dirty="0" err="1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conuc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/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5- صفحه نمايش (</a:t>
            </a:r>
            <a:r>
              <a:rPr lang="en-US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monitor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)</a:t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6-  سيستم اندازه‌گيري عمق (</a:t>
            </a:r>
            <a:r>
              <a:rPr lang="en-US" sz="2600" dirty="0" err="1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ultrasone</a:t>
            </a:r>
            <a:r>
              <a:rPr lang="en-US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 depth measurement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)</a:t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7-  شارژر باطري پنترولاگر 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battery charger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)</a:t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8- كابل براي ارتباط پنترولاگر به </a:t>
            </a:r>
            <a:r>
              <a:rPr lang="en-US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Pc</a:t>
            </a:r>
            <a:r>
              <a:rPr lang="en-US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 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/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9-  صفحه‌ي چك‌كننده پنترولاگر (</a:t>
            </a:r>
            <a:r>
              <a:rPr lang="en-US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cone check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) </a:t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10- نرم افزار كامپيوتر (</a:t>
            </a:r>
            <a:r>
              <a:rPr lang="en-US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Pc-software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/>
            </a:r>
            <a:b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</a:b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Arial"/>
                <a:cs typeface="B Nazanin" pitchFamily="2" charset="-78"/>
              </a:rPr>
              <a:t>11- جعبه‌ي آلومينيومي براي حمل دستگاه  (</a:t>
            </a:r>
            <a:r>
              <a:rPr lang="en-US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bag of tool</a:t>
            </a:r>
            <a:r>
              <a:rPr lang="fa-IR" sz="2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fa-IR" sz="2600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408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43691" y="428604"/>
            <a:ext cx="8872510" cy="571504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55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50000"/>
              </a:lnSpc>
            </a:pP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                                    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   </a:t>
            </a:r>
            <a:r>
              <a:rPr lang="fa-IR" sz="3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Titr" pitchFamily="2" charset="-78"/>
              </a:rPr>
              <a:t>ويژگي‌هاي  پنترولاگر</a:t>
            </a: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Titr" pitchFamily="2" charset="-78"/>
              </a:rPr>
              <a:t/>
            </a:r>
            <a:b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Titr" pitchFamily="2" charset="-78"/>
              </a:rPr>
            </a:b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/>
            </a:r>
            <a:b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</a:b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1- تقريباً تا 500 داده را ذخيره سازي مي‌كند.</a:t>
            </a:r>
            <a:b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</a:b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2- تا عمق 80 سانتي‌متري را  اندازه‌گيري مي‌كند.</a:t>
            </a:r>
            <a:b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</a:b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3- نام پروژه، تعداد اندازه‌گيري‌ها، نوع مخروط مورد استفاده و سرعت نفوذ قبل از اندازه‌گيري‌ها در پنترولاگر يا كامپيوتر قابل تنظيم است.</a:t>
            </a:r>
            <a:b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</a:b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4- نتايج اندازه‌گيري بر روي صفحه نمايش به صورت گراف يا جدول داده ها قابل نمايش است.</a:t>
            </a:r>
            <a:b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</a:br>
            <a: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5- مقاومت به نفوذ، به سرعت نفوذ، ابعاد مخروط و زاويه‌ي بالايي مخروط بستگي دارد.</a:t>
            </a:r>
            <a:br>
              <a:rPr lang="fa-IR" sz="24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</a:br>
            <a:endParaRPr lang="fa-IR" sz="2400" dirty="0">
              <a:solidFill>
                <a:schemeClr val="tx1">
                  <a:lumMod val="95000"/>
                  <a:lumOff val="5000"/>
                </a:schemeClr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6006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834" y="666206"/>
            <a:ext cx="7468569" cy="559090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2825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1357290" y="6411724"/>
            <a:ext cx="4929222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Graphic display on a monitor</a:t>
            </a:r>
            <a:endParaRPr lang="fa-IR" sz="23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653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1_Orbit">
  <a:themeElements>
    <a:clrScheme name="1_Orbit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1_Orbi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Orbit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rbit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heme1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4FA6A59-225A-4B61-AC15-AC38D5851326}" vid="{BF9AFE6D-0F9A-4A40-8286-6BF341A9067B}"/>
    </a:ext>
  </a:extLst>
</a:theme>
</file>

<file path=ppt/theme/theme3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6803</TotalTime>
  <Words>1568</Words>
  <Application>Microsoft Office PowerPoint</Application>
  <PresentationFormat>On-screen Show (4:3)</PresentationFormat>
  <Paragraphs>274</Paragraphs>
  <Slides>97</Slides>
  <Notes>0</Notes>
  <HiddenSlides>8</HiddenSlides>
  <MMClips>0</MMClips>
  <ScaleCrop>false</ScaleCrop>
  <HeadingPairs>
    <vt:vector size="8" baseType="variant">
      <vt:variant>
        <vt:lpstr>Fonts Used</vt:lpstr>
      </vt:variant>
      <vt:variant>
        <vt:i4>19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97</vt:i4>
      </vt:variant>
    </vt:vector>
  </HeadingPairs>
  <TitlesOfParts>
    <vt:vector size="120" baseType="lpstr">
      <vt:lpstr>MS Mincho</vt:lpstr>
      <vt:lpstr>ＭＳ Ｐゴシック</vt:lpstr>
      <vt:lpstr>Arial</vt:lpstr>
      <vt:lpstr>B Elham</vt:lpstr>
      <vt:lpstr>B Homa</vt:lpstr>
      <vt:lpstr>B Lotus</vt:lpstr>
      <vt:lpstr>B Mitra</vt:lpstr>
      <vt:lpstr>B Nazanin</vt:lpstr>
      <vt:lpstr>B Titr</vt:lpstr>
      <vt:lpstr>B Zar</vt:lpstr>
      <vt:lpstr>Calibri</vt:lpstr>
      <vt:lpstr>Calibri Light</vt:lpstr>
      <vt:lpstr>Century Gothic</vt:lpstr>
      <vt:lpstr>Nazanin</vt:lpstr>
      <vt:lpstr>Symbol</vt:lpstr>
      <vt:lpstr>Tahoma</vt:lpstr>
      <vt:lpstr>Times New Roman</vt:lpstr>
      <vt:lpstr>Wingdings</vt:lpstr>
      <vt:lpstr>Wingdings 3</vt:lpstr>
      <vt:lpstr>1_Orbit</vt:lpstr>
      <vt:lpstr>1_Theme1</vt:lpstr>
      <vt:lpstr>Wisp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اهمیت ساختمان خاک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62</cp:revision>
  <dcterms:created xsi:type="dcterms:W3CDTF">2017-03-10T06:23:44Z</dcterms:created>
  <dcterms:modified xsi:type="dcterms:W3CDTF">2020-02-20T07:51:45Z</dcterms:modified>
</cp:coreProperties>
</file>