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72" r:id="rId2"/>
    <p:sldId id="292" r:id="rId3"/>
    <p:sldId id="265" r:id="rId4"/>
    <p:sldId id="306" r:id="rId5"/>
    <p:sldId id="307" r:id="rId6"/>
    <p:sldId id="293" r:id="rId7"/>
    <p:sldId id="308" r:id="rId8"/>
    <p:sldId id="309" r:id="rId9"/>
    <p:sldId id="310" r:id="rId10"/>
    <p:sldId id="311" r:id="rId11"/>
    <p:sldId id="312" r:id="rId12"/>
    <p:sldId id="314" r:id="rId13"/>
    <p:sldId id="313" r:id="rId14"/>
    <p:sldId id="277"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6" d="100"/>
          <a:sy n="76" d="100"/>
        </p:scale>
        <p:origin x="-1206" y="21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183B8B7-BADF-4600-BCED-11DB13E53A70}" type="datetimeFigureOut">
              <a:rPr lang="en-US" smtClean="0"/>
              <a:t>3/3/2020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53C850D-CC68-46F9-8CB0-AD10CCF1E03B}" type="slidenum">
              <a:rPr lang="en-US" smtClean="0"/>
              <a:t>‹#›</a:t>
            </a:fld>
            <a:endParaRPr lang="en-US"/>
          </a:p>
        </p:txBody>
      </p:sp>
    </p:spTree>
    <p:extLst>
      <p:ext uri="{BB962C8B-B14F-4D97-AF65-F5344CB8AC3E}">
        <p14:creationId xmlns:p14="http://schemas.microsoft.com/office/powerpoint/2010/main" val="34904990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53C850D-CC68-46F9-8CB0-AD10CCF1E03B}" type="slidenum">
              <a:rPr lang="en-US" smtClean="0"/>
              <a:t>1</a:t>
            </a:fld>
            <a:endParaRPr lang="en-US"/>
          </a:p>
        </p:txBody>
      </p:sp>
    </p:spTree>
    <p:extLst>
      <p:ext uri="{BB962C8B-B14F-4D97-AF65-F5344CB8AC3E}">
        <p14:creationId xmlns:p14="http://schemas.microsoft.com/office/powerpoint/2010/main" val="10490378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5C7F68-EC71-4531-8558-7F955A14249F}" type="slidenum">
              <a:rPr lang="en-US" smtClean="0"/>
              <a:pPr/>
              <a:t>2</a:t>
            </a:fld>
            <a:endParaRPr lang="en-US"/>
          </a:p>
        </p:txBody>
      </p:sp>
    </p:spTree>
    <p:extLst>
      <p:ext uri="{BB962C8B-B14F-4D97-AF65-F5344CB8AC3E}">
        <p14:creationId xmlns:p14="http://schemas.microsoft.com/office/powerpoint/2010/main" val="30424000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46F682B-DC52-4B25-AD5A-101A8C4FD7FC}" type="datetimeFigureOut">
              <a:rPr lang="en-US" smtClean="0"/>
              <a:t>3/3/2020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C94F7C-51A6-461F-9BD8-D0490A303B72}" type="slidenum">
              <a:rPr lang="en-US" smtClean="0"/>
              <a:t>‹#›</a:t>
            </a:fld>
            <a:endParaRPr lang="en-US"/>
          </a:p>
        </p:txBody>
      </p:sp>
    </p:spTree>
    <p:extLst>
      <p:ext uri="{BB962C8B-B14F-4D97-AF65-F5344CB8AC3E}">
        <p14:creationId xmlns:p14="http://schemas.microsoft.com/office/powerpoint/2010/main" val="36027002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46F682B-DC52-4B25-AD5A-101A8C4FD7FC}" type="datetimeFigureOut">
              <a:rPr lang="en-US" smtClean="0"/>
              <a:t>3/3/2020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C94F7C-51A6-461F-9BD8-D0490A303B72}" type="slidenum">
              <a:rPr lang="en-US" smtClean="0"/>
              <a:t>‹#›</a:t>
            </a:fld>
            <a:endParaRPr lang="en-US"/>
          </a:p>
        </p:txBody>
      </p:sp>
    </p:spTree>
    <p:extLst>
      <p:ext uri="{BB962C8B-B14F-4D97-AF65-F5344CB8AC3E}">
        <p14:creationId xmlns:p14="http://schemas.microsoft.com/office/powerpoint/2010/main" val="215753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46F682B-DC52-4B25-AD5A-101A8C4FD7FC}" type="datetimeFigureOut">
              <a:rPr lang="en-US" smtClean="0"/>
              <a:t>3/3/2020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C94F7C-51A6-461F-9BD8-D0490A303B72}" type="slidenum">
              <a:rPr lang="en-US" smtClean="0"/>
              <a:t>‹#›</a:t>
            </a:fld>
            <a:endParaRPr lang="en-US"/>
          </a:p>
        </p:txBody>
      </p:sp>
    </p:spTree>
    <p:extLst>
      <p:ext uri="{BB962C8B-B14F-4D97-AF65-F5344CB8AC3E}">
        <p14:creationId xmlns:p14="http://schemas.microsoft.com/office/powerpoint/2010/main" val="20045773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46F682B-DC52-4B25-AD5A-101A8C4FD7FC}" type="datetimeFigureOut">
              <a:rPr lang="en-US" smtClean="0"/>
              <a:t>3/3/2020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CC94F7C-51A6-461F-9BD8-D0490A303B72}" type="slidenum">
              <a:rPr lang="en-US" smtClean="0"/>
              <a:t>‹#›</a:t>
            </a:fld>
            <a:endParaRPr lang="en-US"/>
          </a:p>
        </p:txBody>
      </p:sp>
    </p:spTree>
    <p:extLst>
      <p:ext uri="{BB962C8B-B14F-4D97-AF65-F5344CB8AC3E}">
        <p14:creationId xmlns:p14="http://schemas.microsoft.com/office/powerpoint/2010/main" val="6721490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46F682B-DC52-4B25-AD5A-101A8C4FD7FC}" type="datetimeFigureOut">
              <a:rPr lang="en-US" smtClean="0"/>
              <a:t>3/3/2020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CC94F7C-51A6-461F-9BD8-D0490A303B72}" type="slidenum">
              <a:rPr lang="en-US" smtClean="0"/>
              <a:t>‹#›</a:t>
            </a:fld>
            <a:endParaRPr lang="en-US"/>
          </a:p>
        </p:txBody>
      </p:sp>
    </p:spTree>
    <p:extLst>
      <p:ext uri="{BB962C8B-B14F-4D97-AF65-F5344CB8AC3E}">
        <p14:creationId xmlns:p14="http://schemas.microsoft.com/office/powerpoint/2010/main" val="1477320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46F682B-DC52-4B25-AD5A-101A8C4FD7FC}" type="datetimeFigureOut">
              <a:rPr lang="en-US" smtClean="0"/>
              <a:t>3/3/2020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CC94F7C-51A6-461F-9BD8-D0490A303B72}" type="slidenum">
              <a:rPr lang="en-US" smtClean="0"/>
              <a:t>‹#›</a:t>
            </a:fld>
            <a:endParaRPr lang="en-US"/>
          </a:p>
        </p:txBody>
      </p:sp>
    </p:spTree>
    <p:extLst>
      <p:ext uri="{BB962C8B-B14F-4D97-AF65-F5344CB8AC3E}">
        <p14:creationId xmlns:p14="http://schemas.microsoft.com/office/powerpoint/2010/main" val="24698861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F682B-DC52-4B25-AD5A-101A8C4FD7FC}" type="datetimeFigureOut">
              <a:rPr lang="en-US" smtClean="0"/>
              <a:t>3/3/2020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CC94F7C-51A6-461F-9BD8-D0490A303B72}" type="slidenum">
              <a:rPr lang="en-US" smtClean="0"/>
              <a:t>‹#›</a:t>
            </a:fld>
            <a:endParaRPr lang="en-US"/>
          </a:p>
        </p:txBody>
      </p:sp>
    </p:spTree>
    <p:extLst>
      <p:ext uri="{BB962C8B-B14F-4D97-AF65-F5344CB8AC3E}">
        <p14:creationId xmlns:p14="http://schemas.microsoft.com/office/powerpoint/2010/main" val="2246303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46F682B-DC52-4B25-AD5A-101A8C4FD7FC}" type="datetimeFigureOut">
              <a:rPr lang="en-US" smtClean="0"/>
              <a:t>3/3/2020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CC94F7C-51A6-461F-9BD8-D0490A303B72}" type="slidenum">
              <a:rPr lang="en-US" smtClean="0"/>
              <a:t>‹#›</a:t>
            </a:fld>
            <a:endParaRPr lang="en-US"/>
          </a:p>
        </p:txBody>
      </p:sp>
    </p:spTree>
    <p:extLst>
      <p:ext uri="{BB962C8B-B14F-4D97-AF65-F5344CB8AC3E}">
        <p14:creationId xmlns:p14="http://schemas.microsoft.com/office/powerpoint/2010/main" val="4244594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46F682B-DC52-4B25-AD5A-101A8C4FD7FC}" type="datetimeFigureOut">
              <a:rPr lang="en-US" smtClean="0"/>
              <a:t>3/3/2020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CC94F7C-51A6-461F-9BD8-D0490A303B72}" type="slidenum">
              <a:rPr lang="en-US" smtClean="0"/>
              <a:t>‹#›</a:t>
            </a:fld>
            <a:endParaRPr lang="en-US"/>
          </a:p>
        </p:txBody>
      </p:sp>
    </p:spTree>
    <p:extLst>
      <p:ext uri="{BB962C8B-B14F-4D97-AF65-F5344CB8AC3E}">
        <p14:creationId xmlns:p14="http://schemas.microsoft.com/office/powerpoint/2010/main" val="3146342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46F682B-DC52-4B25-AD5A-101A8C4FD7FC}" type="datetimeFigureOut">
              <a:rPr lang="en-US" smtClean="0"/>
              <a:t>3/3/2020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C94F7C-51A6-461F-9BD8-D0490A303B72}" type="slidenum">
              <a:rPr lang="en-US" smtClean="0"/>
              <a:t>‹#›</a:t>
            </a:fld>
            <a:endParaRPr lang="en-US"/>
          </a:p>
        </p:txBody>
      </p:sp>
    </p:spTree>
    <p:extLst>
      <p:ext uri="{BB962C8B-B14F-4D97-AF65-F5344CB8AC3E}">
        <p14:creationId xmlns:p14="http://schemas.microsoft.com/office/powerpoint/2010/main" val="27470985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46F682B-DC52-4B25-AD5A-101A8C4FD7FC}" type="datetimeFigureOut">
              <a:rPr lang="en-US" smtClean="0"/>
              <a:t>3/3/2020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C94F7C-51A6-461F-9BD8-D0490A303B72}" type="slidenum">
              <a:rPr lang="en-US" smtClean="0"/>
              <a:t>‹#›</a:t>
            </a:fld>
            <a:endParaRPr lang="en-US"/>
          </a:p>
        </p:txBody>
      </p:sp>
    </p:spTree>
    <p:extLst>
      <p:ext uri="{BB962C8B-B14F-4D97-AF65-F5344CB8AC3E}">
        <p14:creationId xmlns:p14="http://schemas.microsoft.com/office/powerpoint/2010/main" val="8113897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F682B-DC52-4B25-AD5A-101A8C4FD7FC}" type="datetimeFigureOut">
              <a:rPr lang="en-US" smtClean="0"/>
              <a:t>3/3/2020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C94F7C-51A6-461F-9BD8-D0490A303B72}" type="slidenum">
              <a:rPr lang="en-US" smtClean="0"/>
              <a:t>‹#›</a:t>
            </a:fld>
            <a:endParaRPr lang="en-US"/>
          </a:p>
        </p:txBody>
      </p:sp>
    </p:spTree>
    <p:extLst>
      <p:ext uri="{BB962C8B-B14F-4D97-AF65-F5344CB8AC3E}">
        <p14:creationId xmlns:p14="http://schemas.microsoft.com/office/powerpoint/2010/main" val="31665854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3" cstate="print"/>
          <a:stretch>
            <a:fillRect/>
          </a:stretch>
        </p:blipFill>
        <p:spPr>
          <a:xfrm>
            <a:off x="-2514600" y="1"/>
            <a:ext cx="14706600" cy="6858000"/>
          </a:xfrm>
          <a:prstGeom prst="rect">
            <a:avLst/>
          </a:prstGeom>
        </p:spPr>
      </p:pic>
    </p:spTree>
    <p:extLst>
      <p:ext uri="{BB962C8B-B14F-4D97-AF65-F5344CB8AC3E}">
        <p14:creationId xmlns:p14="http://schemas.microsoft.com/office/powerpoint/2010/main" val="2616309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2594" y="150125"/>
            <a:ext cx="8894929" cy="6537278"/>
          </a:xfrm>
        </p:spPr>
        <p:txBody>
          <a:bodyPr>
            <a:noAutofit/>
          </a:bodyPr>
          <a:lstStyle/>
          <a:p>
            <a:endParaRPr lang="fa-IR" sz="2200" b="1" dirty="0" smtClean="0">
              <a:latin typeface="IRYekan" panose="02000506000000020002" pitchFamily="2" charset="-78"/>
              <a:cs typeface="B Mitra" panose="00000400000000000000" pitchFamily="2" charset="-78"/>
            </a:endParaRPr>
          </a:p>
          <a:p>
            <a:endParaRPr lang="fa-IR" sz="2200" b="1" dirty="0" smtClean="0">
              <a:latin typeface="IranNastaliq" panose="02000503000000020003" pitchFamily="2" charset="0"/>
              <a:cs typeface="IranNastaliq" panose="02000503000000020003" pitchFamily="2" charset="0"/>
            </a:endParaRPr>
          </a:p>
          <a:p>
            <a:pPr lvl="0" rtl="1" fontAlgn="base">
              <a:spcBef>
                <a:spcPct val="0"/>
              </a:spcBef>
              <a:spcAft>
                <a:spcPct val="0"/>
              </a:spcAft>
            </a:pPr>
            <a:endParaRPr lang="en-US" sz="2800" dirty="0" smtClean="0">
              <a:solidFill>
                <a:schemeClr val="tx1"/>
              </a:solidFill>
              <a:latin typeface="Calibri" pitchFamily="34" charset="0"/>
              <a:ea typeface="Calibri" pitchFamily="34" charset="0"/>
              <a:cs typeface="B Titr" pitchFamily="2" charset="-78"/>
            </a:endParaRPr>
          </a:p>
          <a:p>
            <a:pPr lvl="0" rtl="1" fontAlgn="base">
              <a:spcBef>
                <a:spcPct val="0"/>
              </a:spcBef>
              <a:spcAft>
                <a:spcPct val="0"/>
              </a:spcAft>
            </a:pPr>
            <a:endParaRPr lang="en-US" sz="1800" dirty="0" smtClean="0">
              <a:solidFill>
                <a:schemeClr val="tx1"/>
              </a:solidFill>
              <a:latin typeface="Calibri" pitchFamily="34" charset="0"/>
              <a:ea typeface="Calibri" pitchFamily="34" charset="0"/>
              <a:cs typeface="B Titr" pitchFamily="2" charset="-78"/>
            </a:endParaRPr>
          </a:p>
          <a:p>
            <a:pPr lvl="0" rtl="1" fontAlgn="base">
              <a:spcBef>
                <a:spcPct val="0"/>
              </a:spcBef>
              <a:spcAft>
                <a:spcPct val="0"/>
              </a:spcAft>
            </a:pPr>
            <a:r>
              <a:rPr lang="fa-IR" sz="1800" dirty="0" smtClean="0">
                <a:solidFill>
                  <a:schemeClr val="tx1"/>
                </a:solidFill>
                <a:latin typeface="Calibri" pitchFamily="34" charset="0"/>
                <a:cs typeface="B Titr" pitchFamily="2" charset="-78"/>
              </a:rPr>
              <a:t>دانشگاه جیرقت</a:t>
            </a:r>
          </a:p>
          <a:p>
            <a:pPr lvl="0" rtl="1" fontAlgn="base">
              <a:spcBef>
                <a:spcPct val="0"/>
              </a:spcBef>
              <a:spcAft>
                <a:spcPct val="0"/>
              </a:spcAft>
            </a:pPr>
            <a:r>
              <a:rPr lang="fa-IR" sz="1800" dirty="0" smtClean="0">
                <a:solidFill>
                  <a:schemeClr val="tx1"/>
                </a:solidFill>
                <a:latin typeface="Calibri" pitchFamily="34" charset="0"/>
                <a:cs typeface="B Titr" pitchFamily="2" charset="-78"/>
              </a:rPr>
              <a:t>دانشکده علوم پایه</a:t>
            </a:r>
          </a:p>
          <a:p>
            <a:pPr lvl="0" rtl="1" fontAlgn="base">
              <a:spcBef>
                <a:spcPct val="0"/>
              </a:spcBef>
              <a:spcAft>
                <a:spcPct val="0"/>
              </a:spcAft>
            </a:pPr>
            <a:r>
              <a:rPr lang="fa-IR" sz="1800" dirty="0" smtClean="0">
                <a:solidFill>
                  <a:schemeClr val="tx1"/>
                </a:solidFill>
                <a:latin typeface="Calibri" pitchFamily="34" charset="0"/>
                <a:cs typeface="B Titr" pitchFamily="2" charset="-78"/>
              </a:rPr>
              <a:t>گروه زیست شناسی گیاهی</a:t>
            </a:r>
            <a:endParaRPr lang="en-US" sz="1100" dirty="0">
              <a:solidFill>
                <a:schemeClr val="tx1"/>
              </a:solidFill>
              <a:latin typeface="Arial" pitchFamily="34" charset="0"/>
              <a:cs typeface="B Titr" pitchFamily="2" charset="-78"/>
            </a:endParaRPr>
          </a:p>
          <a:p>
            <a:pPr rtl="1"/>
            <a:endParaRPr lang="en-US" sz="3000" b="1" dirty="0" smtClean="0">
              <a:ln w="0"/>
              <a:latin typeface="IranNastaliq" panose="02000503000000020003" pitchFamily="2" charset="0"/>
              <a:cs typeface="B Titr" pitchFamily="2" charset="-78"/>
            </a:endParaRPr>
          </a:p>
          <a:p>
            <a:pPr rtl="1"/>
            <a:r>
              <a:rPr lang="fa-IR" sz="1800" dirty="0" smtClean="0">
                <a:solidFill>
                  <a:schemeClr val="tx1"/>
                </a:solidFill>
                <a:latin typeface="Calibri" pitchFamily="34" charset="0"/>
                <a:ea typeface="Calibri" pitchFamily="34" charset="0"/>
                <a:cs typeface="B Titr" pitchFamily="2" charset="-78"/>
              </a:rPr>
              <a:t>درس:</a:t>
            </a:r>
          </a:p>
          <a:p>
            <a:pPr rtl="1"/>
            <a:r>
              <a:rPr lang="fa-IR" sz="1800" dirty="0" smtClean="0">
                <a:solidFill>
                  <a:schemeClr val="tx1"/>
                </a:solidFill>
                <a:latin typeface="Calibri" pitchFamily="34" charset="0"/>
                <a:ea typeface="Calibri" pitchFamily="34" charset="0"/>
                <a:cs typeface="B Titr" pitchFamily="2" charset="-78"/>
              </a:rPr>
              <a:t>بوم شناسی گیاهی</a:t>
            </a:r>
            <a:endParaRPr lang="en-US" sz="1800" dirty="0" smtClean="0">
              <a:solidFill>
                <a:schemeClr val="tx1"/>
              </a:solidFill>
              <a:latin typeface="Calibri" pitchFamily="34" charset="0"/>
              <a:ea typeface="Calibri" pitchFamily="34" charset="0"/>
              <a:cs typeface="B Titr" pitchFamily="2" charset="-78"/>
            </a:endParaRPr>
          </a:p>
          <a:p>
            <a:pPr rtl="1"/>
            <a:endParaRPr lang="en-US" sz="1800" dirty="0">
              <a:solidFill>
                <a:schemeClr val="tx1"/>
              </a:solidFill>
              <a:latin typeface="Calibri" pitchFamily="34" charset="0"/>
              <a:ea typeface="Calibri" pitchFamily="34" charset="0"/>
              <a:cs typeface="B Titr" pitchFamily="2" charset="-78"/>
            </a:endParaRPr>
          </a:p>
          <a:p>
            <a:pPr lvl="0" rtl="1"/>
            <a:r>
              <a:rPr lang="fa-IR" sz="1800" dirty="0" smtClean="0">
                <a:solidFill>
                  <a:schemeClr val="tx1"/>
                </a:solidFill>
                <a:latin typeface="Calibri" pitchFamily="34" charset="0"/>
                <a:ea typeface="Calibri" pitchFamily="34" charset="0"/>
                <a:cs typeface="B Titr" pitchFamily="2" charset="-78"/>
              </a:rPr>
              <a:t>عنوان موضوع:</a:t>
            </a:r>
            <a:endParaRPr lang="en-US" sz="1800" dirty="0" smtClean="0">
              <a:solidFill>
                <a:schemeClr val="tx1"/>
              </a:solidFill>
              <a:latin typeface="Calibri" pitchFamily="34" charset="0"/>
              <a:ea typeface="Calibri" pitchFamily="34" charset="0"/>
              <a:cs typeface="B Titr" pitchFamily="2" charset="-78"/>
            </a:endParaRPr>
          </a:p>
          <a:p>
            <a:pPr lvl="0" rtl="1"/>
            <a:r>
              <a:rPr lang="fa-IR" sz="1800" b="1" dirty="0" smtClean="0">
                <a:solidFill>
                  <a:schemeClr val="tx1"/>
                </a:solidFill>
                <a:latin typeface="Calibri" pitchFamily="34" charset="0"/>
                <a:ea typeface="Calibri" pitchFamily="34" charset="0"/>
                <a:cs typeface="B Nazanin" pitchFamily="2" charset="-78"/>
              </a:rPr>
              <a:t>ویژگیهای جامعه گیاهی</a:t>
            </a:r>
          </a:p>
          <a:p>
            <a:pPr lvl="0" rtl="1"/>
            <a:r>
              <a:rPr lang="fa-IR" sz="1800" b="1" dirty="0" smtClean="0">
                <a:solidFill>
                  <a:schemeClr val="tx1"/>
                </a:solidFill>
                <a:latin typeface="Calibri" pitchFamily="34" charset="0"/>
                <a:ea typeface="Calibri" pitchFamily="34" charset="0"/>
                <a:cs typeface="B Nazanin" pitchFamily="2" charset="-78"/>
              </a:rPr>
              <a:t> (منبع: فصل ششم کتاب بوم شناسی مرتع)</a:t>
            </a:r>
            <a:endParaRPr lang="en-US" sz="1800" b="1" dirty="0">
              <a:solidFill>
                <a:schemeClr val="tx1"/>
              </a:solidFill>
              <a:latin typeface="Calibri" pitchFamily="34" charset="0"/>
              <a:ea typeface="Calibri" pitchFamily="34" charset="0"/>
              <a:cs typeface="B Nazanin" pitchFamily="2" charset="-78"/>
            </a:endParaRPr>
          </a:p>
          <a:p>
            <a:pPr rtl="1"/>
            <a:endParaRPr lang="fa-IR" sz="1800" dirty="0" smtClean="0">
              <a:solidFill>
                <a:schemeClr val="tx1"/>
              </a:solidFill>
              <a:latin typeface="Calibri" pitchFamily="34" charset="0"/>
              <a:ea typeface="Calibri" pitchFamily="34" charset="0"/>
              <a:cs typeface="B Titr" pitchFamily="2" charset="-78"/>
            </a:endParaRPr>
          </a:p>
          <a:p>
            <a:pPr rtl="1"/>
            <a:r>
              <a:rPr lang="fa-IR" sz="1800" dirty="0" smtClean="0">
                <a:solidFill>
                  <a:schemeClr val="tx1"/>
                </a:solidFill>
                <a:latin typeface="Calibri" pitchFamily="34" charset="0"/>
                <a:ea typeface="Calibri" pitchFamily="34" charset="0"/>
                <a:cs typeface="B Titr" pitchFamily="2" charset="-78"/>
              </a:rPr>
              <a:t>مدرس:</a:t>
            </a:r>
            <a:endParaRPr lang="fa-IR" sz="1800" dirty="0">
              <a:solidFill>
                <a:schemeClr val="tx1"/>
              </a:solidFill>
              <a:latin typeface="Calibri" pitchFamily="34" charset="0"/>
              <a:ea typeface="Calibri" pitchFamily="34" charset="0"/>
              <a:cs typeface="B Titr" pitchFamily="2" charset="-78"/>
            </a:endParaRPr>
          </a:p>
          <a:p>
            <a:pPr rtl="1"/>
            <a:r>
              <a:rPr lang="fa-IR" sz="1800" b="1" dirty="0" smtClean="0">
                <a:solidFill>
                  <a:schemeClr val="tx1"/>
                </a:solidFill>
                <a:latin typeface="Calibri" pitchFamily="34" charset="0"/>
                <a:ea typeface="Calibri" pitchFamily="34" charset="0"/>
                <a:cs typeface="B Nazanin" pitchFamily="2" charset="-78"/>
              </a:rPr>
              <a:t>دکتر حسینی</a:t>
            </a:r>
            <a:endParaRPr lang="fa-IR" sz="1800" b="1" dirty="0" smtClean="0">
              <a:solidFill>
                <a:schemeClr val="tx1"/>
              </a:solidFill>
              <a:latin typeface="Calibri" pitchFamily="34" charset="0"/>
              <a:ea typeface="Calibri" pitchFamily="34" charset="0"/>
              <a:cs typeface="B Nazanin" pitchFamily="2" charset="-78"/>
            </a:endParaRPr>
          </a:p>
          <a:p>
            <a:pPr lvl="0" rtl="1"/>
            <a:endParaRPr lang="fa-IR" sz="1800" b="1" dirty="0">
              <a:solidFill>
                <a:schemeClr val="tx1"/>
              </a:solidFill>
              <a:latin typeface="Calibri" pitchFamily="34" charset="0"/>
              <a:ea typeface="Calibri" pitchFamily="34" charset="0"/>
              <a:cs typeface="B Nazanin" pitchFamily="2" charset="-78"/>
            </a:endParaRPr>
          </a:p>
          <a:p>
            <a:pPr lvl="0" rtl="1"/>
            <a:r>
              <a:rPr lang="fa-IR" sz="1800" b="1" dirty="0" smtClean="0">
                <a:solidFill>
                  <a:schemeClr val="tx1"/>
                </a:solidFill>
                <a:latin typeface="Calibri" pitchFamily="34" charset="0"/>
                <a:ea typeface="Calibri" pitchFamily="34" charset="0"/>
                <a:cs typeface="B Nazanin" pitchFamily="2" charset="-78"/>
              </a:rPr>
              <a:t>اسفند 98</a:t>
            </a:r>
            <a:endParaRPr lang="en-US" sz="1800" dirty="0">
              <a:solidFill>
                <a:schemeClr val="tx1"/>
              </a:solidFill>
              <a:latin typeface="Calibri" pitchFamily="34" charset="0"/>
              <a:ea typeface="Calibri" pitchFamily="34" charset="0"/>
              <a:cs typeface="B Titr" pitchFamily="2" charset="-78"/>
            </a:endParaRPr>
          </a:p>
        </p:txBody>
      </p:sp>
      <p:sp>
        <p:nvSpPr>
          <p:cNvPr id="2"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5" name="Rectangle 3"/>
          <p:cNvSpPr>
            <a:spLocks noChangeArrowheads="1"/>
          </p:cNvSpPr>
          <p:nvPr/>
        </p:nvSpPr>
        <p:spPr bwMode="auto">
          <a:xfrm>
            <a:off x="4479634" y="14060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 name="AutoShape 2" descr="Image result for ارم دانشگاه جیرفت"/>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7" name="Picture 3" descr="C:\Users\Computer GIGA\Desktop\arm.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06241" y="0"/>
            <a:ext cx="1524000" cy="15037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01994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p:cTn id="7"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8"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9" dur="500"/>
                                        <p:tgtEl>
                                          <p:spTgt spid="3">
                                            <p:txEl>
                                              <p:pRg st="4" end="4"/>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5" end="5"/>
                                            </p:txEl>
                                          </p:spTgt>
                                        </p:tgtEl>
                                        <p:attrNameLst>
                                          <p:attrName>style.visibility</p:attrName>
                                        </p:attrNameLst>
                                      </p:cBhvr>
                                      <p:to>
                                        <p:strVal val="visible"/>
                                      </p:to>
                                    </p:set>
                                    <p:anim calcmode="lin" valueType="num">
                                      <p:cBhvr>
                                        <p:cTn id="14"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16" dur="500"/>
                                        <p:tgtEl>
                                          <p:spTgt spid="3">
                                            <p:txEl>
                                              <p:pRg st="5" end="5"/>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 calcmode="lin" valueType="num">
                                      <p:cBhvr>
                                        <p:cTn id="21"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23" dur="500"/>
                                        <p:tgtEl>
                                          <p:spTgt spid="3">
                                            <p:txEl>
                                              <p:pRg st="6" end="6"/>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8" end="8"/>
                                            </p:txEl>
                                          </p:spTgt>
                                        </p:tgtEl>
                                        <p:attrNameLst>
                                          <p:attrName>style.visibility</p:attrName>
                                        </p:attrNameLst>
                                      </p:cBhvr>
                                      <p:to>
                                        <p:strVal val="visible"/>
                                      </p:to>
                                    </p:set>
                                    <p:anim calcmode="lin" valueType="num">
                                      <p:cBhvr>
                                        <p:cTn id="28"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30" dur="500"/>
                                        <p:tgtEl>
                                          <p:spTgt spid="3">
                                            <p:txEl>
                                              <p:pRg st="8" end="8"/>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9" end="9"/>
                                            </p:txEl>
                                          </p:spTgt>
                                        </p:tgtEl>
                                        <p:attrNameLst>
                                          <p:attrName>style.visibility</p:attrName>
                                        </p:attrNameLst>
                                      </p:cBhvr>
                                      <p:to>
                                        <p:strVal val="visible"/>
                                      </p:to>
                                    </p:set>
                                    <p:anim calcmode="lin" valueType="num">
                                      <p:cBhvr>
                                        <p:cTn id="35" dur="500" fill="hold"/>
                                        <p:tgtEl>
                                          <p:spTgt spid="3">
                                            <p:txEl>
                                              <p:pRg st="9" end="9"/>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9" end="9"/>
                                            </p:txEl>
                                          </p:spTgt>
                                        </p:tgtEl>
                                        <p:attrNameLst>
                                          <p:attrName>ppt_h</p:attrName>
                                        </p:attrNameLst>
                                      </p:cBhvr>
                                      <p:tavLst>
                                        <p:tav tm="0">
                                          <p:val>
                                            <p:fltVal val="0"/>
                                          </p:val>
                                        </p:tav>
                                        <p:tav tm="100000">
                                          <p:val>
                                            <p:strVal val="#ppt_h"/>
                                          </p:val>
                                        </p:tav>
                                      </p:tavLst>
                                    </p:anim>
                                    <p:animEffect transition="in" filter="fade">
                                      <p:cBhvr>
                                        <p:cTn id="37" dur="500"/>
                                        <p:tgtEl>
                                          <p:spTgt spid="3">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3">
                                            <p:txEl>
                                              <p:pRg st="11" end="11"/>
                                            </p:txEl>
                                          </p:spTgt>
                                        </p:tgtEl>
                                        <p:attrNameLst>
                                          <p:attrName>style.visibility</p:attrName>
                                        </p:attrNameLst>
                                      </p:cBhvr>
                                      <p:to>
                                        <p:strVal val="visible"/>
                                      </p:to>
                                    </p:set>
                                    <p:anim calcmode="lin" valueType="num">
                                      <p:cBhvr>
                                        <p:cTn id="42" dur="500" fill="hold"/>
                                        <p:tgtEl>
                                          <p:spTgt spid="3">
                                            <p:txEl>
                                              <p:pRg st="11" end="11"/>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11" end="11"/>
                                            </p:txEl>
                                          </p:spTgt>
                                        </p:tgtEl>
                                        <p:attrNameLst>
                                          <p:attrName>ppt_h</p:attrName>
                                        </p:attrNameLst>
                                      </p:cBhvr>
                                      <p:tavLst>
                                        <p:tav tm="0">
                                          <p:val>
                                            <p:fltVal val="0"/>
                                          </p:val>
                                        </p:tav>
                                        <p:tav tm="100000">
                                          <p:val>
                                            <p:strVal val="#ppt_h"/>
                                          </p:val>
                                        </p:tav>
                                      </p:tavLst>
                                    </p:anim>
                                    <p:animEffect transition="in" filter="fade">
                                      <p:cBhvr>
                                        <p:cTn id="44" dur="500"/>
                                        <p:tgtEl>
                                          <p:spTgt spid="3">
                                            <p:txEl>
                                              <p:pRg st="11" end="11"/>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3">
                                            <p:txEl>
                                              <p:pRg st="12" end="12"/>
                                            </p:txEl>
                                          </p:spTgt>
                                        </p:tgtEl>
                                        <p:attrNameLst>
                                          <p:attrName>style.visibility</p:attrName>
                                        </p:attrNameLst>
                                      </p:cBhvr>
                                      <p:to>
                                        <p:strVal val="visible"/>
                                      </p:to>
                                    </p:set>
                                    <p:anim calcmode="lin" valueType="num">
                                      <p:cBhvr>
                                        <p:cTn id="49" dur="500" fill="hold"/>
                                        <p:tgtEl>
                                          <p:spTgt spid="3">
                                            <p:txEl>
                                              <p:pRg st="12" end="12"/>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12" end="12"/>
                                            </p:txEl>
                                          </p:spTgt>
                                        </p:tgtEl>
                                        <p:attrNameLst>
                                          <p:attrName>ppt_h</p:attrName>
                                        </p:attrNameLst>
                                      </p:cBhvr>
                                      <p:tavLst>
                                        <p:tav tm="0">
                                          <p:val>
                                            <p:fltVal val="0"/>
                                          </p:val>
                                        </p:tav>
                                        <p:tav tm="100000">
                                          <p:val>
                                            <p:strVal val="#ppt_h"/>
                                          </p:val>
                                        </p:tav>
                                      </p:tavLst>
                                    </p:anim>
                                    <p:animEffect transition="in" filter="fade">
                                      <p:cBhvr>
                                        <p:cTn id="51" dur="500"/>
                                        <p:tgtEl>
                                          <p:spTgt spid="3">
                                            <p:txEl>
                                              <p:pRg st="12" end="12"/>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3">
                                            <p:txEl>
                                              <p:pRg st="13" end="13"/>
                                            </p:txEl>
                                          </p:spTgt>
                                        </p:tgtEl>
                                        <p:attrNameLst>
                                          <p:attrName>style.visibility</p:attrName>
                                        </p:attrNameLst>
                                      </p:cBhvr>
                                      <p:to>
                                        <p:strVal val="visible"/>
                                      </p:to>
                                    </p:set>
                                    <p:anim calcmode="lin" valueType="num">
                                      <p:cBhvr>
                                        <p:cTn id="56" dur="500" fill="hold"/>
                                        <p:tgtEl>
                                          <p:spTgt spid="3">
                                            <p:txEl>
                                              <p:pRg st="13" end="13"/>
                                            </p:txEl>
                                          </p:spTgt>
                                        </p:tgtEl>
                                        <p:attrNameLst>
                                          <p:attrName>ppt_w</p:attrName>
                                        </p:attrNameLst>
                                      </p:cBhvr>
                                      <p:tavLst>
                                        <p:tav tm="0">
                                          <p:val>
                                            <p:fltVal val="0"/>
                                          </p:val>
                                        </p:tav>
                                        <p:tav tm="100000">
                                          <p:val>
                                            <p:strVal val="#ppt_w"/>
                                          </p:val>
                                        </p:tav>
                                      </p:tavLst>
                                    </p:anim>
                                    <p:anim calcmode="lin" valueType="num">
                                      <p:cBhvr>
                                        <p:cTn id="57" dur="500" fill="hold"/>
                                        <p:tgtEl>
                                          <p:spTgt spid="3">
                                            <p:txEl>
                                              <p:pRg st="13" end="13"/>
                                            </p:txEl>
                                          </p:spTgt>
                                        </p:tgtEl>
                                        <p:attrNameLst>
                                          <p:attrName>ppt_h</p:attrName>
                                        </p:attrNameLst>
                                      </p:cBhvr>
                                      <p:tavLst>
                                        <p:tav tm="0">
                                          <p:val>
                                            <p:fltVal val="0"/>
                                          </p:val>
                                        </p:tav>
                                        <p:tav tm="100000">
                                          <p:val>
                                            <p:strVal val="#ppt_h"/>
                                          </p:val>
                                        </p:tav>
                                      </p:tavLst>
                                    </p:anim>
                                    <p:animEffect transition="in" filter="fade">
                                      <p:cBhvr>
                                        <p:cTn id="58" dur="500"/>
                                        <p:tgtEl>
                                          <p:spTgt spid="3">
                                            <p:txEl>
                                              <p:pRg st="13" end="13"/>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3">
                                            <p:txEl>
                                              <p:pRg st="15" end="15"/>
                                            </p:txEl>
                                          </p:spTgt>
                                        </p:tgtEl>
                                        <p:attrNameLst>
                                          <p:attrName>style.visibility</p:attrName>
                                        </p:attrNameLst>
                                      </p:cBhvr>
                                      <p:to>
                                        <p:strVal val="visible"/>
                                      </p:to>
                                    </p:set>
                                    <p:anim calcmode="lin" valueType="num">
                                      <p:cBhvr>
                                        <p:cTn id="63" dur="500" fill="hold"/>
                                        <p:tgtEl>
                                          <p:spTgt spid="3">
                                            <p:txEl>
                                              <p:pRg st="15" end="15"/>
                                            </p:txEl>
                                          </p:spTgt>
                                        </p:tgtEl>
                                        <p:attrNameLst>
                                          <p:attrName>ppt_w</p:attrName>
                                        </p:attrNameLst>
                                      </p:cBhvr>
                                      <p:tavLst>
                                        <p:tav tm="0">
                                          <p:val>
                                            <p:fltVal val="0"/>
                                          </p:val>
                                        </p:tav>
                                        <p:tav tm="100000">
                                          <p:val>
                                            <p:strVal val="#ppt_w"/>
                                          </p:val>
                                        </p:tav>
                                      </p:tavLst>
                                    </p:anim>
                                    <p:anim calcmode="lin" valueType="num">
                                      <p:cBhvr>
                                        <p:cTn id="64" dur="500" fill="hold"/>
                                        <p:tgtEl>
                                          <p:spTgt spid="3">
                                            <p:txEl>
                                              <p:pRg st="15" end="15"/>
                                            </p:txEl>
                                          </p:spTgt>
                                        </p:tgtEl>
                                        <p:attrNameLst>
                                          <p:attrName>ppt_h</p:attrName>
                                        </p:attrNameLst>
                                      </p:cBhvr>
                                      <p:tavLst>
                                        <p:tav tm="0">
                                          <p:val>
                                            <p:fltVal val="0"/>
                                          </p:val>
                                        </p:tav>
                                        <p:tav tm="100000">
                                          <p:val>
                                            <p:strVal val="#ppt_h"/>
                                          </p:val>
                                        </p:tav>
                                      </p:tavLst>
                                    </p:anim>
                                    <p:animEffect transition="in" filter="fade">
                                      <p:cBhvr>
                                        <p:cTn id="65" dur="500"/>
                                        <p:tgtEl>
                                          <p:spTgt spid="3">
                                            <p:txEl>
                                              <p:pRg st="15" end="15"/>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grpId="0" nodeType="clickEffect">
                                  <p:stCondLst>
                                    <p:cond delay="0"/>
                                  </p:stCondLst>
                                  <p:childTnLst>
                                    <p:set>
                                      <p:cBhvr>
                                        <p:cTn id="69" dur="1" fill="hold">
                                          <p:stCondLst>
                                            <p:cond delay="0"/>
                                          </p:stCondLst>
                                        </p:cTn>
                                        <p:tgtEl>
                                          <p:spTgt spid="3">
                                            <p:txEl>
                                              <p:pRg st="16" end="16"/>
                                            </p:txEl>
                                          </p:spTgt>
                                        </p:tgtEl>
                                        <p:attrNameLst>
                                          <p:attrName>style.visibility</p:attrName>
                                        </p:attrNameLst>
                                      </p:cBhvr>
                                      <p:to>
                                        <p:strVal val="visible"/>
                                      </p:to>
                                    </p:set>
                                    <p:anim calcmode="lin" valueType="num">
                                      <p:cBhvr>
                                        <p:cTn id="70" dur="500" fill="hold"/>
                                        <p:tgtEl>
                                          <p:spTgt spid="3">
                                            <p:txEl>
                                              <p:pRg st="16" end="16"/>
                                            </p:txEl>
                                          </p:spTgt>
                                        </p:tgtEl>
                                        <p:attrNameLst>
                                          <p:attrName>ppt_w</p:attrName>
                                        </p:attrNameLst>
                                      </p:cBhvr>
                                      <p:tavLst>
                                        <p:tav tm="0">
                                          <p:val>
                                            <p:fltVal val="0"/>
                                          </p:val>
                                        </p:tav>
                                        <p:tav tm="100000">
                                          <p:val>
                                            <p:strVal val="#ppt_w"/>
                                          </p:val>
                                        </p:tav>
                                      </p:tavLst>
                                    </p:anim>
                                    <p:anim calcmode="lin" valueType="num">
                                      <p:cBhvr>
                                        <p:cTn id="71" dur="500" fill="hold"/>
                                        <p:tgtEl>
                                          <p:spTgt spid="3">
                                            <p:txEl>
                                              <p:pRg st="16" end="16"/>
                                            </p:txEl>
                                          </p:spTgt>
                                        </p:tgtEl>
                                        <p:attrNameLst>
                                          <p:attrName>ppt_h</p:attrName>
                                        </p:attrNameLst>
                                      </p:cBhvr>
                                      <p:tavLst>
                                        <p:tav tm="0">
                                          <p:val>
                                            <p:fltVal val="0"/>
                                          </p:val>
                                        </p:tav>
                                        <p:tav tm="100000">
                                          <p:val>
                                            <p:strVal val="#ppt_h"/>
                                          </p:val>
                                        </p:tav>
                                      </p:tavLst>
                                    </p:anim>
                                    <p:animEffect transition="in" filter="fade">
                                      <p:cBhvr>
                                        <p:cTn id="72" dur="500"/>
                                        <p:tgtEl>
                                          <p:spTgt spid="3">
                                            <p:txEl>
                                              <p:pRg st="16" end="16"/>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53" presetClass="entr" presetSubtype="16" fill="hold" grpId="0" nodeType="clickEffect">
                                  <p:stCondLst>
                                    <p:cond delay="0"/>
                                  </p:stCondLst>
                                  <p:childTnLst>
                                    <p:set>
                                      <p:cBhvr>
                                        <p:cTn id="76" dur="1" fill="hold">
                                          <p:stCondLst>
                                            <p:cond delay="0"/>
                                          </p:stCondLst>
                                        </p:cTn>
                                        <p:tgtEl>
                                          <p:spTgt spid="3">
                                            <p:txEl>
                                              <p:pRg st="18" end="18"/>
                                            </p:txEl>
                                          </p:spTgt>
                                        </p:tgtEl>
                                        <p:attrNameLst>
                                          <p:attrName>style.visibility</p:attrName>
                                        </p:attrNameLst>
                                      </p:cBhvr>
                                      <p:to>
                                        <p:strVal val="visible"/>
                                      </p:to>
                                    </p:set>
                                    <p:anim calcmode="lin" valueType="num">
                                      <p:cBhvr>
                                        <p:cTn id="77" dur="500" fill="hold"/>
                                        <p:tgtEl>
                                          <p:spTgt spid="3">
                                            <p:txEl>
                                              <p:pRg st="18" end="18"/>
                                            </p:txEl>
                                          </p:spTgt>
                                        </p:tgtEl>
                                        <p:attrNameLst>
                                          <p:attrName>ppt_w</p:attrName>
                                        </p:attrNameLst>
                                      </p:cBhvr>
                                      <p:tavLst>
                                        <p:tav tm="0">
                                          <p:val>
                                            <p:fltVal val="0"/>
                                          </p:val>
                                        </p:tav>
                                        <p:tav tm="100000">
                                          <p:val>
                                            <p:strVal val="#ppt_w"/>
                                          </p:val>
                                        </p:tav>
                                      </p:tavLst>
                                    </p:anim>
                                    <p:anim calcmode="lin" valueType="num">
                                      <p:cBhvr>
                                        <p:cTn id="78" dur="500" fill="hold"/>
                                        <p:tgtEl>
                                          <p:spTgt spid="3">
                                            <p:txEl>
                                              <p:pRg st="18" end="18"/>
                                            </p:txEl>
                                          </p:spTgt>
                                        </p:tgtEl>
                                        <p:attrNameLst>
                                          <p:attrName>ppt_h</p:attrName>
                                        </p:attrNameLst>
                                      </p:cBhvr>
                                      <p:tavLst>
                                        <p:tav tm="0">
                                          <p:val>
                                            <p:fltVal val="0"/>
                                          </p:val>
                                        </p:tav>
                                        <p:tav tm="100000">
                                          <p:val>
                                            <p:strVal val="#ppt_h"/>
                                          </p:val>
                                        </p:tav>
                                      </p:tavLst>
                                    </p:anim>
                                    <p:animEffect transition="in" filter="fade">
                                      <p:cBhvr>
                                        <p:cTn id="79" dur="500"/>
                                        <p:tgtEl>
                                          <p:spTgt spid="3">
                                            <p:txEl>
                                              <p:pRg st="18" end="1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459180"/>
            <a:ext cx="9144000" cy="6400800"/>
            <a:chOff x="0" y="613317"/>
            <a:chExt cx="9144000" cy="6244683"/>
          </a:xfrm>
        </p:grpSpPr>
        <p:sp>
          <p:nvSpPr>
            <p:cNvPr id="5" name="Rectangle 4"/>
            <p:cNvSpPr/>
            <p:nvPr/>
          </p:nvSpPr>
          <p:spPr>
            <a:xfrm>
              <a:off x="0" y="762000"/>
              <a:ext cx="457200" cy="6096000"/>
            </a:xfrm>
            <a:prstGeom prst="rect">
              <a:avLst/>
            </a:prstGeom>
            <a:solidFill>
              <a:srgbClr val="CCFF33">
                <a:alpha val="40000"/>
              </a:srgb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0" y="6190712"/>
              <a:ext cx="9144000" cy="591015"/>
            </a:xfrm>
            <a:prstGeom prst="rect">
              <a:avLst/>
            </a:prstGeom>
            <a:solidFill>
              <a:srgbClr val="BDDE54">
                <a:alpha val="60000"/>
              </a:srgb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29"/>
            <p:cNvGrpSpPr/>
            <p:nvPr/>
          </p:nvGrpSpPr>
          <p:grpSpPr>
            <a:xfrm>
              <a:off x="0" y="613317"/>
              <a:ext cx="9144000" cy="6244683"/>
              <a:chOff x="0" y="613317"/>
              <a:chExt cx="9144000" cy="6244683"/>
            </a:xfrm>
          </p:grpSpPr>
          <p:sp>
            <p:nvSpPr>
              <p:cNvPr id="9" name="Rectangle 4"/>
              <p:cNvSpPr/>
              <p:nvPr/>
            </p:nvSpPr>
            <p:spPr>
              <a:xfrm>
                <a:off x="0" y="6186995"/>
                <a:ext cx="9144000" cy="607313"/>
              </a:xfrm>
              <a:prstGeom prst="rect">
                <a:avLst/>
              </a:prstGeom>
              <a:solidFill>
                <a:schemeClr val="bg2">
                  <a:lumMod val="75000"/>
                  <a:alpha val="60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rtl="1" eaLnBrk="0" hangingPunct="0">
                  <a:lnSpc>
                    <a:spcPct val="130000"/>
                  </a:lnSpc>
                  <a:spcBef>
                    <a:spcPct val="20000"/>
                  </a:spcBef>
                  <a:defRPr/>
                </a:pPr>
                <a:endParaRPr lang="fa-IR" sz="1600" b="1" dirty="0">
                  <a:solidFill>
                    <a:schemeClr val="tx1"/>
                  </a:solidFill>
                  <a:effectLst>
                    <a:outerShdw blurRad="38100" dist="38100" dir="2700000" algn="tl">
                      <a:srgbClr val="000000">
                        <a:alpha val="43137"/>
                      </a:srgbClr>
                    </a:outerShdw>
                  </a:effectLst>
                  <a:cs typeface="B Nazanin" pitchFamily="2" charset="-78"/>
                </a:endParaRPr>
              </a:p>
            </p:txBody>
          </p:sp>
          <p:sp>
            <p:nvSpPr>
              <p:cNvPr id="10" name="Rectangle 9"/>
              <p:cNvSpPr/>
              <p:nvPr/>
            </p:nvSpPr>
            <p:spPr>
              <a:xfrm>
                <a:off x="0" y="613317"/>
                <a:ext cx="457200" cy="6244683"/>
              </a:xfrm>
              <a:prstGeom prst="rect">
                <a:avLst/>
              </a:prstGeom>
              <a:solidFill>
                <a:schemeClr val="bg2">
                  <a:lumMod val="75000"/>
                  <a:alpha val="55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 name="Oval 7"/>
            <p:cNvSpPr/>
            <p:nvPr/>
          </p:nvSpPr>
          <p:spPr>
            <a:xfrm>
              <a:off x="1173" y="5429642"/>
              <a:ext cx="490024" cy="475786"/>
            </a:xfrm>
            <a:prstGeom prst="ellipse">
              <a:avLst/>
            </a:prstGeom>
            <a:noFill/>
            <a:ln/>
          </p:spPr>
          <p:style>
            <a:lnRef idx="1">
              <a:schemeClr val="accent4"/>
            </a:lnRef>
            <a:fillRef idx="3">
              <a:schemeClr val="accent4"/>
            </a:fillRef>
            <a:effectRef idx="2">
              <a:schemeClr val="accent4"/>
            </a:effectRef>
            <a:fontRef idx="minor">
              <a:schemeClr val="lt1"/>
            </a:fontRef>
          </p:style>
          <p:txBody>
            <a:bodyPr rtlCol="0" anchor="ctr">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endParaRPr lang="en-US" sz="1200" b="1" dirty="0">
                <a:ln/>
                <a:solidFill>
                  <a:schemeClr val="bg1"/>
                </a:solidFill>
                <a:cs typeface="B Titr" pitchFamily="2" charset="-78"/>
              </a:endParaRPr>
            </a:p>
          </p:txBody>
        </p:sp>
      </p:grpSp>
      <p:sp>
        <p:nvSpPr>
          <p:cNvPr id="3" name="Rounded Rectangle 2"/>
          <p:cNvSpPr/>
          <p:nvPr/>
        </p:nvSpPr>
        <p:spPr>
          <a:xfrm>
            <a:off x="1173" y="885109"/>
            <a:ext cx="9066627" cy="59926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fa-IR" sz="2400" dirty="0" smtClean="0">
                <a:solidFill>
                  <a:schemeClr val="tx1"/>
                </a:solidFill>
                <a:cs typeface="B Titr" pitchFamily="2" charset="-78"/>
              </a:rPr>
              <a:t>ویژگیهای جامعه گیاهی:</a:t>
            </a:r>
          </a:p>
          <a:p>
            <a:pPr algn="just" rtl="1"/>
            <a:r>
              <a:rPr lang="fa-IR" sz="2000" dirty="0" smtClean="0">
                <a:solidFill>
                  <a:schemeClr val="tx1"/>
                </a:solidFill>
                <a:cs typeface="B Titr" pitchFamily="2" charset="-78"/>
              </a:rPr>
              <a:t>ویژگیهای کیفی:</a:t>
            </a:r>
          </a:p>
          <a:p>
            <a:pPr algn="just" rtl="1"/>
            <a:r>
              <a:rPr lang="fa-IR" sz="2400" dirty="0" smtClean="0">
                <a:cs typeface="B Nazanin" pitchFamily="2" charset="-78"/>
              </a:rPr>
              <a:t>در بررسی جوامع گیاهی خصوصیات کمی و کیفی آنها ارزیابی می گردد. خصوصیاتی مانند ترکیب گیاهان، اشکوب بندی، دوران رشد، نیروی زیستی، فرم رویشی، تمایل گروهی شکل زندگی و فیزیونومی، سازمان و زنجیره غذایی ویژگی های کیفی جامعه گیاهی را شامل می شوند.</a:t>
            </a:r>
          </a:p>
          <a:p>
            <a:pPr algn="just" rtl="1"/>
            <a:r>
              <a:rPr lang="fa-IR" sz="2000" dirty="0">
                <a:solidFill>
                  <a:schemeClr val="tx1"/>
                </a:solidFill>
                <a:cs typeface="B Titr" pitchFamily="2" charset="-78"/>
              </a:rPr>
              <a:t>ویژگیهای کمی:</a:t>
            </a:r>
          </a:p>
          <a:p>
            <a:pPr algn="just" rtl="1"/>
            <a:r>
              <a:rPr lang="fa-IR" sz="2400" dirty="0" smtClean="0">
                <a:cs typeface="B Nazanin" pitchFamily="2" charset="-78"/>
              </a:rPr>
              <a:t>خصوصیاتی از قبیل تراکم پوشش گیاهی، درصد پوشش گیاهی، بیوماس، وفور (بسامد)، فراوانی، وزن و حجم ویژگیهای کمی جامعه گیاهی را تشکیل می دهند.</a:t>
            </a:r>
          </a:p>
          <a:p>
            <a:pPr algn="just" rtl="1"/>
            <a:r>
              <a:rPr lang="fa-IR" sz="2000" dirty="0">
                <a:solidFill>
                  <a:schemeClr val="tx1"/>
                </a:solidFill>
                <a:cs typeface="B Titr" pitchFamily="2" charset="-78"/>
              </a:rPr>
              <a:t>ویژگیهای ترکیبی:</a:t>
            </a:r>
          </a:p>
          <a:p>
            <a:pPr algn="just" rtl="1"/>
            <a:r>
              <a:rPr lang="fa-IR" sz="2400" dirty="0" smtClean="0">
                <a:cs typeface="B Nazanin" pitchFamily="2" charset="-78"/>
              </a:rPr>
              <a:t>خصوصیاتی مانند تنوع، تعلق پذیری، و غالبیت جزو ویژگیهای ترکیبی جامعه گیاهی می باشند.</a:t>
            </a:r>
            <a:endParaRPr lang="fa-IR" sz="2400" dirty="0" smtClean="0">
              <a:cs typeface="B Nazanin" pitchFamily="2" charset="-78"/>
            </a:endParaRPr>
          </a:p>
          <a:p>
            <a:pPr algn="just" rtl="1"/>
            <a:endParaRPr lang="en-US" sz="2400" dirty="0">
              <a:cs typeface="B Nazanin" pitchFamily="2" charset="-78"/>
            </a:endParaRPr>
          </a:p>
        </p:txBody>
      </p:sp>
      <p:sp>
        <p:nvSpPr>
          <p:cNvPr id="15" name="Rounded Rectangle 14"/>
          <p:cNvSpPr/>
          <p:nvPr/>
        </p:nvSpPr>
        <p:spPr>
          <a:xfrm>
            <a:off x="4276597" y="116280"/>
            <a:ext cx="4184736" cy="685800"/>
          </a:xfrm>
          <a:prstGeom prst="roundRec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fa-IR" sz="2800" b="1" dirty="0" smtClean="0">
                <a:cs typeface="B Titr" pitchFamily="2" charset="-78"/>
              </a:rPr>
              <a:t>معرفی موضوع درس</a:t>
            </a:r>
            <a:endParaRPr lang="en-US" sz="2800" b="1" dirty="0">
              <a:cs typeface="B Titr" pitchFamily="2" charset="-78"/>
            </a:endParaRPr>
          </a:p>
        </p:txBody>
      </p:sp>
    </p:spTree>
    <p:extLst>
      <p:ext uri="{BB962C8B-B14F-4D97-AF65-F5344CB8AC3E}">
        <p14:creationId xmlns:p14="http://schemas.microsoft.com/office/powerpoint/2010/main" val="2371676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fade">
                                      <p:cBhvr>
                                        <p:cTn id="25" dur="1000"/>
                                        <p:tgtEl>
                                          <p:spTgt spid="3">
                                            <p:txEl>
                                              <p:pRg st="1" end="1"/>
                                            </p:txEl>
                                          </p:spTgt>
                                        </p:tgtEl>
                                      </p:cBhvr>
                                    </p:animEffect>
                                    <p:anim calcmode="lin" valueType="num">
                                      <p:cBhvr>
                                        <p:cTn id="26"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 calcmode="lin" valueType="num">
                                      <p:cBhvr additive="base">
                                        <p:cTn id="3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3">
                                            <p:txEl>
                                              <p:pRg st="3" end="3"/>
                                            </p:txEl>
                                          </p:spTgt>
                                        </p:tgtEl>
                                        <p:attrNameLst>
                                          <p:attrName>style.visibility</p:attrName>
                                        </p:attrNameLst>
                                      </p:cBhvr>
                                      <p:to>
                                        <p:strVal val="visible"/>
                                      </p:to>
                                    </p:set>
                                    <p:anim calcmode="lin" valueType="num">
                                      <p:cBhvr additive="base">
                                        <p:cTn id="38"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nodeType="clickEffect">
                                  <p:stCondLst>
                                    <p:cond delay="0"/>
                                  </p:stCondLst>
                                  <p:childTnLst>
                                    <p:set>
                                      <p:cBhvr>
                                        <p:cTn id="43" dur="1" fill="hold">
                                          <p:stCondLst>
                                            <p:cond delay="0"/>
                                          </p:stCondLst>
                                        </p:cTn>
                                        <p:tgtEl>
                                          <p:spTgt spid="3">
                                            <p:txEl>
                                              <p:pRg st="4" end="4"/>
                                            </p:txEl>
                                          </p:spTgt>
                                        </p:tgtEl>
                                        <p:attrNameLst>
                                          <p:attrName>style.visibility</p:attrName>
                                        </p:attrNameLst>
                                      </p:cBhvr>
                                      <p:to>
                                        <p:strVal val="visible"/>
                                      </p:to>
                                    </p:set>
                                    <p:animEffect transition="in" filter="wipe(down)">
                                      <p:cBhvr>
                                        <p:cTn id="44" dur="500"/>
                                        <p:tgtEl>
                                          <p:spTgt spid="3">
                                            <p:txEl>
                                              <p:pRg st="4" end="4"/>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21" presetClass="entr" presetSubtype="1" fill="hold" nodeType="click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Effect transition="in" filter="wheel(1)">
                                      <p:cBhvr>
                                        <p:cTn id="49" dur="2000"/>
                                        <p:tgtEl>
                                          <p:spTgt spid="3">
                                            <p:txEl>
                                              <p:pRg st="5" end="5"/>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6" presetClass="entr" presetSubtype="16" fill="hold" nodeType="clickEffect">
                                  <p:stCondLst>
                                    <p:cond delay="0"/>
                                  </p:stCondLst>
                                  <p:childTnLst>
                                    <p:set>
                                      <p:cBhvr>
                                        <p:cTn id="53" dur="1" fill="hold">
                                          <p:stCondLst>
                                            <p:cond delay="0"/>
                                          </p:stCondLst>
                                        </p:cTn>
                                        <p:tgtEl>
                                          <p:spTgt spid="3">
                                            <p:txEl>
                                              <p:pRg st="6" end="6"/>
                                            </p:txEl>
                                          </p:spTgt>
                                        </p:tgtEl>
                                        <p:attrNameLst>
                                          <p:attrName>style.visibility</p:attrName>
                                        </p:attrNameLst>
                                      </p:cBhvr>
                                      <p:to>
                                        <p:strVal val="visible"/>
                                      </p:to>
                                    </p:set>
                                    <p:animEffect transition="in" filter="circle(in)">
                                      <p:cBhvr>
                                        <p:cTn id="54"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459180"/>
            <a:ext cx="9144000" cy="6400800"/>
            <a:chOff x="0" y="613317"/>
            <a:chExt cx="9144000" cy="6244683"/>
          </a:xfrm>
        </p:grpSpPr>
        <p:sp>
          <p:nvSpPr>
            <p:cNvPr id="5" name="Rectangle 4"/>
            <p:cNvSpPr/>
            <p:nvPr/>
          </p:nvSpPr>
          <p:spPr>
            <a:xfrm>
              <a:off x="0" y="762000"/>
              <a:ext cx="457200" cy="6096000"/>
            </a:xfrm>
            <a:prstGeom prst="rect">
              <a:avLst/>
            </a:prstGeom>
            <a:solidFill>
              <a:srgbClr val="CCFF33">
                <a:alpha val="40000"/>
              </a:srgb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0" y="6190712"/>
              <a:ext cx="9144000" cy="591015"/>
            </a:xfrm>
            <a:prstGeom prst="rect">
              <a:avLst/>
            </a:prstGeom>
            <a:solidFill>
              <a:srgbClr val="BDDE54">
                <a:alpha val="60000"/>
              </a:srgb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29"/>
            <p:cNvGrpSpPr/>
            <p:nvPr/>
          </p:nvGrpSpPr>
          <p:grpSpPr>
            <a:xfrm>
              <a:off x="0" y="613317"/>
              <a:ext cx="9144000" cy="6244683"/>
              <a:chOff x="0" y="613317"/>
              <a:chExt cx="9144000" cy="6244683"/>
            </a:xfrm>
          </p:grpSpPr>
          <p:sp>
            <p:nvSpPr>
              <p:cNvPr id="9" name="Rectangle 4"/>
              <p:cNvSpPr/>
              <p:nvPr/>
            </p:nvSpPr>
            <p:spPr>
              <a:xfrm>
                <a:off x="0" y="6186995"/>
                <a:ext cx="9144000" cy="607313"/>
              </a:xfrm>
              <a:prstGeom prst="rect">
                <a:avLst/>
              </a:prstGeom>
              <a:solidFill>
                <a:schemeClr val="bg2">
                  <a:lumMod val="75000"/>
                  <a:alpha val="60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rtl="1" eaLnBrk="0" hangingPunct="0">
                  <a:lnSpc>
                    <a:spcPct val="130000"/>
                  </a:lnSpc>
                  <a:spcBef>
                    <a:spcPct val="20000"/>
                  </a:spcBef>
                  <a:defRPr/>
                </a:pPr>
                <a:endParaRPr lang="fa-IR" sz="1600" b="1" dirty="0">
                  <a:solidFill>
                    <a:schemeClr val="tx1"/>
                  </a:solidFill>
                  <a:effectLst>
                    <a:outerShdw blurRad="38100" dist="38100" dir="2700000" algn="tl">
                      <a:srgbClr val="000000">
                        <a:alpha val="43137"/>
                      </a:srgbClr>
                    </a:outerShdw>
                  </a:effectLst>
                  <a:cs typeface="B Nazanin" pitchFamily="2" charset="-78"/>
                </a:endParaRPr>
              </a:p>
            </p:txBody>
          </p:sp>
          <p:sp>
            <p:nvSpPr>
              <p:cNvPr id="10" name="Rectangle 9"/>
              <p:cNvSpPr/>
              <p:nvPr/>
            </p:nvSpPr>
            <p:spPr>
              <a:xfrm>
                <a:off x="0" y="613317"/>
                <a:ext cx="457200" cy="6244683"/>
              </a:xfrm>
              <a:prstGeom prst="rect">
                <a:avLst/>
              </a:prstGeom>
              <a:solidFill>
                <a:schemeClr val="bg2">
                  <a:lumMod val="75000"/>
                  <a:alpha val="55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 name="Oval 7"/>
            <p:cNvSpPr/>
            <p:nvPr/>
          </p:nvSpPr>
          <p:spPr>
            <a:xfrm>
              <a:off x="1173" y="5429642"/>
              <a:ext cx="490024" cy="475786"/>
            </a:xfrm>
            <a:prstGeom prst="ellipse">
              <a:avLst/>
            </a:prstGeom>
            <a:noFill/>
            <a:ln/>
          </p:spPr>
          <p:style>
            <a:lnRef idx="1">
              <a:schemeClr val="accent4"/>
            </a:lnRef>
            <a:fillRef idx="3">
              <a:schemeClr val="accent4"/>
            </a:fillRef>
            <a:effectRef idx="2">
              <a:schemeClr val="accent4"/>
            </a:effectRef>
            <a:fontRef idx="minor">
              <a:schemeClr val="lt1"/>
            </a:fontRef>
          </p:style>
          <p:txBody>
            <a:bodyPr rtlCol="0" anchor="ctr">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endParaRPr lang="en-US" sz="1200" b="1" dirty="0">
                <a:ln/>
                <a:solidFill>
                  <a:schemeClr val="bg1"/>
                </a:solidFill>
                <a:cs typeface="B Titr" pitchFamily="2" charset="-78"/>
              </a:endParaRPr>
            </a:p>
          </p:txBody>
        </p:sp>
      </p:grpSp>
      <p:sp>
        <p:nvSpPr>
          <p:cNvPr id="3" name="Rounded Rectangle 2"/>
          <p:cNvSpPr/>
          <p:nvPr/>
        </p:nvSpPr>
        <p:spPr>
          <a:xfrm>
            <a:off x="685800" y="950734"/>
            <a:ext cx="8382000" cy="5417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fa-IR" sz="2400" b="1" dirty="0" smtClean="0">
                <a:solidFill>
                  <a:schemeClr val="tx1"/>
                </a:solidFill>
                <a:cs typeface="B Titr" pitchFamily="2" charset="-78"/>
              </a:rPr>
              <a:t>نیروی زیستی یا توش و توان:</a:t>
            </a:r>
            <a:endParaRPr lang="en-US" sz="2400" b="1" dirty="0" smtClean="0">
              <a:solidFill>
                <a:schemeClr val="tx1"/>
              </a:solidFill>
              <a:cs typeface="B Titr" pitchFamily="2" charset="-78"/>
            </a:endParaRPr>
          </a:p>
          <a:p>
            <a:pPr algn="just" rtl="1"/>
            <a:endParaRPr lang="fa-IR" sz="2400" b="1" dirty="0" smtClean="0">
              <a:solidFill>
                <a:schemeClr val="tx1"/>
              </a:solidFill>
              <a:cs typeface="B Titr" pitchFamily="2" charset="-78"/>
            </a:endParaRPr>
          </a:p>
          <a:p>
            <a:pPr algn="just" rtl="1"/>
            <a:r>
              <a:rPr lang="fa-IR" sz="2400" b="1" dirty="0" smtClean="0">
                <a:cs typeface="B Nazanin" pitchFamily="2" charset="-78"/>
              </a:rPr>
              <a:t>میزا ن باروری و قدرت به پایان رساندن دوره رشد یک گونه گیاهی در زمان معین، نیروی زیستی آن گونه نامیده می شود. برای تعیین نیروی زیستی میزان نمو بویژه نمو طولی، سرعت نمو بهاری، مقدار یا سطح برگها، رنگ و شادابی برگ و شاخه، میزان خسارت حشرات، زمان پیدایش و تعداد و طول ساقه های گلدار، میزان گسترش ریشه، پیدایش و توسعه شاخه ها و برگهای جدید و در مورد گونه های ریزوم دار میزان گسترش اشکوب های موجود در خاک مطالعه می گردد.</a:t>
            </a:r>
            <a:endParaRPr lang="en-US" sz="2400" b="1" dirty="0">
              <a:cs typeface="B Nazanin" pitchFamily="2" charset="-78"/>
            </a:endParaRPr>
          </a:p>
        </p:txBody>
      </p:sp>
      <p:sp>
        <p:nvSpPr>
          <p:cNvPr id="15" name="Rounded Rectangle 14"/>
          <p:cNvSpPr/>
          <p:nvPr/>
        </p:nvSpPr>
        <p:spPr>
          <a:xfrm>
            <a:off x="2514600" y="116280"/>
            <a:ext cx="5946733" cy="685800"/>
          </a:xfrm>
          <a:prstGeom prst="roundRec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fa-IR" sz="2800" b="1" dirty="0" smtClean="0">
                <a:cs typeface="B Titr" pitchFamily="2" charset="-78"/>
              </a:rPr>
              <a:t>نیروی زیستی-ویژگی کیفی جامعه گیاهی</a:t>
            </a:r>
            <a:endParaRPr lang="en-US" sz="2800" b="1" dirty="0">
              <a:cs typeface="B Titr" pitchFamily="2" charset="-78"/>
            </a:endParaRPr>
          </a:p>
        </p:txBody>
      </p:sp>
    </p:spTree>
    <p:extLst>
      <p:ext uri="{BB962C8B-B14F-4D97-AF65-F5344CB8AC3E}">
        <p14:creationId xmlns:p14="http://schemas.microsoft.com/office/powerpoint/2010/main" val="2870168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wheel(1)">
                                      <p:cBhvr>
                                        <p:cTn id="25"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459180"/>
            <a:ext cx="9144000" cy="6400800"/>
            <a:chOff x="0" y="613317"/>
            <a:chExt cx="9144000" cy="6244683"/>
          </a:xfrm>
        </p:grpSpPr>
        <p:sp>
          <p:nvSpPr>
            <p:cNvPr id="5" name="Rectangle 4"/>
            <p:cNvSpPr/>
            <p:nvPr/>
          </p:nvSpPr>
          <p:spPr>
            <a:xfrm>
              <a:off x="0" y="762000"/>
              <a:ext cx="457200" cy="6096000"/>
            </a:xfrm>
            <a:prstGeom prst="rect">
              <a:avLst/>
            </a:prstGeom>
            <a:solidFill>
              <a:srgbClr val="CCFF33">
                <a:alpha val="40000"/>
              </a:srgb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0" y="6190712"/>
              <a:ext cx="9144000" cy="591015"/>
            </a:xfrm>
            <a:prstGeom prst="rect">
              <a:avLst/>
            </a:prstGeom>
            <a:solidFill>
              <a:srgbClr val="BDDE54">
                <a:alpha val="60000"/>
              </a:srgb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29"/>
            <p:cNvGrpSpPr/>
            <p:nvPr/>
          </p:nvGrpSpPr>
          <p:grpSpPr>
            <a:xfrm>
              <a:off x="0" y="613317"/>
              <a:ext cx="9144000" cy="6244683"/>
              <a:chOff x="0" y="613317"/>
              <a:chExt cx="9144000" cy="6244683"/>
            </a:xfrm>
          </p:grpSpPr>
          <p:sp>
            <p:nvSpPr>
              <p:cNvPr id="9" name="Rectangle 4"/>
              <p:cNvSpPr/>
              <p:nvPr/>
            </p:nvSpPr>
            <p:spPr>
              <a:xfrm>
                <a:off x="0" y="6186995"/>
                <a:ext cx="9144000" cy="607313"/>
              </a:xfrm>
              <a:prstGeom prst="rect">
                <a:avLst/>
              </a:prstGeom>
              <a:solidFill>
                <a:schemeClr val="bg2">
                  <a:lumMod val="75000"/>
                  <a:alpha val="60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rtl="1" eaLnBrk="0" hangingPunct="0">
                  <a:lnSpc>
                    <a:spcPct val="130000"/>
                  </a:lnSpc>
                  <a:spcBef>
                    <a:spcPct val="20000"/>
                  </a:spcBef>
                  <a:defRPr/>
                </a:pPr>
                <a:endParaRPr lang="fa-IR" sz="1600" b="1" dirty="0">
                  <a:solidFill>
                    <a:schemeClr val="tx1"/>
                  </a:solidFill>
                  <a:effectLst>
                    <a:outerShdw blurRad="38100" dist="38100" dir="2700000" algn="tl">
                      <a:srgbClr val="000000">
                        <a:alpha val="43137"/>
                      </a:srgbClr>
                    </a:outerShdw>
                  </a:effectLst>
                  <a:cs typeface="B Nazanin" pitchFamily="2" charset="-78"/>
                </a:endParaRPr>
              </a:p>
            </p:txBody>
          </p:sp>
          <p:sp>
            <p:nvSpPr>
              <p:cNvPr id="10" name="Rectangle 9"/>
              <p:cNvSpPr/>
              <p:nvPr/>
            </p:nvSpPr>
            <p:spPr>
              <a:xfrm>
                <a:off x="0" y="613317"/>
                <a:ext cx="457200" cy="6244683"/>
              </a:xfrm>
              <a:prstGeom prst="rect">
                <a:avLst/>
              </a:prstGeom>
              <a:solidFill>
                <a:schemeClr val="bg2">
                  <a:lumMod val="75000"/>
                  <a:alpha val="55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 name="Oval 7"/>
            <p:cNvSpPr/>
            <p:nvPr/>
          </p:nvSpPr>
          <p:spPr>
            <a:xfrm>
              <a:off x="1173" y="5429642"/>
              <a:ext cx="490024" cy="475786"/>
            </a:xfrm>
            <a:prstGeom prst="ellipse">
              <a:avLst/>
            </a:prstGeom>
            <a:noFill/>
            <a:ln/>
          </p:spPr>
          <p:style>
            <a:lnRef idx="1">
              <a:schemeClr val="accent4"/>
            </a:lnRef>
            <a:fillRef idx="3">
              <a:schemeClr val="accent4"/>
            </a:fillRef>
            <a:effectRef idx="2">
              <a:schemeClr val="accent4"/>
            </a:effectRef>
            <a:fontRef idx="minor">
              <a:schemeClr val="lt1"/>
            </a:fontRef>
          </p:style>
          <p:txBody>
            <a:bodyPr rtlCol="0" anchor="ctr">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endParaRPr lang="en-US" sz="1200" b="1" dirty="0">
                <a:ln/>
                <a:solidFill>
                  <a:schemeClr val="bg1"/>
                </a:solidFill>
                <a:cs typeface="B Titr" pitchFamily="2" charset="-78"/>
              </a:endParaRPr>
            </a:p>
          </p:txBody>
        </p:sp>
      </p:grpSp>
      <p:sp>
        <p:nvSpPr>
          <p:cNvPr id="3" name="Rounded Rectangle 2"/>
          <p:cNvSpPr/>
          <p:nvPr/>
        </p:nvSpPr>
        <p:spPr>
          <a:xfrm>
            <a:off x="322385" y="954480"/>
            <a:ext cx="8821615" cy="58273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fa-IR" sz="2000" b="1" dirty="0" smtClean="0">
                <a:solidFill>
                  <a:schemeClr val="tx1"/>
                </a:solidFill>
                <a:cs typeface="B Titr" pitchFamily="2" charset="-78"/>
              </a:rPr>
              <a:t>تقسیم بندی گیاهان بر اساس </a:t>
            </a:r>
            <a:r>
              <a:rPr lang="fa-IR" sz="2000" b="1" dirty="0" smtClean="0">
                <a:solidFill>
                  <a:schemeClr val="tx1"/>
                </a:solidFill>
                <a:cs typeface="B Titr" pitchFamily="2" charset="-78"/>
              </a:rPr>
              <a:t>نیروی زیستی :</a:t>
            </a:r>
          </a:p>
          <a:p>
            <a:pPr algn="just" rtl="1"/>
            <a:endParaRPr lang="en-US" sz="2000" b="1" dirty="0" smtClean="0">
              <a:solidFill>
                <a:schemeClr val="tx1"/>
              </a:solidFill>
              <a:cs typeface="B Titr" pitchFamily="2" charset="-78"/>
            </a:endParaRPr>
          </a:p>
          <a:p>
            <a:pPr algn="just" rtl="1"/>
            <a:r>
              <a:rPr lang="fa-IR" sz="2000" b="1" dirty="0">
                <a:solidFill>
                  <a:schemeClr val="tx1"/>
                </a:solidFill>
                <a:cs typeface="B Nazanin" pitchFamily="2" charset="-78"/>
              </a:rPr>
              <a:t>رده اول: گیاهان بی توش و توان:</a:t>
            </a:r>
          </a:p>
          <a:p>
            <a:pPr algn="just" rtl="1"/>
            <a:r>
              <a:rPr lang="fa-IR" sz="2000" b="1" dirty="0">
                <a:cs typeface="B Nazanin" pitchFamily="2" charset="-78"/>
              </a:rPr>
              <a:t>وجود این گیاهان در جامعه جایی ندارد و اگر بذرشان هم به جامعه وارد شود، یا نمی روید یا فقط جوانه می زند.</a:t>
            </a:r>
          </a:p>
          <a:p>
            <a:pPr algn="just" rtl="1"/>
            <a:r>
              <a:rPr lang="fa-IR" sz="2000" b="1" dirty="0">
                <a:solidFill>
                  <a:schemeClr val="tx1"/>
                </a:solidFill>
                <a:cs typeface="B Nazanin" pitchFamily="2" charset="-78"/>
              </a:rPr>
              <a:t>رده دوم: گیاهان ناتوشمند:</a:t>
            </a:r>
          </a:p>
          <a:p>
            <a:pPr algn="just" rtl="1"/>
            <a:r>
              <a:rPr lang="fa-IR" sz="2000" b="1" dirty="0">
                <a:cs typeface="B Nazanin" pitchFamily="2" charset="-78"/>
              </a:rPr>
              <a:t>اگر بذر این گیاهان اتفاقی به جامعه وارد شوند، به زحمت می رویند، ولی تکثیر نمی شوند.</a:t>
            </a:r>
          </a:p>
          <a:p>
            <a:pPr algn="just" rtl="1"/>
            <a:r>
              <a:rPr lang="fa-IR" sz="2000" b="1" dirty="0">
                <a:solidFill>
                  <a:schemeClr val="tx1"/>
                </a:solidFill>
                <a:cs typeface="B Nazanin" pitchFamily="2" charset="-78"/>
              </a:rPr>
              <a:t>رده سوم: گیاهان کم توش و توان:</a:t>
            </a:r>
          </a:p>
          <a:p>
            <a:pPr algn="just" rtl="1"/>
            <a:r>
              <a:rPr lang="fa-IR" sz="2000" b="1" dirty="0">
                <a:cs typeface="B Nazanin" pitchFamily="2" charset="-78"/>
              </a:rPr>
              <a:t>این گیاهان هرگز دوره رشد و نمو را به پایان نمی رسانند ولی می توانند از راه رویشی تکثیر شوند.</a:t>
            </a:r>
          </a:p>
          <a:p>
            <a:pPr algn="just" rtl="1"/>
            <a:r>
              <a:rPr lang="fa-IR" sz="2000" b="1" dirty="0">
                <a:solidFill>
                  <a:schemeClr val="tx1"/>
                </a:solidFill>
                <a:cs typeface="B Nazanin" pitchFamily="2" charset="-78"/>
              </a:rPr>
              <a:t>رده چهارم: گیاهان توشمند:</a:t>
            </a:r>
          </a:p>
          <a:p>
            <a:pPr algn="just" rtl="1"/>
            <a:r>
              <a:rPr lang="fa-IR" sz="2000" b="1" dirty="0">
                <a:cs typeface="B Nazanin" pitchFamily="2" charset="-78"/>
              </a:rPr>
              <a:t>این گیاهان به زحمت دوره رشد و نمو را به پایان می رسانند. همچنین از راه رویشی نیز تکثیر می شوند.</a:t>
            </a:r>
          </a:p>
          <a:p>
            <a:pPr algn="just" rtl="1"/>
            <a:r>
              <a:rPr lang="fa-IR" sz="2000" b="1" dirty="0">
                <a:solidFill>
                  <a:schemeClr val="tx1"/>
                </a:solidFill>
                <a:cs typeface="B Nazanin" pitchFamily="2" charset="-78"/>
              </a:rPr>
              <a:t>رده پنجم: گیاهان پرتوش و توان:</a:t>
            </a:r>
          </a:p>
          <a:p>
            <a:pPr algn="just" rtl="1"/>
            <a:r>
              <a:rPr lang="fa-IR" sz="2000" b="1" dirty="0">
                <a:cs typeface="B Nazanin" pitchFamily="2" charset="-78"/>
              </a:rPr>
              <a:t>این گیاهان دوره رشد و نمو را تا تولید میوه و دانه بطور کامل به پایان می رسانند.</a:t>
            </a:r>
          </a:p>
          <a:p>
            <a:pPr algn="just" rtl="1"/>
            <a:endParaRPr lang="fa-IR" b="1" dirty="0" smtClean="0">
              <a:solidFill>
                <a:schemeClr val="tx1"/>
              </a:solidFill>
              <a:cs typeface="B Titr" pitchFamily="2" charset="-78"/>
            </a:endParaRPr>
          </a:p>
          <a:p>
            <a:pPr algn="just" rtl="1"/>
            <a:endParaRPr lang="fa-IR" b="1" dirty="0" smtClean="0">
              <a:solidFill>
                <a:schemeClr val="tx1"/>
              </a:solidFill>
              <a:cs typeface="B Titr" pitchFamily="2" charset="-78"/>
            </a:endParaRPr>
          </a:p>
          <a:p>
            <a:pPr algn="just" rtl="1"/>
            <a:endParaRPr lang="fa-IR" b="1" dirty="0" smtClean="0">
              <a:solidFill>
                <a:schemeClr val="tx1"/>
              </a:solidFill>
              <a:cs typeface="B Titr" pitchFamily="2" charset="-78"/>
            </a:endParaRPr>
          </a:p>
        </p:txBody>
      </p:sp>
      <p:sp>
        <p:nvSpPr>
          <p:cNvPr id="15" name="Rounded Rectangle 14"/>
          <p:cNvSpPr/>
          <p:nvPr/>
        </p:nvSpPr>
        <p:spPr>
          <a:xfrm>
            <a:off x="2514600" y="116280"/>
            <a:ext cx="5946733" cy="685800"/>
          </a:xfrm>
          <a:prstGeom prst="roundRec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fa-IR" sz="2800" b="1" dirty="0" smtClean="0">
                <a:cs typeface="B Titr" pitchFamily="2" charset="-78"/>
              </a:rPr>
              <a:t>نیروی زیستی-ویژگی کیفی جامعه گیاهی</a:t>
            </a:r>
            <a:endParaRPr lang="en-US" sz="2800" b="1" dirty="0">
              <a:cs typeface="B Titr" pitchFamily="2" charset="-78"/>
            </a:endParaRPr>
          </a:p>
        </p:txBody>
      </p:sp>
    </p:spTree>
    <p:extLst>
      <p:ext uri="{BB962C8B-B14F-4D97-AF65-F5344CB8AC3E}">
        <p14:creationId xmlns:p14="http://schemas.microsoft.com/office/powerpoint/2010/main" val="3458989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wheel(1)">
                                      <p:cBhvr>
                                        <p:cTn id="25" dur="2000"/>
                                        <p:tgtEl>
                                          <p:spTgt spid="3">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 calcmode="lin" valueType="num">
                                      <p:cBhvr additive="base">
                                        <p:cTn id="30"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Effect transition="in" filter="fade">
                                      <p:cBhvr>
                                        <p:cTn id="36" dur="500"/>
                                        <p:tgtEl>
                                          <p:spTgt spid="3">
                                            <p:txEl>
                                              <p:pRg st="4" end="4"/>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3">
                                            <p:txEl>
                                              <p:pRg st="5" end="5"/>
                                            </p:txEl>
                                          </p:spTgt>
                                        </p:tgtEl>
                                        <p:attrNameLst>
                                          <p:attrName>style.visibility</p:attrName>
                                        </p:attrNameLst>
                                      </p:cBhvr>
                                      <p:to>
                                        <p:strVal val="visible"/>
                                      </p:to>
                                    </p:set>
                                    <p:anim calcmode="lin" valueType="num">
                                      <p:cBhvr additive="base">
                                        <p:cTn id="4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Effect transition="in" filter="barn(inVertical)">
                                      <p:cBhvr>
                                        <p:cTn id="47" dur="500"/>
                                        <p:tgtEl>
                                          <p:spTgt spid="3">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nodeType="clickEffect">
                                  <p:stCondLst>
                                    <p:cond delay="0"/>
                                  </p:stCondLst>
                                  <p:childTnLst>
                                    <p:set>
                                      <p:cBhvr>
                                        <p:cTn id="51" dur="1" fill="hold">
                                          <p:stCondLst>
                                            <p:cond delay="0"/>
                                          </p:stCondLst>
                                        </p:cTn>
                                        <p:tgtEl>
                                          <p:spTgt spid="3">
                                            <p:txEl>
                                              <p:pRg st="7" end="7"/>
                                            </p:txEl>
                                          </p:spTgt>
                                        </p:tgtEl>
                                        <p:attrNameLst>
                                          <p:attrName>style.visibility</p:attrName>
                                        </p:attrNameLst>
                                      </p:cBhvr>
                                      <p:to>
                                        <p:strVal val="visible"/>
                                      </p:to>
                                    </p:set>
                                    <p:animEffect transition="in" filter="wipe(down)">
                                      <p:cBhvr>
                                        <p:cTn id="52" dur="500"/>
                                        <p:tgtEl>
                                          <p:spTgt spid="3">
                                            <p:txEl>
                                              <p:pRg st="7" end="7"/>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nodeType="clickEffect">
                                  <p:stCondLst>
                                    <p:cond delay="0"/>
                                  </p:stCondLst>
                                  <p:childTnLst>
                                    <p:set>
                                      <p:cBhvr>
                                        <p:cTn id="56" dur="1" fill="hold">
                                          <p:stCondLst>
                                            <p:cond delay="0"/>
                                          </p:stCondLst>
                                        </p:cTn>
                                        <p:tgtEl>
                                          <p:spTgt spid="3">
                                            <p:txEl>
                                              <p:pRg st="8" end="8"/>
                                            </p:txEl>
                                          </p:spTgt>
                                        </p:tgtEl>
                                        <p:attrNameLst>
                                          <p:attrName>style.visibility</p:attrName>
                                        </p:attrNameLst>
                                      </p:cBhvr>
                                      <p:to>
                                        <p:strVal val="visible"/>
                                      </p:to>
                                    </p:set>
                                    <p:animEffect transition="in" filter="wipe(down)">
                                      <p:cBhvr>
                                        <p:cTn id="57" dur="500"/>
                                        <p:tgtEl>
                                          <p:spTgt spid="3">
                                            <p:txEl>
                                              <p:pRg st="8" end="8"/>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nodeType="clickEffect">
                                  <p:stCondLst>
                                    <p:cond delay="0"/>
                                  </p:stCondLst>
                                  <p:childTnLst>
                                    <p:set>
                                      <p:cBhvr>
                                        <p:cTn id="61" dur="1" fill="hold">
                                          <p:stCondLst>
                                            <p:cond delay="0"/>
                                          </p:stCondLst>
                                        </p:cTn>
                                        <p:tgtEl>
                                          <p:spTgt spid="3">
                                            <p:txEl>
                                              <p:pRg st="9" end="9"/>
                                            </p:txEl>
                                          </p:spTgt>
                                        </p:tgtEl>
                                        <p:attrNameLst>
                                          <p:attrName>style.visibility</p:attrName>
                                        </p:attrNameLst>
                                      </p:cBhvr>
                                      <p:to>
                                        <p:strVal val="visible"/>
                                      </p:to>
                                    </p:set>
                                    <p:anim calcmode="lin" valueType="num">
                                      <p:cBhvr additive="base">
                                        <p:cTn id="62"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3"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2" presetClass="entr" presetSubtype="4" fill="hold" nodeType="clickEffect">
                                  <p:stCondLst>
                                    <p:cond delay="0"/>
                                  </p:stCondLst>
                                  <p:childTnLst>
                                    <p:set>
                                      <p:cBhvr>
                                        <p:cTn id="67" dur="1" fill="hold">
                                          <p:stCondLst>
                                            <p:cond delay="0"/>
                                          </p:stCondLst>
                                        </p:cTn>
                                        <p:tgtEl>
                                          <p:spTgt spid="3">
                                            <p:txEl>
                                              <p:pRg st="10" end="10"/>
                                            </p:txEl>
                                          </p:spTgt>
                                        </p:tgtEl>
                                        <p:attrNameLst>
                                          <p:attrName>style.visibility</p:attrName>
                                        </p:attrNameLst>
                                      </p:cBhvr>
                                      <p:to>
                                        <p:strVal val="visible"/>
                                      </p:to>
                                    </p:set>
                                    <p:anim calcmode="lin" valueType="num">
                                      <p:cBhvr additive="base">
                                        <p:cTn id="68"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69"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2" presetClass="entr" presetSubtype="4" fill="hold" nodeType="clickEffect">
                                  <p:stCondLst>
                                    <p:cond delay="0"/>
                                  </p:stCondLst>
                                  <p:childTnLst>
                                    <p:set>
                                      <p:cBhvr>
                                        <p:cTn id="73" dur="1" fill="hold">
                                          <p:stCondLst>
                                            <p:cond delay="0"/>
                                          </p:stCondLst>
                                        </p:cTn>
                                        <p:tgtEl>
                                          <p:spTgt spid="3">
                                            <p:txEl>
                                              <p:pRg st="11" end="11"/>
                                            </p:txEl>
                                          </p:spTgt>
                                        </p:tgtEl>
                                        <p:attrNameLst>
                                          <p:attrName>style.visibility</p:attrName>
                                        </p:attrNameLst>
                                      </p:cBhvr>
                                      <p:to>
                                        <p:strVal val="visible"/>
                                      </p:to>
                                    </p:set>
                                    <p:anim calcmode="lin" valueType="num">
                                      <p:cBhvr additive="base">
                                        <p:cTn id="74"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75"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459180"/>
            <a:ext cx="9144000" cy="6400800"/>
            <a:chOff x="0" y="613317"/>
            <a:chExt cx="9144000" cy="6244683"/>
          </a:xfrm>
        </p:grpSpPr>
        <p:sp>
          <p:nvSpPr>
            <p:cNvPr id="5" name="Rectangle 4"/>
            <p:cNvSpPr/>
            <p:nvPr/>
          </p:nvSpPr>
          <p:spPr>
            <a:xfrm>
              <a:off x="0" y="762000"/>
              <a:ext cx="457200" cy="6096000"/>
            </a:xfrm>
            <a:prstGeom prst="rect">
              <a:avLst/>
            </a:prstGeom>
            <a:solidFill>
              <a:srgbClr val="CCFF33">
                <a:alpha val="40000"/>
              </a:srgb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0" y="6190712"/>
              <a:ext cx="9144000" cy="591015"/>
            </a:xfrm>
            <a:prstGeom prst="rect">
              <a:avLst/>
            </a:prstGeom>
            <a:solidFill>
              <a:srgbClr val="BDDE54">
                <a:alpha val="60000"/>
              </a:srgb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29"/>
            <p:cNvGrpSpPr/>
            <p:nvPr/>
          </p:nvGrpSpPr>
          <p:grpSpPr>
            <a:xfrm>
              <a:off x="0" y="613317"/>
              <a:ext cx="9144000" cy="6244683"/>
              <a:chOff x="0" y="613317"/>
              <a:chExt cx="9144000" cy="6244683"/>
            </a:xfrm>
          </p:grpSpPr>
          <p:sp>
            <p:nvSpPr>
              <p:cNvPr id="9" name="Rectangle 4"/>
              <p:cNvSpPr/>
              <p:nvPr/>
            </p:nvSpPr>
            <p:spPr>
              <a:xfrm>
                <a:off x="0" y="6186995"/>
                <a:ext cx="9144000" cy="607313"/>
              </a:xfrm>
              <a:prstGeom prst="rect">
                <a:avLst/>
              </a:prstGeom>
              <a:solidFill>
                <a:schemeClr val="bg2">
                  <a:lumMod val="75000"/>
                  <a:alpha val="60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rtl="1" eaLnBrk="0" hangingPunct="0">
                  <a:lnSpc>
                    <a:spcPct val="130000"/>
                  </a:lnSpc>
                  <a:spcBef>
                    <a:spcPct val="20000"/>
                  </a:spcBef>
                  <a:defRPr/>
                </a:pPr>
                <a:endParaRPr lang="fa-IR" sz="1600" b="1" dirty="0">
                  <a:solidFill>
                    <a:schemeClr val="tx1"/>
                  </a:solidFill>
                  <a:effectLst>
                    <a:outerShdw blurRad="38100" dist="38100" dir="2700000" algn="tl">
                      <a:srgbClr val="000000">
                        <a:alpha val="43137"/>
                      </a:srgbClr>
                    </a:outerShdw>
                  </a:effectLst>
                  <a:cs typeface="B Nazanin" pitchFamily="2" charset="-78"/>
                </a:endParaRPr>
              </a:p>
            </p:txBody>
          </p:sp>
          <p:sp>
            <p:nvSpPr>
              <p:cNvPr id="10" name="Rectangle 9"/>
              <p:cNvSpPr/>
              <p:nvPr/>
            </p:nvSpPr>
            <p:spPr>
              <a:xfrm>
                <a:off x="0" y="613317"/>
                <a:ext cx="457200" cy="6244683"/>
              </a:xfrm>
              <a:prstGeom prst="rect">
                <a:avLst/>
              </a:prstGeom>
              <a:solidFill>
                <a:schemeClr val="bg2">
                  <a:lumMod val="75000"/>
                  <a:alpha val="55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 name="Oval 7"/>
            <p:cNvSpPr/>
            <p:nvPr/>
          </p:nvSpPr>
          <p:spPr>
            <a:xfrm>
              <a:off x="1173" y="5429642"/>
              <a:ext cx="490024" cy="475786"/>
            </a:xfrm>
            <a:prstGeom prst="ellipse">
              <a:avLst/>
            </a:prstGeom>
            <a:noFill/>
            <a:ln/>
          </p:spPr>
          <p:style>
            <a:lnRef idx="1">
              <a:schemeClr val="accent4"/>
            </a:lnRef>
            <a:fillRef idx="3">
              <a:schemeClr val="accent4"/>
            </a:fillRef>
            <a:effectRef idx="2">
              <a:schemeClr val="accent4"/>
            </a:effectRef>
            <a:fontRef idx="minor">
              <a:schemeClr val="lt1"/>
            </a:fontRef>
          </p:style>
          <p:txBody>
            <a:bodyPr rtlCol="0" anchor="ctr">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endParaRPr lang="en-US" sz="1200" b="1" dirty="0">
                <a:ln/>
                <a:solidFill>
                  <a:schemeClr val="bg1"/>
                </a:solidFill>
                <a:cs typeface="B Titr" pitchFamily="2" charset="-78"/>
              </a:endParaRPr>
            </a:p>
          </p:txBody>
        </p:sp>
      </p:grpSp>
      <p:sp>
        <p:nvSpPr>
          <p:cNvPr id="3" name="Rounded Rectangle 2"/>
          <p:cNvSpPr/>
          <p:nvPr/>
        </p:nvSpPr>
        <p:spPr>
          <a:xfrm>
            <a:off x="685800" y="950734"/>
            <a:ext cx="8382000" cy="5417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fa-IR" sz="2400" b="1" dirty="0" smtClean="0">
                <a:cs typeface="B Nazanin" pitchFamily="2" charset="-78"/>
              </a:rPr>
              <a:t>شکل زیستی پس از نیروی زیستی، مؤثرترین صفت در بروز سایر ویژگیهای جامعه گیاهی محسوب می شود. شکل زیستی در درجه اول تحت تأثیر اختصاصات وراثتی گیاه است. در درجه دوم تابعی از شرایط محیط زندگی گیاه می باشد.</a:t>
            </a:r>
          </a:p>
          <a:p>
            <a:pPr algn="just" rtl="1"/>
            <a:r>
              <a:rPr lang="fa-IR" sz="2400" b="1" dirty="0" smtClean="0">
                <a:cs typeface="B Nazanin" pitchFamily="2" charset="-78"/>
              </a:rPr>
              <a:t>بطوریکه برخی از گیاهان چندساله ممکن است در محیط هایی غیر از رویشگاه اصلی خود، یکساله شوند و یا طول عمرشان به یک فصل کاهش یابد. در حقیقت این شکل از زندگی در راستای سازگاری با محیط زندگی گیاه است.</a:t>
            </a:r>
            <a:endParaRPr lang="en-US" sz="2400" b="1" dirty="0">
              <a:cs typeface="B Nazanin" pitchFamily="2" charset="-78"/>
            </a:endParaRPr>
          </a:p>
        </p:txBody>
      </p:sp>
      <p:sp>
        <p:nvSpPr>
          <p:cNvPr id="15" name="Rounded Rectangle 14"/>
          <p:cNvSpPr/>
          <p:nvPr/>
        </p:nvSpPr>
        <p:spPr>
          <a:xfrm>
            <a:off x="2514600" y="116280"/>
            <a:ext cx="5946733" cy="685800"/>
          </a:xfrm>
          <a:prstGeom prst="roundRec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fa-IR" sz="2800" b="1" dirty="0" smtClean="0">
                <a:cs typeface="B Titr" pitchFamily="2" charset="-78"/>
              </a:rPr>
              <a:t>شکل رویشی-ویژگی کیفی جامعه گیاهی</a:t>
            </a:r>
            <a:endParaRPr lang="en-US" sz="2800" b="1" dirty="0">
              <a:cs typeface="B Titr" pitchFamily="2" charset="-78"/>
            </a:endParaRPr>
          </a:p>
        </p:txBody>
      </p:sp>
    </p:spTree>
    <p:extLst>
      <p:ext uri="{BB962C8B-B14F-4D97-AF65-F5344CB8AC3E}">
        <p14:creationId xmlns:p14="http://schemas.microsoft.com/office/powerpoint/2010/main" val="2025118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fade">
                                      <p:cBhvr>
                                        <p:cTn id="25" dur="1000"/>
                                        <p:tgtEl>
                                          <p:spTgt spid="3">
                                            <p:txEl>
                                              <p:pRg st="1" end="1"/>
                                            </p:txEl>
                                          </p:spTgt>
                                        </p:tgtEl>
                                      </p:cBhvr>
                                    </p:animEffect>
                                    <p:anim calcmode="lin" valueType="num">
                                      <p:cBhvr>
                                        <p:cTn id="26"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459180"/>
            <a:ext cx="9144000" cy="6400800"/>
            <a:chOff x="0" y="613317"/>
            <a:chExt cx="9144000" cy="6244683"/>
          </a:xfrm>
        </p:grpSpPr>
        <p:sp>
          <p:nvSpPr>
            <p:cNvPr id="5" name="Rectangle 4"/>
            <p:cNvSpPr/>
            <p:nvPr/>
          </p:nvSpPr>
          <p:spPr>
            <a:xfrm>
              <a:off x="0" y="762000"/>
              <a:ext cx="457200" cy="6096000"/>
            </a:xfrm>
            <a:prstGeom prst="rect">
              <a:avLst/>
            </a:prstGeom>
            <a:solidFill>
              <a:srgbClr val="CCFF33">
                <a:alpha val="40000"/>
              </a:srgb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0" y="6190712"/>
              <a:ext cx="9144000" cy="591015"/>
            </a:xfrm>
            <a:prstGeom prst="rect">
              <a:avLst/>
            </a:prstGeom>
            <a:solidFill>
              <a:srgbClr val="BDDE54">
                <a:alpha val="60000"/>
              </a:srgb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29"/>
            <p:cNvGrpSpPr/>
            <p:nvPr/>
          </p:nvGrpSpPr>
          <p:grpSpPr>
            <a:xfrm>
              <a:off x="0" y="613317"/>
              <a:ext cx="9144000" cy="6244683"/>
              <a:chOff x="0" y="613317"/>
              <a:chExt cx="9144000" cy="6244683"/>
            </a:xfrm>
          </p:grpSpPr>
          <p:sp>
            <p:nvSpPr>
              <p:cNvPr id="9" name="Rectangle 4"/>
              <p:cNvSpPr/>
              <p:nvPr/>
            </p:nvSpPr>
            <p:spPr>
              <a:xfrm>
                <a:off x="0" y="6186995"/>
                <a:ext cx="9144000" cy="607313"/>
              </a:xfrm>
              <a:prstGeom prst="rect">
                <a:avLst/>
              </a:prstGeom>
              <a:solidFill>
                <a:schemeClr val="bg2">
                  <a:lumMod val="75000"/>
                  <a:alpha val="60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rtl="1" eaLnBrk="0" hangingPunct="0">
                  <a:lnSpc>
                    <a:spcPct val="130000"/>
                  </a:lnSpc>
                  <a:spcBef>
                    <a:spcPct val="20000"/>
                  </a:spcBef>
                  <a:defRPr/>
                </a:pPr>
                <a:endParaRPr lang="fa-IR" sz="1600" b="1" dirty="0">
                  <a:solidFill>
                    <a:schemeClr val="tx1"/>
                  </a:solidFill>
                  <a:effectLst>
                    <a:outerShdw blurRad="38100" dist="38100" dir="2700000" algn="tl">
                      <a:srgbClr val="000000">
                        <a:alpha val="43137"/>
                      </a:srgbClr>
                    </a:outerShdw>
                  </a:effectLst>
                  <a:cs typeface="B Nazanin" pitchFamily="2" charset="-78"/>
                </a:endParaRPr>
              </a:p>
            </p:txBody>
          </p:sp>
          <p:sp>
            <p:nvSpPr>
              <p:cNvPr id="10" name="Rectangle 9"/>
              <p:cNvSpPr/>
              <p:nvPr/>
            </p:nvSpPr>
            <p:spPr>
              <a:xfrm>
                <a:off x="0" y="613317"/>
                <a:ext cx="457200" cy="6244683"/>
              </a:xfrm>
              <a:prstGeom prst="rect">
                <a:avLst/>
              </a:prstGeom>
              <a:solidFill>
                <a:schemeClr val="bg2">
                  <a:lumMod val="75000"/>
                  <a:alpha val="55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 name="Oval 7"/>
            <p:cNvSpPr/>
            <p:nvPr/>
          </p:nvSpPr>
          <p:spPr>
            <a:xfrm>
              <a:off x="1173" y="5429642"/>
              <a:ext cx="490024" cy="475786"/>
            </a:xfrm>
            <a:prstGeom prst="ellipse">
              <a:avLst/>
            </a:prstGeom>
            <a:noFill/>
            <a:ln/>
          </p:spPr>
          <p:style>
            <a:lnRef idx="1">
              <a:schemeClr val="accent4"/>
            </a:lnRef>
            <a:fillRef idx="3">
              <a:schemeClr val="accent4"/>
            </a:fillRef>
            <a:effectRef idx="2">
              <a:schemeClr val="accent4"/>
            </a:effectRef>
            <a:fontRef idx="minor">
              <a:schemeClr val="lt1"/>
            </a:fontRef>
          </p:style>
          <p:txBody>
            <a:bodyPr rtlCol="0" anchor="ctr">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endParaRPr lang="en-US" sz="1200" b="1" dirty="0">
                <a:ln/>
                <a:solidFill>
                  <a:schemeClr val="bg1"/>
                </a:solidFill>
                <a:cs typeface="B Titr" pitchFamily="2" charset="-78"/>
              </a:endParaRPr>
            </a:p>
          </p:txBody>
        </p:sp>
      </p:grpSp>
      <p:sp>
        <p:nvSpPr>
          <p:cNvPr id="3" name="Rounded Rectangle 2"/>
          <p:cNvSpPr/>
          <p:nvPr/>
        </p:nvSpPr>
        <p:spPr>
          <a:xfrm>
            <a:off x="685800" y="950734"/>
            <a:ext cx="8382000" cy="5417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fa-IR" sz="2400" b="1" dirty="0" smtClean="0">
                <a:solidFill>
                  <a:schemeClr val="tx1"/>
                </a:solidFill>
                <a:cs typeface="B Titr" pitchFamily="2" charset="-78"/>
              </a:rPr>
              <a:t>کلاس بندی گیاهان بر اساس شکل رویشی:</a:t>
            </a:r>
            <a:endParaRPr lang="en-US" sz="2400" b="1" dirty="0" smtClean="0">
              <a:solidFill>
                <a:schemeClr val="tx1"/>
              </a:solidFill>
              <a:cs typeface="B Titr" pitchFamily="2" charset="-78"/>
            </a:endParaRPr>
          </a:p>
          <a:p>
            <a:pPr algn="just" rtl="1"/>
            <a:endParaRPr lang="fa-IR" sz="2400" b="1" dirty="0" smtClean="0">
              <a:solidFill>
                <a:schemeClr val="tx1"/>
              </a:solidFill>
              <a:cs typeface="B Titr" pitchFamily="2" charset="-78"/>
            </a:endParaRPr>
          </a:p>
          <a:p>
            <a:pPr algn="just" rtl="1"/>
            <a:r>
              <a:rPr lang="fa-IR" sz="2400" b="1" dirty="0" smtClean="0">
                <a:cs typeface="B Nazanin" pitchFamily="2" charset="-78"/>
              </a:rPr>
              <a:t>تقسیم بندی گیاهان بر اساس شکل رویشی به روشهای مختلفی صورت می گیرد. بطور مثال در یکی از این طبقه بندی های معمول: گیاهان به سه گروه زیر تقسیم می شوند:</a:t>
            </a:r>
          </a:p>
          <a:p>
            <a:pPr algn="just" rtl="1"/>
            <a:r>
              <a:rPr lang="fa-IR" sz="2400" b="1" dirty="0" smtClean="0">
                <a:cs typeface="B Nazanin" pitchFamily="2" charset="-78"/>
              </a:rPr>
              <a:t> </a:t>
            </a:r>
            <a:r>
              <a:rPr lang="fa-IR" sz="2400" b="1" dirty="0" smtClean="0">
                <a:solidFill>
                  <a:schemeClr val="tx1"/>
                </a:solidFill>
                <a:cs typeface="B Nazanin" pitchFamily="2" charset="-78"/>
              </a:rPr>
              <a:t>هیدروفیت</a:t>
            </a:r>
            <a:r>
              <a:rPr lang="en-US" sz="2400" b="1" dirty="0" smtClean="0">
                <a:solidFill>
                  <a:schemeClr val="tx1"/>
                </a:solidFill>
                <a:cs typeface="B Nazanin" pitchFamily="2" charset="-78"/>
              </a:rPr>
              <a:t> </a:t>
            </a:r>
            <a:r>
              <a:rPr lang="fa-IR" sz="2400" b="1" dirty="0" smtClean="0">
                <a:solidFill>
                  <a:schemeClr val="tx1"/>
                </a:solidFill>
                <a:cs typeface="B Nazanin" pitchFamily="2" charset="-78"/>
              </a:rPr>
              <a:t>ها(آب رست ها):</a:t>
            </a:r>
            <a:endParaRPr lang="en-US" sz="2400" b="1" dirty="0" smtClean="0">
              <a:solidFill>
                <a:schemeClr val="tx1"/>
              </a:solidFill>
              <a:cs typeface="B Nazanin" pitchFamily="2" charset="-78"/>
            </a:endParaRPr>
          </a:p>
          <a:p>
            <a:pPr algn="just" rtl="1"/>
            <a:r>
              <a:rPr lang="fa-IR" sz="2400" b="1" dirty="0" smtClean="0">
                <a:solidFill>
                  <a:schemeClr val="tx1"/>
                </a:solidFill>
                <a:cs typeface="B Nazanin" pitchFamily="2" charset="-78"/>
              </a:rPr>
              <a:t> </a:t>
            </a:r>
            <a:r>
              <a:rPr lang="fa-IR" sz="2400" b="1" dirty="0" smtClean="0">
                <a:cs typeface="B Nazanin" pitchFamily="2" charset="-78"/>
              </a:rPr>
              <a:t>شامل گیاهان غوطه ور و شناور در آب می باشد.</a:t>
            </a:r>
          </a:p>
          <a:p>
            <a:pPr algn="just" rtl="1"/>
            <a:r>
              <a:rPr lang="fa-IR" sz="2400" b="1" dirty="0" smtClean="0">
                <a:solidFill>
                  <a:schemeClr val="tx1"/>
                </a:solidFill>
                <a:cs typeface="B Nazanin" pitchFamily="2" charset="-78"/>
              </a:rPr>
              <a:t>مزوفیت ها (میان رست ها): </a:t>
            </a:r>
            <a:endParaRPr lang="en-US" sz="2400" b="1" dirty="0" smtClean="0">
              <a:solidFill>
                <a:schemeClr val="tx1"/>
              </a:solidFill>
              <a:cs typeface="B Nazanin" pitchFamily="2" charset="-78"/>
            </a:endParaRPr>
          </a:p>
          <a:p>
            <a:pPr algn="just" rtl="1"/>
            <a:r>
              <a:rPr lang="fa-IR" sz="2400" b="1" dirty="0" smtClean="0">
                <a:cs typeface="B Nazanin" pitchFamily="2" charset="-78"/>
              </a:rPr>
              <a:t>شامل گیاهان آفتاب روی و سایه روی می باشد.</a:t>
            </a:r>
          </a:p>
          <a:p>
            <a:pPr algn="just" rtl="1"/>
            <a:r>
              <a:rPr lang="fa-IR" sz="2400" b="1" dirty="0" smtClean="0">
                <a:solidFill>
                  <a:schemeClr val="tx1"/>
                </a:solidFill>
                <a:cs typeface="B Nazanin" pitchFamily="2" charset="-78"/>
              </a:rPr>
              <a:t>گزروفیت ها:</a:t>
            </a:r>
            <a:endParaRPr lang="en-US" sz="2400" b="1" dirty="0" smtClean="0">
              <a:solidFill>
                <a:schemeClr val="tx1"/>
              </a:solidFill>
              <a:cs typeface="B Nazanin" pitchFamily="2" charset="-78"/>
            </a:endParaRPr>
          </a:p>
          <a:p>
            <a:pPr algn="just" rtl="1"/>
            <a:r>
              <a:rPr lang="fa-IR" sz="2400" b="1" dirty="0" smtClean="0">
                <a:solidFill>
                  <a:schemeClr val="tx1"/>
                </a:solidFill>
                <a:cs typeface="B Nazanin" pitchFamily="2" charset="-78"/>
              </a:rPr>
              <a:t> </a:t>
            </a:r>
            <a:r>
              <a:rPr lang="fa-IR" sz="2400" b="1" dirty="0" smtClean="0">
                <a:cs typeface="B Nazanin" pitchFamily="2" charset="-78"/>
              </a:rPr>
              <a:t>گیاهانی که بر اساس درجه بردباری در محیط های خشک رویش دارند.</a:t>
            </a:r>
            <a:endParaRPr lang="en-US" sz="2400" b="1" dirty="0">
              <a:cs typeface="B Nazanin" pitchFamily="2" charset="-78"/>
            </a:endParaRPr>
          </a:p>
        </p:txBody>
      </p:sp>
      <p:sp>
        <p:nvSpPr>
          <p:cNvPr id="15" name="Rounded Rectangle 14"/>
          <p:cNvSpPr/>
          <p:nvPr/>
        </p:nvSpPr>
        <p:spPr>
          <a:xfrm>
            <a:off x="2514600" y="116280"/>
            <a:ext cx="5946733" cy="685800"/>
          </a:xfrm>
          <a:prstGeom prst="roundRec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fa-IR" sz="2800" b="1" dirty="0" smtClean="0">
                <a:cs typeface="B Titr" pitchFamily="2" charset="-78"/>
              </a:rPr>
              <a:t>شکل رویشی-ویژگی کیفی جامعه گیاهی</a:t>
            </a:r>
            <a:endParaRPr lang="en-US" sz="2800" b="1" dirty="0">
              <a:cs typeface="B Titr" pitchFamily="2" charset="-78"/>
            </a:endParaRPr>
          </a:p>
        </p:txBody>
      </p:sp>
    </p:spTree>
    <p:extLst>
      <p:ext uri="{BB962C8B-B14F-4D97-AF65-F5344CB8AC3E}">
        <p14:creationId xmlns:p14="http://schemas.microsoft.com/office/powerpoint/2010/main" val="2668670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5" presetClass="entr" presetSubtype="0"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2000"/>
                                        <p:tgtEl>
                                          <p:spTgt spid="3">
                                            <p:txEl>
                                              <p:pRg st="2" end="2"/>
                                            </p:txEl>
                                          </p:spTgt>
                                        </p:tgtEl>
                                      </p:cBhvr>
                                    </p:animEffect>
                                    <p:anim calcmode="lin" valueType="num">
                                      <p:cBhvr>
                                        <p:cTn id="26"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7"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21" presetClass="entr" presetSubtype="1" fill="hold" nodeType="click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Effect transition="in" filter="wheel(1)">
                                      <p:cBhvr>
                                        <p:cTn id="36" dur="2000"/>
                                        <p:tgtEl>
                                          <p:spTgt spid="3">
                                            <p:txEl>
                                              <p:pRg st="4" end="4"/>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3">
                                            <p:txEl>
                                              <p:pRg st="5" end="5"/>
                                            </p:txEl>
                                          </p:spTgt>
                                        </p:tgtEl>
                                        <p:attrNameLst>
                                          <p:attrName>style.visibility</p:attrName>
                                        </p:attrNameLst>
                                      </p:cBhvr>
                                      <p:to>
                                        <p:strVal val="visible"/>
                                      </p:to>
                                    </p:set>
                                    <p:anim calcmode="lin" valueType="num">
                                      <p:cBhvr additive="base">
                                        <p:cTn id="4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 calcmode="lin" valueType="num">
                                      <p:cBhvr additive="base">
                                        <p:cTn id="4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3">
                                            <p:txEl>
                                              <p:pRg st="7" end="7"/>
                                            </p:txEl>
                                          </p:spTgt>
                                        </p:tgtEl>
                                        <p:attrNameLst>
                                          <p:attrName>style.visibility</p:attrName>
                                        </p:attrNameLst>
                                      </p:cBhvr>
                                      <p:to>
                                        <p:strVal val="visible"/>
                                      </p:to>
                                    </p:set>
                                    <p:animEffect transition="in" filter="fade">
                                      <p:cBhvr>
                                        <p:cTn id="53" dur="500"/>
                                        <p:tgtEl>
                                          <p:spTgt spid="3">
                                            <p:txEl>
                                              <p:pRg st="7" end="7"/>
                                            </p:txEl>
                                          </p:spTgt>
                                        </p:tgtEl>
                                      </p:cBhvr>
                                    </p:animEffect>
                                  </p:childTnLst>
                                </p:cTn>
                              </p:par>
                            </p:childTnLst>
                          </p:cTn>
                        </p:par>
                      </p:childTnLst>
                    </p:cTn>
                  </p:par>
                  <p:par>
                    <p:cTn id="54" fill="hold">
                      <p:stCondLst>
                        <p:cond delay="indefinite"/>
                      </p:stCondLst>
                      <p:childTnLst>
                        <p:par>
                          <p:cTn id="55" fill="hold">
                            <p:stCondLst>
                              <p:cond delay="0"/>
                            </p:stCondLst>
                            <p:childTnLst>
                              <p:par>
                                <p:cTn id="56" presetID="21" presetClass="entr" presetSubtype="1" fill="hold" nodeType="clickEffect">
                                  <p:stCondLst>
                                    <p:cond delay="0"/>
                                  </p:stCondLst>
                                  <p:childTnLst>
                                    <p:set>
                                      <p:cBhvr>
                                        <p:cTn id="57" dur="1" fill="hold">
                                          <p:stCondLst>
                                            <p:cond delay="0"/>
                                          </p:stCondLst>
                                        </p:cTn>
                                        <p:tgtEl>
                                          <p:spTgt spid="3">
                                            <p:txEl>
                                              <p:pRg st="8" end="8"/>
                                            </p:txEl>
                                          </p:spTgt>
                                        </p:tgtEl>
                                        <p:attrNameLst>
                                          <p:attrName>style.visibility</p:attrName>
                                        </p:attrNameLst>
                                      </p:cBhvr>
                                      <p:to>
                                        <p:strVal val="visible"/>
                                      </p:to>
                                    </p:set>
                                    <p:animEffect transition="in" filter="wheel(1)">
                                      <p:cBhvr>
                                        <p:cTn id="58"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459180"/>
            <a:ext cx="9144000" cy="6400800"/>
            <a:chOff x="0" y="613317"/>
            <a:chExt cx="9144000" cy="6244683"/>
          </a:xfrm>
        </p:grpSpPr>
        <p:sp>
          <p:nvSpPr>
            <p:cNvPr id="5" name="Rectangle 4"/>
            <p:cNvSpPr/>
            <p:nvPr/>
          </p:nvSpPr>
          <p:spPr>
            <a:xfrm>
              <a:off x="0" y="762000"/>
              <a:ext cx="457200" cy="6096000"/>
            </a:xfrm>
            <a:prstGeom prst="rect">
              <a:avLst/>
            </a:prstGeom>
            <a:solidFill>
              <a:srgbClr val="CCFF33">
                <a:alpha val="40000"/>
              </a:srgb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0" y="6190712"/>
              <a:ext cx="9144000" cy="591015"/>
            </a:xfrm>
            <a:prstGeom prst="rect">
              <a:avLst/>
            </a:prstGeom>
            <a:solidFill>
              <a:srgbClr val="BDDE54">
                <a:alpha val="60000"/>
              </a:srgb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29"/>
            <p:cNvGrpSpPr/>
            <p:nvPr/>
          </p:nvGrpSpPr>
          <p:grpSpPr>
            <a:xfrm>
              <a:off x="0" y="613317"/>
              <a:ext cx="9144000" cy="6244683"/>
              <a:chOff x="0" y="613317"/>
              <a:chExt cx="9144000" cy="6244683"/>
            </a:xfrm>
          </p:grpSpPr>
          <p:sp>
            <p:nvSpPr>
              <p:cNvPr id="9" name="Rectangle 4"/>
              <p:cNvSpPr/>
              <p:nvPr/>
            </p:nvSpPr>
            <p:spPr>
              <a:xfrm>
                <a:off x="0" y="6186995"/>
                <a:ext cx="9144000" cy="607313"/>
              </a:xfrm>
              <a:prstGeom prst="rect">
                <a:avLst/>
              </a:prstGeom>
              <a:solidFill>
                <a:schemeClr val="bg2">
                  <a:lumMod val="75000"/>
                  <a:alpha val="60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rtl="1" eaLnBrk="0" hangingPunct="0">
                  <a:lnSpc>
                    <a:spcPct val="130000"/>
                  </a:lnSpc>
                  <a:spcBef>
                    <a:spcPct val="20000"/>
                  </a:spcBef>
                  <a:defRPr/>
                </a:pPr>
                <a:endParaRPr lang="fa-IR" sz="1600" b="1" dirty="0">
                  <a:solidFill>
                    <a:schemeClr val="tx1"/>
                  </a:solidFill>
                  <a:effectLst>
                    <a:outerShdw blurRad="38100" dist="38100" dir="2700000" algn="tl">
                      <a:srgbClr val="000000">
                        <a:alpha val="43137"/>
                      </a:srgbClr>
                    </a:outerShdw>
                  </a:effectLst>
                  <a:cs typeface="B Nazanin" pitchFamily="2" charset="-78"/>
                </a:endParaRPr>
              </a:p>
            </p:txBody>
          </p:sp>
          <p:sp>
            <p:nvSpPr>
              <p:cNvPr id="10" name="Rectangle 9"/>
              <p:cNvSpPr/>
              <p:nvPr/>
            </p:nvSpPr>
            <p:spPr>
              <a:xfrm>
                <a:off x="0" y="613317"/>
                <a:ext cx="457200" cy="6244683"/>
              </a:xfrm>
              <a:prstGeom prst="rect">
                <a:avLst/>
              </a:prstGeom>
              <a:solidFill>
                <a:schemeClr val="bg2">
                  <a:lumMod val="75000"/>
                  <a:alpha val="55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 name="Oval 7"/>
            <p:cNvSpPr/>
            <p:nvPr/>
          </p:nvSpPr>
          <p:spPr>
            <a:xfrm>
              <a:off x="1173" y="5429642"/>
              <a:ext cx="490024" cy="475786"/>
            </a:xfrm>
            <a:prstGeom prst="ellipse">
              <a:avLst/>
            </a:prstGeom>
            <a:noFill/>
            <a:ln/>
          </p:spPr>
          <p:style>
            <a:lnRef idx="1">
              <a:schemeClr val="accent4"/>
            </a:lnRef>
            <a:fillRef idx="3">
              <a:schemeClr val="accent4"/>
            </a:fillRef>
            <a:effectRef idx="2">
              <a:schemeClr val="accent4"/>
            </a:effectRef>
            <a:fontRef idx="minor">
              <a:schemeClr val="lt1"/>
            </a:fontRef>
          </p:style>
          <p:txBody>
            <a:bodyPr rtlCol="0" anchor="ctr">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endParaRPr lang="en-US" sz="1200" b="1" dirty="0">
                <a:ln/>
                <a:solidFill>
                  <a:schemeClr val="bg1"/>
                </a:solidFill>
                <a:cs typeface="B Titr" pitchFamily="2" charset="-78"/>
              </a:endParaRPr>
            </a:p>
          </p:txBody>
        </p:sp>
      </p:grpSp>
      <p:sp>
        <p:nvSpPr>
          <p:cNvPr id="3" name="Rounded Rectangle 2"/>
          <p:cNvSpPr/>
          <p:nvPr/>
        </p:nvSpPr>
        <p:spPr>
          <a:xfrm>
            <a:off x="685800" y="950734"/>
            <a:ext cx="8382000" cy="5417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fa-IR" sz="2400" b="1" dirty="0" smtClean="0">
                <a:solidFill>
                  <a:schemeClr val="tx1"/>
                </a:solidFill>
                <a:cs typeface="B Titr" pitchFamily="2" charset="-78"/>
              </a:rPr>
              <a:t>کلاس بندی گیاهان بر اساس شکل رویشی:</a:t>
            </a:r>
            <a:endParaRPr lang="en-US" sz="2400" b="1" dirty="0" smtClean="0">
              <a:solidFill>
                <a:schemeClr val="tx1"/>
              </a:solidFill>
              <a:cs typeface="B Titr" pitchFamily="2" charset="-78"/>
            </a:endParaRPr>
          </a:p>
          <a:p>
            <a:pPr algn="just" rtl="1"/>
            <a:r>
              <a:rPr lang="fa-IR" sz="2000" b="1" dirty="0" smtClean="0">
                <a:solidFill>
                  <a:schemeClr val="tx1"/>
                </a:solidFill>
                <a:cs typeface="B Lotus" pitchFamily="2" charset="-78"/>
              </a:rPr>
              <a:t>در این زمینه یکی از جامع ترین روش های طبقه بندی گیاهان بر اساس شکل رویشی</a:t>
            </a:r>
            <a:r>
              <a:rPr lang="en-US" sz="2000" b="1" dirty="0" smtClean="0">
                <a:solidFill>
                  <a:schemeClr val="tx1"/>
                </a:solidFill>
                <a:cs typeface="B Lotus" pitchFamily="2" charset="-78"/>
              </a:rPr>
              <a:t> </a:t>
            </a:r>
            <a:r>
              <a:rPr lang="fa-IR" sz="2000" b="1" dirty="0" smtClean="0">
                <a:solidFill>
                  <a:schemeClr val="tx1"/>
                </a:solidFill>
                <a:cs typeface="B Lotus" pitchFamily="2" charset="-78"/>
              </a:rPr>
              <a:t>مبتنی بر نحوه گذراندن فصل سخت سال می باشد. به عبارت دیگر محل استقرار جوانه های مولد یا همان جوانه های زایشی مبنای تقسیم بندی گونه های گیاهی است. این تقسیم بندی به طبقه بندی رانکیائر (</a:t>
            </a:r>
            <a:r>
              <a:rPr lang="en-US" sz="2000" b="1" dirty="0" err="1" smtClean="0">
                <a:solidFill>
                  <a:schemeClr val="tx1"/>
                </a:solidFill>
                <a:cs typeface="B Lotus" pitchFamily="2" charset="-78"/>
              </a:rPr>
              <a:t>Rauniaer</a:t>
            </a:r>
            <a:r>
              <a:rPr lang="fa-IR" sz="2000" b="1" dirty="0" smtClean="0">
                <a:solidFill>
                  <a:schemeClr val="tx1"/>
                </a:solidFill>
                <a:cs typeface="B Lotus" pitchFamily="2" charset="-78"/>
              </a:rPr>
              <a:t>)  مشهور است و به شرح زیر می باشد:</a:t>
            </a:r>
          </a:p>
          <a:p>
            <a:pPr algn="just" rtl="1"/>
            <a:r>
              <a:rPr lang="fa-IR" sz="2000" b="1" dirty="0" smtClean="0">
                <a:solidFill>
                  <a:schemeClr val="tx1"/>
                </a:solidFill>
                <a:cs typeface="B Titr" pitchFamily="2" charset="-78"/>
              </a:rPr>
              <a:t>1- فانروفیت ها: </a:t>
            </a:r>
            <a:endParaRPr lang="en-US" sz="2000" b="1" dirty="0" smtClean="0">
              <a:solidFill>
                <a:schemeClr val="tx1"/>
              </a:solidFill>
              <a:cs typeface="B Titr" pitchFamily="2" charset="-78"/>
            </a:endParaRPr>
          </a:p>
          <a:p>
            <a:pPr algn="just" rtl="1"/>
            <a:r>
              <a:rPr lang="fa-IR" sz="2000" b="1" dirty="0" smtClean="0">
                <a:solidFill>
                  <a:schemeClr val="tx1"/>
                </a:solidFill>
                <a:cs typeface="B Lotus" pitchFamily="2" charset="-78"/>
              </a:rPr>
              <a:t>گیاهانی هستند که جوانه زایشی در ارتفاع بالاتر از 25 سانتیمتری سطح خاک قرار دارد. درختان و درختچه ها در این گره قرار می گیرند. مثلاً بلوط، راش، اکالیپتوس، ارژن، بادام کوهی و ...</a:t>
            </a:r>
          </a:p>
          <a:p>
            <a:pPr algn="just" rtl="1"/>
            <a:r>
              <a:rPr lang="fa-IR" sz="2000" b="1" dirty="0" smtClean="0">
                <a:solidFill>
                  <a:schemeClr val="tx1"/>
                </a:solidFill>
                <a:cs typeface="B Titr" pitchFamily="2" charset="-78"/>
              </a:rPr>
              <a:t>2- اپی فیت ها:</a:t>
            </a:r>
          </a:p>
          <a:p>
            <a:pPr algn="just" rtl="1"/>
            <a:r>
              <a:rPr lang="fa-IR" sz="2000" b="1" dirty="0" smtClean="0">
                <a:solidFill>
                  <a:schemeClr val="tx1"/>
                </a:solidFill>
                <a:cs typeface="B Lotus" pitchFamily="2" charset="-78"/>
              </a:rPr>
              <a:t>گیاهانی هستند که روی تنه و یا شاخه سایر گیاهان رشد می کنند ولی انگل نیستند. گیاهان پیچنده و بالاروند که فاقد ساقه قائم اند و با تکیه بر درختان دیگر ساقه های حامل جوانه های زایشی خود را به ارتفاع بالا می رسانند نیز جزو این گروه می باشند. </a:t>
            </a:r>
          </a:p>
          <a:p>
            <a:pPr algn="just" rtl="1"/>
            <a:endParaRPr lang="fa-IR" sz="2000" b="1" dirty="0" smtClean="0">
              <a:solidFill>
                <a:schemeClr val="tx1"/>
              </a:solidFill>
              <a:cs typeface="B Lotus" pitchFamily="2" charset="-78"/>
            </a:endParaRPr>
          </a:p>
        </p:txBody>
      </p:sp>
      <p:sp>
        <p:nvSpPr>
          <p:cNvPr id="15" name="Rounded Rectangle 14"/>
          <p:cNvSpPr/>
          <p:nvPr/>
        </p:nvSpPr>
        <p:spPr>
          <a:xfrm>
            <a:off x="2514600" y="116280"/>
            <a:ext cx="5946733" cy="685800"/>
          </a:xfrm>
          <a:prstGeom prst="roundRec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fa-IR" sz="2800" b="1" dirty="0" smtClean="0">
                <a:cs typeface="B Titr" pitchFamily="2" charset="-78"/>
              </a:rPr>
              <a:t>شکل رویشی-ویژگی کیفی جامعه گیاهی</a:t>
            </a:r>
            <a:endParaRPr lang="en-US" sz="2800" b="1" dirty="0">
              <a:cs typeface="B Titr" pitchFamily="2" charset="-78"/>
            </a:endParaRPr>
          </a:p>
        </p:txBody>
      </p:sp>
    </p:spTree>
    <p:extLst>
      <p:ext uri="{BB962C8B-B14F-4D97-AF65-F5344CB8AC3E}">
        <p14:creationId xmlns:p14="http://schemas.microsoft.com/office/powerpoint/2010/main" val="4038212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5" presetClass="entr" presetSubtype="0"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fade">
                                      <p:cBhvr>
                                        <p:cTn id="19" dur="2000"/>
                                        <p:tgtEl>
                                          <p:spTgt spid="3">
                                            <p:txEl>
                                              <p:pRg st="0" end="0"/>
                                            </p:txEl>
                                          </p:spTgt>
                                        </p:tgtEl>
                                      </p:cBhvr>
                                    </p:animEffect>
                                    <p:anim calcmode="lin" valueType="num">
                                      <p:cBhvr>
                                        <p:cTn id="20"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21"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 calcmode="lin" valueType="num">
                                      <p:cBhvr additive="base">
                                        <p:cTn id="26"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Effect transition="in" filter="wheel(1)">
                                      <p:cBhvr>
                                        <p:cTn id="32" dur="2000"/>
                                        <p:tgtEl>
                                          <p:spTgt spid="3">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animEffect transition="in" filter="fade">
                                      <p:cBhvr>
                                        <p:cTn id="37" dur="500"/>
                                        <p:tgtEl>
                                          <p:spTgt spid="3">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circle(in)">
                                      <p:cBhvr>
                                        <p:cTn id="42" dur="2000"/>
                                        <p:tgtEl>
                                          <p:spTgt spid="3">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1" presetClass="entr" presetSubtype="1" fill="hold"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Effect transition="in" filter="wheel(1)">
                                      <p:cBhvr>
                                        <p:cTn id="47"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459180"/>
            <a:ext cx="9144000" cy="6400800"/>
            <a:chOff x="0" y="613317"/>
            <a:chExt cx="9144000" cy="6244683"/>
          </a:xfrm>
        </p:grpSpPr>
        <p:sp>
          <p:nvSpPr>
            <p:cNvPr id="5" name="Rectangle 4"/>
            <p:cNvSpPr/>
            <p:nvPr/>
          </p:nvSpPr>
          <p:spPr>
            <a:xfrm>
              <a:off x="0" y="762000"/>
              <a:ext cx="457200" cy="6096000"/>
            </a:xfrm>
            <a:prstGeom prst="rect">
              <a:avLst/>
            </a:prstGeom>
            <a:solidFill>
              <a:srgbClr val="CCFF33">
                <a:alpha val="40000"/>
              </a:srgb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0" y="6190712"/>
              <a:ext cx="9144000" cy="591015"/>
            </a:xfrm>
            <a:prstGeom prst="rect">
              <a:avLst/>
            </a:prstGeom>
            <a:solidFill>
              <a:srgbClr val="BDDE54">
                <a:alpha val="60000"/>
              </a:srgb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29"/>
            <p:cNvGrpSpPr/>
            <p:nvPr/>
          </p:nvGrpSpPr>
          <p:grpSpPr>
            <a:xfrm>
              <a:off x="0" y="613317"/>
              <a:ext cx="9144000" cy="6244683"/>
              <a:chOff x="0" y="613317"/>
              <a:chExt cx="9144000" cy="6244683"/>
            </a:xfrm>
          </p:grpSpPr>
          <p:sp>
            <p:nvSpPr>
              <p:cNvPr id="9" name="Rectangle 4"/>
              <p:cNvSpPr/>
              <p:nvPr/>
            </p:nvSpPr>
            <p:spPr>
              <a:xfrm>
                <a:off x="0" y="6186995"/>
                <a:ext cx="9144000" cy="607313"/>
              </a:xfrm>
              <a:prstGeom prst="rect">
                <a:avLst/>
              </a:prstGeom>
              <a:solidFill>
                <a:schemeClr val="bg2">
                  <a:lumMod val="75000"/>
                  <a:alpha val="60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rtl="1" eaLnBrk="0" hangingPunct="0">
                  <a:lnSpc>
                    <a:spcPct val="130000"/>
                  </a:lnSpc>
                  <a:spcBef>
                    <a:spcPct val="20000"/>
                  </a:spcBef>
                  <a:defRPr/>
                </a:pPr>
                <a:endParaRPr lang="fa-IR" sz="1600" b="1" dirty="0">
                  <a:solidFill>
                    <a:schemeClr val="tx1"/>
                  </a:solidFill>
                  <a:effectLst>
                    <a:outerShdw blurRad="38100" dist="38100" dir="2700000" algn="tl">
                      <a:srgbClr val="000000">
                        <a:alpha val="43137"/>
                      </a:srgbClr>
                    </a:outerShdw>
                  </a:effectLst>
                  <a:cs typeface="B Nazanin" pitchFamily="2" charset="-78"/>
                </a:endParaRPr>
              </a:p>
            </p:txBody>
          </p:sp>
          <p:sp>
            <p:nvSpPr>
              <p:cNvPr id="10" name="Rectangle 9"/>
              <p:cNvSpPr/>
              <p:nvPr/>
            </p:nvSpPr>
            <p:spPr>
              <a:xfrm>
                <a:off x="0" y="613317"/>
                <a:ext cx="457200" cy="6244683"/>
              </a:xfrm>
              <a:prstGeom prst="rect">
                <a:avLst/>
              </a:prstGeom>
              <a:solidFill>
                <a:schemeClr val="bg2">
                  <a:lumMod val="75000"/>
                  <a:alpha val="55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 name="Oval 7"/>
            <p:cNvSpPr/>
            <p:nvPr/>
          </p:nvSpPr>
          <p:spPr>
            <a:xfrm>
              <a:off x="1173" y="5429642"/>
              <a:ext cx="490024" cy="475786"/>
            </a:xfrm>
            <a:prstGeom prst="ellipse">
              <a:avLst/>
            </a:prstGeom>
            <a:noFill/>
            <a:ln/>
          </p:spPr>
          <p:style>
            <a:lnRef idx="1">
              <a:schemeClr val="accent4"/>
            </a:lnRef>
            <a:fillRef idx="3">
              <a:schemeClr val="accent4"/>
            </a:fillRef>
            <a:effectRef idx="2">
              <a:schemeClr val="accent4"/>
            </a:effectRef>
            <a:fontRef idx="minor">
              <a:schemeClr val="lt1"/>
            </a:fontRef>
          </p:style>
          <p:txBody>
            <a:bodyPr rtlCol="0" anchor="ctr">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endParaRPr lang="en-US" sz="1200" b="1" dirty="0">
                <a:ln/>
                <a:solidFill>
                  <a:schemeClr val="bg1"/>
                </a:solidFill>
                <a:cs typeface="B Titr" pitchFamily="2" charset="-78"/>
              </a:endParaRPr>
            </a:p>
          </p:txBody>
        </p:sp>
      </p:grpSp>
      <p:sp>
        <p:nvSpPr>
          <p:cNvPr id="3" name="Rounded Rectangle 2"/>
          <p:cNvSpPr/>
          <p:nvPr/>
        </p:nvSpPr>
        <p:spPr>
          <a:xfrm>
            <a:off x="685800" y="950734"/>
            <a:ext cx="8382000" cy="5417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fa-IR" sz="2400" b="1" dirty="0" smtClean="0">
                <a:solidFill>
                  <a:schemeClr val="tx1"/>
                </a:solidFill>
                <a:cs typeface="B Titr" pitchFamily="2" charset="-78"/>
              </a:rPr>
              <a:t>ادامه طبقه بندی رانکیائر:</a:t>
            </a:r>
          </a:p>
          <a:p>
            <a:pPr algn="just" rtl="1"/>
            <a:r>
              <a:rPr lang="fa-IR" sz="2400" dirty="0" smtClean="0">
                <a:solidFill>
                  <a:schemeClr val="tx1"/>
                </a:solidFill>
                <a:cs typeface="B Titr" pitchFamily="2" charset="-78"/>
              </a:rPr>
              <a:t>3- کامیفیت ها: </a:t>
            </a:r>
          </a:p>
          <a:p>
            <a:pPr algn="just" rtl="1"/>
            <a:r>
              <a:rPr lang="fa-IR" sz="2400" dirty="0" smtClean="0">
                <a:solidFill>
                  <a:schemeClr val="tx1"/>
                </a:solidFill>
                <a:cs typeface="B Lotus" pitchFamily="2" charset="-78"/>
              </a:rPr>
              <a:t>گیاهانی هستند که جوانه زایشی آنها بین ارتفاع 25 سانتیمتری و سطح خاک قرار دارد. در این صورت در اثر سرمای شدید زمستان در زیر برف محفوظ می مانند. گیاهان بوته ای از قبیل گون، آویشن، چوبک و ... در این طبقه قرار می گیرند.</a:t>
            </a:r>
          </a:p>
          <a:p>
            <a:pPr algn="just" rtl="1"/>
            <a:r>
              <a:rPr lang="fa-IR" sz="2400" dirty="0" smtClean="0">
                <a:solidFill>
                  <a:schemeClr val="tx1"/>
                </a:solidFill>
                <a:cs typeface="B Titr" pitchFamily="2" charset="-78"/>
              </a:rPr>
              <a:t>4- همی کریپتوفیت ها:</a:t>
            </a:r>
          </a:p>
          <a:p>
            <a:pPr algn="just" rtl="1"/>
            <a:r>
              <a:rPr lang="fa-IR" sz="2400" dirty="0" smtClean="0">
                <a:solidFill>
                  <a:schemeClr val="tx1"/>
                </a:solidFill>
                <a:cs typeface="B Lotus" pitchFamily="2" charset="-78"/>
              </a:rPr>
              <a:t>گیاهانی هستند که جوانه های زایشی آنها در سطح خاک قرار می گیرند. بنابراین توسط لاشبرگ و برف محافظت می شوند. گیاهانی از قبیل گزنه (</a:t>
            </a:r>
            <a:r>
              <a:rPr lang="en-US" dirty="0" err="1" smtClean="0">
                <a:solidFill>
                  <a:schemeClr val="tx1"/>
                </a:solidFill>
                <a:latin typeface="Times New Roman" pitchFamily="18" charset="0"/>
                <a:cs typeface="Times New Roman" pitchFamily="18" charset="0"/>
              </a:rPr>
              <a:t>Urtica</a:t>
            </a:r>
            <a:r>
              <a:rPr lang="fa-IR" sz="2400" dirty="0" smtClean="0">
                <a:solidFill>
                  <a:schemeClr val="tx1"/>
                </a:solidFill>
                <a:cs typeface="B Lotus" pitchFamily="2" charset="-78"/>
              </a:rPr>
              <a:t>) و بسیاری از گیاهان خانواده گندمیان در این گروه قرار می گیرند.</a:t>
            </a:r>
            <a:endParaRPr lang="fa-IR" sz="2000" dirty="0" smtClean="0">
              <a:solidFill>
                <a:schemeClr val="tx1"/>
              </a:solidFill>
              <a:cs typeface="B Lotus" pitchFamily="2" charset="-78"/>
            </a:endParaRPr>
          </a:p>
          <a:p>
            <a:pPr algn="just" rtl="1"/>
            <a:endParaRPr lang="fa-IR" sz="2000" b="1" dirty="0" smtClean="0">
              <a:solidFill>
                <a:schemeClr val="tx1"/>
              </a:solidFill>
              <a:cs typeface="B Lotus" pitchFamily="2" charset="-78"/>
            </a:endParaRPr>
          </a:p>
        </p:txBody>
      </p:sp>
      <p:sp>
        <p:nvSpPr>
          <p:cNvPr id="15" name="Rounded Rectangle 14"/>
          <p:cNvSpPr/>
          <p:nvPr/>
        </p:nvSpPr>
        <p:spPr>
          <a:xfrm>
            <a:off x="2514600" y="116280"/>
            <a:ext cx="5946733" cy="685800"/>
          </a:xfrm>
          <a:prstGeom prst="roundRec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fa-IR" sz="2800" b="1" dirty="0" smtClean="0">
                <a:cs typeface="B Titr" pitchFamily="2" charset="-78"/>
              </a:rPr>
              <a:t>شکل رویشی-ویژگی کیفی جامعه گیاهی</a:t>
            </a:r>
            <a:endParaRPr lang="en-US" sz="2800" b="1" dirty="0">
              <a:cs typeface="B Titr" pitchFamily="2" charset="-78"/>
            </a:endParaRPr>
          </a:p>
        </p:txBody>
      </p:sp>
    </p:spTree>
    <p:extLst>
      <p:ext uri="{BB962C8B-B14F-4D97-AF65-F5344CB8AC3E}">
        <p14:creationId xmlns:p14="http://schemas.microsoft.com/office/powerpoint/2010/main" val="2300801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heel(1)">
                                      <p:cBhvr>
                                        <p:cTn id="25" dur="2000"/>
                                        <p:tgtEl>
                                          <p:spTgt spid="3">
                                            <p:txEl>
                                              <p:pRg st="1" end="1"/>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nodeType="click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Effect transition="in" filter="wipe(down)">
                                      <p:cBhvr>
                                        <p:cTn id="30" dur="500"/>
                                        <p:tgtEl>
                                          <p:spTgt spid="3">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1" presetClass="entr" presetSubtype="1" fill="hold"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wheel(1)">
                                      <p:cBhvr>
                                        <p:cTn id="35" dur="2000"/>
                                        <p:tgtEl>
                                          <p:spTgt spid="3">
                                            <p:txEl>
                                              <p:pRg st="3" end="3"/>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1" presetClass="entr" presetSubtype="1" fill="hold" nodeType="click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Effect transition="in" filter="wheel(1)">
                                      <p:cBhvr>
                                        <p:cTn id="40"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459180"/>
            <a:ext cx="9144000" cy="6400800"/>
            <a:chOff x="0" y="613317"/>
            <a:chExt cx="9144000" cy="6244683"/>
          </a:xfrm>
        </p:grpSpPr>
        <p:sp>
          <p:nvSpPr>
            <p:cNvPr id="5" name="Rectangle 4"/>
            <p:cNvSpPr/>
            <p:nvPr/>
          </p:nvSpPr>
          <p:spPr>
            <a:xfrm>
              <a:off x="0" y="762000"/>
              <a:ext cx="457200" cy="6096000"/>
            </a:xfrm>
            <a:prstGeom prst="rect">
              <a:avLst/>
            </a:prstGeom>
            <a:solidFill>
              <a:srgbClr val="CCFF33">
                <a:alpha val="40000"/>
              </a:srgb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0" y="6190712"/>
              <a:ext cx="9144000" cy="591015"/>
            </a:xfrm>
            <a:prstGeom prst="rect">
              <a:avLst/>
            </a:prstGeom>
            <a:solidFill>
              <a:srgbClr val="BDDE54">
                <a:alpha val="60000"/>
              </a:srgb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29"/>
            <p:cNvGrpSpPr/>
            <p:nvPr/>
          </p:nvGrpSpPr>
          <p:grpSpPr>
            <a:xfrm>
              <a:off x="0" y="613317"/>
              <a:ext cx="9144000" cy="6244683"/>
              <a:chOff x="0" y="613317"/>
              <a:chExt cx="9144000" cy="6244683"/>
            </a:xfrm>
          </p:grpSpPr>
          <p:sp>
            <p:nvSpPr>
              <p:cNvPr id="9" name="Rectangle 4"/>
              <p:cNvSpPr/>
              <p:nvPr/>
            </p:nvSpPr>
            <p:spPr>
              <a:xfrm>
                <a:off x="0" y="6186995"/>
                <a:ext cx="9144000" cy="607313"/>
              </a:xfrm>
              <a:prstGeom prst="rect">
                <a:avLst/>
              </a:prstGeom>
              <a:solidFill>
                <a:schemeClr val="bg2">
                  <a:lumMod val="75000"/>
                  <a:alpha val="60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rtl="1" eaLnBrk="0" hangingPunct="0">
                  <a:lnSpc>
                    <a:spcPct val="130000"/>
                  </a:lnSpc>
                  <a:spcBef>
                    <a:spcPct val="20000"/>
                  </a:spcBef>
                  <a:defRPr/>
                </a:pPr>
                <a:endParaRPr lang="fa-IR" sz="1600" b="1" dirty="0">
                  <a:solidFill>
                    <a:schemeClr val="tx1"/>
                  </a:solidFill>
                  <a:effectLst>
                    <a:outerShdw blurRad="38100" dist="38100" dir="2700000" algn="tl">
                      <a:srgbClr val="000000">
                        <a:alpha val="43137"/>
                      </a:srgbClr>
                    </a:outerShdw>
                  </a:effectLst>
                  <a:cs typeface="B Nazanin" pitchFamily="2" charset="-78"/>
                </a:endParaRPr>
              </a:p>
            </p:txBody>
          </p:sp>
          <p:sp>
            <p:nvSpPr>
              <p:cNvPr id="10" name="Rectangle 9"/>
              <p:cNvSpPr/>
              <p:nvPr/>
            </p:nvSpPr>
            <p:spPr>
              <a:xfrm>
                <a:off x="0" y="613317"/>
                <a:ext cx="457200" cy="6244683"/>
              </a:xfrm>
              <a:prstGeom prst="rect">
                <a:avLst/>
              </a:prstGeom>
              <a:solidFill>
                <a:schemeClr val="bg2">
                  <a:lumMod val="75000"/>
                  <a:alpha val="55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 name="Oval 7"/>
            <p:cNvSpPr/>
            <p:nvPr/>
          </p:nvSpPr>
          <p:spPr>
            <a:xfrm>
              <a:off x="1173" y="5429642"/>
              <a:ext cx="490024" cy="475786"/>
            </a:xfrm>
            <a:prstGeom prst="ellipse">
              <a:avLst/>
            </a:prstGeom>
            <a:noFill/>
            <a:ln/>
          </p:spPr>
          <p:style>
            <a:lnRef idx="1">
              <a:schemeClr val="accent4"/>
            </a:lnRef>
            <a:fillRef idx="3">
              <a:schemeClr val="accent4"/>
            </a:fillRef>
            <a:effectRef idx="2">
              <a:schemeClr val="accent4"/>
            </a:effectRef>
            <a:fontRef idx="minor">
              <a:schemeClr val="lt1"/>
            </a:fontRef>
          </p:style>
          <p:txBody>
            <a:bodyPr rtlCol="0" anchor="ctr">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endParaRPr lang="en-US" sz="1200" b="1" dirty="0">
                <a:ln/>
                <a:solidFill>
                  <a:schemeClr val="bg1"/>
                </a:solidFill>
                <a:cs typeface="B Titr" pitchFamily="2" charset="-78"/>
              </a:endParaRPr>
            </a:p>
          </p:txBody>
        </p:sp>
      </p:grpSp>
      <p:sp>
        <p:nvSpPr>
          <p:cNvPr id="3" name="Rounded Rectangle 2"/>
          <p:cNvSpPr/>
          <p:nvPr/>
        </p:nvSpPr>
        <p:spPr>
          <a:xfrm>
            <a:off x="685800" y="950734"/>
            <a:ext cx="8382000" cy="5417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fa-IR" sz="2400" b="1" dirty="0" smtClean="0">
                <a:solidFill>
                  <a:schemeClr val="tx1"/>
                </a:solidFill>
                <a:cs typeface="B Titr" pitchFamily="2" charset="-78"/>
              </a:rPr>
              <a:t>ادامه طبقه بندی رانکیائر:</a:t>
            </a:r>
          </a:p>
          <a:p>
            <a:pPr algn="just" rtl="1"/>
            <a:r>
              <a:rPr lang="fa-IR" sz="2400" dirty="0" smtClean="0">
                <a:solidFill>
                  <a:schemeClr val="tx1"/>
                </a:solidFill>
                <a:cs typeface="B Titr" pitchFamily="2" charset="-78"/>
              </a:rPr>
              <a:t>5- کریپتوفیت ها: </a:t>
            </a:r>
          </a:p>
          <a:p>
            <a:pPr algn="just" rtl="1"/>
            <a:r>
              <a:rPr lang="fa-IR" sz="2400" dirty="0" smtClean="0">
                <a:solidFill>
                  <a:schemeClr val="tx1"/>
                </a:solidFill>
                <a:cs typeface="B Lotus" pitchFamily="2" charset="-78"/>
              </a:rPr>
              <a:t>گیاهانی هستند که با جوانه های مولد (زایشی) در زیر خاک (مثل پیازها، غده ها)  قرار دارد که ژئوفیت ها نام دارند.</a:t>
            </a:r>
          </a:p>
          <a:p>
            <a:pPr algn="just" rtl="1"/>
            <a:r>
              <a:rPr lang="fa-IR" sz="2400" dirty="0" smtClean="0">
                <a:solidFill>
                  <a:schemeClr val="tx1"/>
                </a:solidFill>
                <a:cs typeface="B Lotus" pitchFamily="2" charset="-78"/>
              </a:rPr>
              <a:t>گروه دیگری از این نوع گیاهان، جوانه زایشی آنها یا درون آب یا غوطه ور در آب است مانند نیلوفر آبی گه هیدروفیت ها نام دارند.</a:t>
            </a:r>
          </a:p>
          <a:p>
            <a:pPr algn="just" rtl="1"/>
            <a:r>
              <a:rPr lang="fa-IR" sz="2400" dirty="0" smtClean="0">
                <a:solidFill>
                  <a:schemeClr val="tx1"/>
                </a:solidFill>
                <a:cs typeface="B Titr" pitchFamily="2" charset="-78"/>
              </a:rPr>
              <a:t>6- تروفیت ها:</a:t>
            </a:r>
          </a:p>
          <a:p>
            <a:pPr algn="just" rtl="1"/>
            <a:r>
              <a:rPr lang="fa-IR" sz="2400" dirty="0" smtClean="0">
                <a:solidFill>
                  <a:schemeClr val="tx1"/>
                </a:solidFill>
                <a:cs typeface="B Lotus" pitchFamily="2" charset="-78"/>
              </a:rPr>
              <a:t>گیاهان یکساله ای که در آنها جوانه مولد نسل بعد از پایه مادری جدا شده و به صورت دانه در می آید. بنابراین این گروه از گیاهان فصل نامساعد را به صورت بذر می گذرانند و به محض مهیا شدن شرایط زندگی، پایه جدید از بذری شروع می شود که با پایه مادری هیچ گونه ارتباطی دیگر ندارد. به عبارت دیگر در فصل نامساعد سال، بذر تنها باقیمانده نسل قبل این گروه از گیاهان است. گیاهان علی یکساله جزو این گروه می باشند. مثل </a:t>
            </a:r>
            <a:r>
              <a:rPr lang="en-US" sz="2400" dirty="0" err="1" smtClean="0">
                <a:solidFill>
                  <a:schemeClr val="tx1"/>
                </a:solidFill>
                <a:cs typeface="B Lotus" pitchFamily="2" charset="-78"/>
              </a:rPr>
              <a:t>Stipa</a:t>
            </a:r>
            <a:r>
              <a:rPr lang="en-US" sz="2400" dirty="0" smtClean="0">
                <a:solidFill>
                  <a:schemeClr val="tx1"/>
                </a:solidFill>
                <a:cs typeface="B Lotus" pitchFamily="2" charset="-78"/>
              </a:rPr>
              <a:t> </a:t>
            </a:r>
            <a:r>
              <a:rPr lang="en-US" sz="2400" dirty="0" err="1" smtClean="0">
                <a:solidFill>
                  <a:schemeClr val="tx1"/>
                </a:solidFill>
                <a:cs typeface="B Lotus" pitchFamily="2" charset="-78"/>
              </a:rPr>
              <a:t>capensis</a:t>
            </a:r>
            <a:r>
              <a:rPr lang="fa-IR" sz="2400" dirty="0">
                <a:solidFill>
                  <a:schemeClr val="tx1"/>
                </a:solidFill>
                <a:cs typeface="B Lotus" pitchFamily="2" charset="-78"/>
              </a:rPr>
              <a:t> </a:t>
            </a:r>
            <a:r>
              <a:rPr lang="fa-IR" sz="2400" dirty="0" smtClean="0">
                <a:solidFill>
                  <a:schemeClr val="tx1"/>
                </a:solidFill>
                <a:cs typeface="B Lotus" pitchFamily="2" charset="-78"/>
              </a:rPr>
              <a:t>و سایر علفی های یکساله</a:t>
            </a:r>
            <a:endParaRPr lang="fa-IR" sz="2000" dirty="0" smtClean="0">
              <a:solidFill>
                <a:schemeClr val="tx1"/>
              </a:solidFill>
              <a:cs typeface="B Lotus" pitchFamily="2" charset="-78"/>
            </a:endParaRPr>
          </a:p>
          <a:p>
            <a:pPr algn="just" rtl="1"/>
            <a:endParaRPr lang="fa-IR" sz="2000" b="1" dirty="0" smtClean="0">
              <a:solidFill>
                <a:schemeClr val="tx1"/>
              </a:solidFill>
              <a:cs typeface="B Lotus" pitchFamily="2" charset="-78"/>
            </a:endParaRPr>
          </a:p>
        </p:txBody>
      </p:sp>
      <p:sp>
        <p:nvSpPr>
          <p:cNvPr id="15" name="Rounded Rectangle 14"/>
          <p:cNvSpPr/>
          <p:nvPr/>
        </p:nvSpPr>
        <p:spPr>
          <a:xfrm>
            <a:off x="2514600" y="116280"/>
            <a:ext cx="5946733" cy="685800"/>
          </a:xfrm>
          <a:prstGeom prst="roundRec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fa-IR" sz="2800" b="1" dirty="0" smtClean="0">
                <a:cs typeface="B Titr" pitchFamily="2" charset="-78"/>
              </a:rPr>
              <a:t>شکل رویشی-ویژگی کیفی جامعه گیاهی</a:t>
            </a:r>
            <a:endParaRPr lang="en-US" sz="2800" b="1" dirty="0">
              <a:cs typeface="B Titr" pitchFamily="2" charset="-78"/>
            </a:endParaRPr>
          </a:p>
        </p:txBody>
      </p:sp>
    </p:spTree>
    <p:extLst>
      <p:ext uri="{BB962C8B-B14F-4D97-AF65-F5344CB8AC3E}">
        <p14:creationId xmlns:p14="http://schemas.microsoft.com/office/powerpoint/2010/main" val="393747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fade">
                                      <p:cBhvr>
                                        <p:cTn id="19" dur="5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fade">
                                      <p:cBhvr>
                                        <p:cTn id="24" dur="1000"/>
                                        <p:tgtEl>
                                          <p:spTgt spid="3">
                                            <p:txEl>
                                              <p:pRg st="1" end="1"/>
                                            </p:txEl>
                                          </p:spTgt>
                                        </p:tgtEl>
                                      </p:cBhvr>
                                    </p:animEffect>
                                    <p:anim calcmode="lin" valueType="num">
                                      <p:cBhvr>
                                        <p:cTn id="2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1" presetClass="entr" presetSubtype="1" fill="hold"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Effect transition="in" filter="wheel(1)">
                                      <p:cBhvr>
                                        <p:cTn id="31" dur="2000"/>
                                        <p:tgtEl>
                                          <p:spTgt spid="3">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3">
                                            <p:txEl>
                                              <p:pRg st="3" end="3"/>
                                            </p:txEl>
                                          </p:spTgt>
                                        </p:tgtEl>
                                        <p:attrNameLst>
                                          <p:attrName>style.visibility</p:attrName>
                                        </p:attrNameLst>
                                      </p:cBhvr>
                                      <p:to>
                                        <p:strVal val="visible"/>
                                      </p:to>
                                    </p:set>
                                    <p:animEffect transition="in" filter="fade">
                                      <p:cBhvr>
                                        <p:cTn id="36" dur="2000"/>
                                        <p:tgtEl>
                                          <p:spTgt spid="3">
                                            <p:txEl>
                                              <p:pRg st="3" end="3"/>
                                            </p:txEl>
                                          </p:spTgt>
                                        </p:tgtEl>
                                      </p:cBhvr>
                                    </p:animEffect>
                                    <p:anim calcmode="lin" valueType="num">
                                      <p:cBhvr>
                                        <p:cTn id="37"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8"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3">
                                            <p:txEl>
                                              <p:pRg st="4" end="4"/>
                                            </p:txEl>
                                          </p:spTgt>
                                        </p:tgtEl>
                                        <p:attrNameLst>
                                          <p:attrName>style.visibility</p:attrName>
                                        </p:attrNameLst>
                                      </p:cBhvr>
                                      <p:to>
                                        <p:strVal val="visible"/>
                                      </p:to>
                                    </p:set>
                                    <p:animEffect transition="in" filter="fade">
                                      <p:cBhvr>
                                        <p:cTn id="43" dur="1000"/>
                                        <p:tgtEl>
                                          <p:spTgt spid="3">
                                            <p:txEl>
                                              <p:pRg st="4" end="4"/>
                                            </p:txEl>
                                          </p:spTgt>
                                        </p:tgtEl>
                                      </p:cBhvr>
                                    </p:animEffect>
                                    <p:anim calcmode="lin" valueType="num">
                                      <p:cBhvr>
                                        <p:cTn id="44"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5"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nodeType="clickEffect">
                                  <p:stCondLst>
                                    <p:cond delay="0"/>
                                  </p:stCondLst>
                                  <p:childTnLst>
                                    <p:set>
                                      <p:cBhvr>
                                        <p:cTn id="49" dur="1" fill="hold">
                                          <p:stCondLst>
                                            <p:cond delay="0"/>
                                          </p:stCondLst>
                                        </p:cTn>
                                        <p:tgtEl>
                                          <p:spTgt spid="3">
                                            <p:txEl>
                                              <p:pRg st="5" end="5"/>
                                            </p:txEl>
                                          </p:spTgt>
                                        </p:tgtEl>
                                        <p:attrNameLst>
                                          <p:attrName>style.visibility</p:attrName>
                                        </p:attrNameLst>
                                      </p:cBhvr>
                                      <p:to>
                                        <p:strVal val="visible"/>
                                      </p:to>
                                    </p:set>
                                    <p:anim calcmode="lin" valueType="num">
                                      <p:cBhvr additive="base">
                                        <p:cTn id="50"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459180"/>
            <a:ext cx="9144000" cy="6400800"/>
            <a:chOff x="0" y="613317"/>
            <a:chExt cx="9144000" cy="6244683"/>
          </a:xfrm>
        </p:grpSpPr>
        <p:sp>
          <p:nvSpPr>
            <p:cNvPr id="5" name="Rectangle 4"/>
            <p:cNvSpPr/>
            <p:nvPr/>
          </p:nvSpPr>
          <p:spPr>
            <a:xfrm>
              <a:off x="0" y="762000"/>
              <a:ext cx="457200" cy="6096000"/>
            </a:xfrm>
            <a:prstGeom prst="rect">
              <a:avLst/>
            </a:prstGeom>
            <a:solidFill>
              <a:srgbClr val="CCFF33">
                <a:alpha val="40000"/>
              </a:srgb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0" y="6190712"/>
              <a:ext cx="9144000" cy="591015"/>
            </a:xfrm>
            <a:prstGeom prst="rect">
              <a:avLst/>
            </a:prstGeom>
            <a:solidFill>
              <a:srgbClr val="BDDE54">
                <a:alpha val="60000"/>
              </a:srgb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29"/>
            <p:cNvGrpSpPr/>
            <p:nvPr/>
          </p:nvGrpSpPr>
          <p:grpSpPr>
            <a:xfrm>
              <a:off x="0" y="613317"/>
              <a:ext cx="9144000" cy="6244683"/>
              <a:chOff x="0" y="613317"/>
              <a:chExt cx="9144000" cy="6244683"/>
            </a:xfrm>
          </p:grpSpPr>
          <p:sp>
            <p:nvSpPr>
              <p:cNvPr id="9" name="Rectangle 4"/>
              <p:cNvSpPr/>
              <p:nvPr/>
            </p:nvSpPr>
            <p:spPr>
              <a:xfrm>
                <a:off x="0" y="6186995"/>
                <a:ext cx="9144000" cy="607313"/>
              </a:xfrm>
              <a:prstGeom prst="rect">
                <a:avLst/>
              </a:prstGeom>
              <a:solidFill>
                <a:schemeClr val="bg2">
                  <a:lumMod val="75000"/>
                  <a:alpha val="60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rtl="1" eaLnBrk="0" hangingPunct="0">
                  <a:lnSpc>
                    <a:spcPct val="130000"/>
                  </a:lnSpc>
                  <a:spcBef>
                    <a:spcPct val="20000"/>
                  </a:spcBef>
                  <a:defRPr/>
                </a:pPr>
                <a:endParaRPr lang="fa-IR" sz="1600" b="1" dirty="0">
                  <a:solidFill>
                    <a:schemeClr val="tx1"/>
                  </a:solidFill>
                  <a:effectLst>
                    <a:outerShdw blurRad="38100" dist="38100" dir="2700000" algn="tl">
                      <a:srgbClr val="000000">
                        <a:alpha val="43137"/>
                      </a:srgbClr>
                    </a:outerShdw>
                  </a:effectLst>
                  <a:cs typeface="B Nazanin" pitchFamily="2" charset="-78"/>
                </a:endParaRPr>
              </a:p>
            </p:txBody>
          </p:sp>
          <p:sp>
            <p:nvSpPr>
              <p:cNvPr id="10" name="Rectangle 9"/>
              <p:cNvSpPr/>
              <p:nvPr/>
            </p:nvSpPr>
            <p:spPr>
              <a:xfrm>
                <a:off x="0" y="613317"/>
                <a:ext cx="457200" cy="6244683"/>
              </a:xfrm>
              <a:prstGeom prst="rect">
                <a:avLst/>
              </a:prstGeom>
              <a:solidFill>
                <a:schemeClr val="bg2">
                  <a:lumMod val="75000"/>
                  <a:alpha val="55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 name="Oval 7"/>
            <p:cNvSpPr/>
            <p:nvPr/>
          </p:nvSpPr>
          <p:spPr>
            <a:xfrm>
              <a:off x="1173" y="5429642"/>
              <a:ext cx="490024" cy="475786"/>
            </a:xfrm>
            <a:prstGeom prst="ellipse">
              <a:avLst/>
            </a:prstGeom>
            <a:noFill/>
            <a:ln/>
          </p:spPr>
          <p:style>
            <a:lnRef idx="1">
              <a:schemeClr val="accent4"/>
            </a:lnRef>
            <a:fillRef idx="3">
              <a:schemeClr val="accent4"/>
            </a:fillRef>
            <a:effectRef idx="2">
              <a:schemeClr val="accent4"/>
            </a:effectRef>
            <a:fontRef idx="minor">
              <a:schemeClr val="lt1"/>
            </a:fontRef>
          </p:style>
          <p:txBody>
            <a:bodyPr rtlCol="0" anchor="ctr">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endParaRPr lang="en-US" sz="1200" b="1" dirty="0">
                <a:ln/>
                <a:solidFill>
                  <a:schemeClr val="bg1"/>
                </a:solidFill>
                <a:cs typeface="B Titr" pitchFamily="2" charset="-78"/>
              </a:endParaRPr>
            </a:p>
          </p:txBody>
        </p:sp>
      </p:grpSp>
      <p:sp>
        <p:nvSpPr>
          <p:cNvPr id="3" name="Rounded Rectangle 2"/>
          <p:cNvSpPr/>
          <p:nvPr/>
        </p:nvSpPr>
        <p:spPr>
          <a:xfrm>
            <a:off x="685800" y="950734"/>
            <a:ext cx="8382000" cy="5417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fa-IR" sz="2400" b="1" dirty="0" smtClean="0">
                <a:solidFill>
                  <a:schemeClr val="tx1"/>
                </a:solidFill>
                <a:cs typeface="B Titr" pitchFamily="2" charset="-78"/>
              </a:rPr>
              <a:t> طبقه بندی رانکیائر:</a:t>
            </a:r>
          </a:p>
          <a:p>
            <a:pPr algn="just" rtl="1"/>
            <a:r>
              <a:rPr lang="fa-IR" sz="2400" b="1" dirty="0" smtClean="0">
                <a:solidFill>
                  <a:schemeClr val="tx1"/>
                </a:solidFill>
                <a:cs typeface="B Titr" pitchFamily="2" charset="-78"/>
              </a:rPr>
              <a:t>جمع بندی:</a:t>
            </a:r>
          </a:p>
          <a:p>
            <a:pPr algn="just" rtl="1"/>
            <a:r>
              <a:rPr lang="fa-IR" sz="2400" b="1" dirty="0" smtClean="0">
                <a:solidFill>
                  <a:schemeClr val="tx1"/>
                </a:solidFill>
                <a:cs typeface="B Lotus" pitchFamily="2" charset="-78"/>
              </a:rPr>
              <a:t>کاربرد طبقه بندی رانکیائر سادگی آن در زمینه طبقه بندی گونه های گیاهی حتی بدون دانستن نام علمی و لاتین آنهاست. اساس این طبقه بندی بذرها و جونه های زایشی می باشند چرا که در فصول سخت به دلیل وجود دماهای غیرعادی، و نوسانات رطوبتی تنها بذرها و جوانه های حفاظت شده می توانند بعنوان اندامهای تکثیر ادامه حیات را میسر سازند. بطور کلی در شرایط سختی که ذکر شد درصد غالب پوشش گیاهی را تروفیت ها، ژئوفیت ها و همی کریپتوفیت ها تشکیل می دهند. این مسئله خود مبین این امر است بین شکل رویشی گیاه و محیط دربرگیرنده آن رابطه مشخص و واضحی وجود دارد. بنابراین می توان گفت که در اساس این طبقه بندی در کویر ترفیت ها، در مناطق معتدل همی کریپتوفیت ها در مناطقه گرمسیری و مرطوب فانروفیت ها و در محیط های سرد و خشک کامیفیت ها گیاهان غالب می باشند.</a:t>
            </a:r>
          </a:p>
          <a:p>
            <a:pPr algn="just" rtl="1"/>
            <a:endParaRPr lang="fa-IR" sz="2000" b="1" dirty="0" smtClean="0">
              <a:solidFill>
                <a:schemeClr val="tx1"/>
              </a:solidFill>
              <a:cs typeface="B Lotus" pitchFamily="2" charset="-78"/>
            </a:endParaRPr>
          </a:p>
        </p:txBody>
      </p:sp>
      <p:sp>
        <p:nvSpPr>
          <p:cNvPr id="15" name="Rounded Rectangle 14"/>
          <p:cNvSpPr/>
          <p:nvPr/>
        </p:nvSpPr>
        <p:spPr>
          <a:xfrm>
            <a:off x="2514600" y="116280"/>
            <a:ext cx="5946733" cy="685800"/>
          </a:xfrm>
          <a:prstGeom prst="roundRec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fa-IR" sz="2800" b="1" dirty="0" smtClean="0">
                <a:cs typeface="B Titr" pitchFamily="2" charset="-78"/>
              </a:rPr>
              <a:t>شکل رویشی-ویژگی کیفی جامعه گیاهی</a:t>
            </a:r>
            <a:endParaRPr lang="en-US" sz="2800" b="1" dirty="0">
              <a:cs typeface="B Titr" pitchFamily="2" charset="-78"/>
            </a:endParaRPr>
          </a:p>
        </p:txBody>
      </p:sp>
    </p:spTree>
    <p:extLst>
      <p:ext uri="{BB962C8B-B14F-4D97-AF65-F5344CB8AC3E}">
        <p14:creationId xmlns:p14="http://schemas.microsoft.com/office/powerpoint/2010/main" val="340658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fade">
                                      <p:cBhvr>
                                        <p:cTn id="19" dur="1000"/>
                                        <p:tgtEl>
                                          <p:spTgt spid="3">
                                            <p:txEl>
                                              <p:pRg st="0" end="0"/>
                                            </p:txEl>
                                          </p:spTgt>
                                        </p:tgtEl>
                                      </p:cBhvr>
                                    </p:animEffect>
                                    <p:anim calcmode="lin" valueType="num">
                                      <p:cBhvr>
                                        <p:cTn id="20"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1" presetClass="entr" presetSubtype="1" fill="hold" nodeType="click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Effect transition="in" filter="wheel(1)">
                                      <p:cBhvr>
                                        <p:cTn id="26" dur="20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Effect transition="in" filter="fade">
                                      <p:cBhvr>
                                        <p:cTn id="31" dur="2000"/>
                                        <p:tgtEl>
                                          <p:spTgt spid="3">
                                            <p:txEl>
                                              <p:pRg st="2" end="2"/>
                                            </p:txEl>
                                          </p:spTgt>
                                        </p:tgtEl>
                                      </p:cBhvr>
                                    </p:animEffect>
                                    <p:anim calcmode="lin" valueType="num">
                                      <p:cBhvr>
                                        <p:cTn id="3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3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459180"/>
            <a:ext cx="9144000" cy="6400800"/>
            <a:chOff x="0" y="613317"/>
            <a:chExt cx="9144000" cy="6244683"/>
          </a:xfrm>
        </p:grpSpPr>
        <p:sp>
          <p:nvSpPr>
            <p:cNvPr id="5" name="Rectangle 4"/>
            <p:cNvSpPr/>
            <p:nvPr/>
          </p:nvSpPr>
          <p:spPr>
            <a:xfrm>
              <a:off x="0" y="762000"/>
              <a:ext cx="457200" cy="6096000"/>
            </a:xfrm>
            <a:prstGeom prst="rect">
              <a:avLst/>
            </a:prstGeom>
            <a:solidFill>
              <a:srgbClr val="CCFF33">
                <a:alpha val="40000"/>
              </a:srgb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0" y="6190712"/>
              <a:ext cx="9144000" cy="591015"/>
            </a:xfrm>
            <a:prstGeom prst="rect">
              <a:avLst/>
            </a:prstGeom>
            <a:solidFill>
              <a:srgbClr val="BDDE54">
                <a:alpha val="60000"/>
              </a:srgb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29"/>
            <p:cNvGrpSpPr/>
            <p:nvPr/>
          </p:nvGrpSpPr>
          <p:grpSpPr>
            <a:xfrm>
              <a:off x="0" y="613317"/>
              <a:ext cx="9144000" cy="6244683"/>
              <a:chOff x="0" y="613317"/>
              <a:chExt cx="9144000" cy="6244683"/>
            </a:xfrm>
          </p:grpSpPr>
          <p:sp>
            <p:nvSpPr>
              <p:cNvPr id="9" name="Rectangle 4"/>
              <p:cNvSpPr/>
              <p:nvPr/>
            </p:nvSpPr>
            <p:spPr>
              <a:xfrm>
                <a:off x="0" y="6186995"/>
                <a:ext cx="9144000" cy="607313"/>
              </a:xfrm>
              <a:prstGeom prst="rect">
                <a:avLst/>
              </a:prstGeom>
              <a:solidFill>
                <a:schemeClr val="bg2">
                  <a:lumMod val="75000"/>
                  <a:alpha val="60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rtl="1" eaLnBrk="0" hangingPunct="0">
                  <a:lnSpc>
                    <a:spcPct val="130000"/>
                  </a:lnSpc>
                  <a:spcBef>
                    <a:spcPct val="20000"/>
                  </a:spcBef>
                  <a:defRPr/>
                </a:pPr>
                <a:endParaRPr lang="fa-IR" sz="1600" b="1" dirty="0">
                  <a:solidFill>
                    <a:schemeClr val="tx1"/>
                  </a:solidFill>
                  <a:effectLst>
                    <a:outerShdw blurRad="38100" dist="38100" dir="2700000" algn="tl">
                      <a:srgbClr val="000000">
                        <a:alpha val="43137"/>
                      </a:srgbClr>
                    </a:outerShdw>
                  </a:effectLst>
                  <a:cs typeface="B Nazanin" pitchFamily="2" charset="-78"/>
                </a:endParaRPr>
              </a:p>
            </p:txBody>
          </p:sp>
          <p:sp>
            <p:nvSpPr>
              <p:cNvPr id="10" name="Rectangle 9"/>
              <p:cNvSpPr/>
              <p:nvPr/>
            </p:nvSpPr>
            <p:spPr>
              <a:xfrm>
                <a:off x="0" y="613317"/>
                <a:ext cx="457200" cy="6244683"/>
              </a:xfrm>
              <a:prstGeom prst="rect">
                <a:avLst/>
              </a:prstGeom>
              <a:solidFill>
                <a:schemeClr val="bg2">
                  <a:lumMod val="75000"/>
                  <a:alpha val="55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 name="Oval 7"/>
            <p:cNvSpPr/>
            <p:nvPr/>
          </p:nvSpPr>
          <p:spPr>
            <a:xfrm>
              <a:off x="1173" y="5429642"/>
              <a:ext cx="490024" cy="475786"/>
            </a:xfrm>
            <a:prstGeom prst="ellipse">
              <a:avLst/>
            </a:prstGeom>
            <a:noFill/>
            <a:ln/>
          </p:spPr>
          <p:style>
            <a:lnRef idx="1">
              <a:schemeClr val="accent4"/>
            </a:lnRef>
            <a:fillRef idx="3">
              <a:schemeClr val="accent4"/>
            </a:fillRef>
            <a:effectRef idx="2">
              <a:schemeClr val="accent4"/>
            </a:effectRef>
            <a:fontRef idx="minor">
              <a:schemeClr val="lt1"/>
            </a:fontRef>
          </p:style>
          <p:txBody>
            <a:bodyPr rtlCol="0" anchor="ctr">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endParaRPr lang="en-US" sz="1200" b="1" dirty="0">
                <a:ln/>
                <a:solidFill>
                  <a:schemeClr val="bg1"/>
                </a:solidFill>
                <a:cs typeface="B Titr" pitchFamily="2" charset="-78"/>
              </a:endParaRPr>
            </a:p>
          </p:txBody>
        </p:sp>
      </p:grpSp>
      <p:sp>
        <p:nvSpPr>
          <p:cNvPr id="3" name="Rounded Rectangle 2"/>
          <p:cNvSpPr/>
          <p:nvPr/>
        </p:nvSpPr>
        <p:spPr>
          <a:xfrm>
            <a:off x="491197" y="802080"/>
            <a:ext cx="8652803" cy="556634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fa-IR" sz="2400" b="1" dirty="0" smtClean="0">
                <a:solidFill>
                  <a:schemeClr val="tx1"/>
                </a:solidFill>
                <a:cs typeface="B Titr" pitchFamily="2" charset="-78"/>
              </a:rPr>
              <a:t>فیزیونومی یا سیمیای جامعه گیاهی:</a:t>
            </a:r>
          </a:p>
          <a:p>
            <a:pPr algn="just" rtl="1"/>
            <a:r>
              <a:rPr lang="fa-IR" sz="2400" b="1" dirty="0">
                <a:cs typeface="B Nazanin" pitchFamily="2" charset="-78"/>
              </a:rPr>
              <a:t>به سیمای ظاهری پوشش گیاهی فیزیونوی گفته می شود. فیزیونومی شامل ساختار عمودی و اشکال رویشی گونه های چیر (غالب) گیاهی است. شکل عمومی رستنیهای جامعه حاصل نمود کلی ویژگی های نهفته در آن است. عنوان هایی چون علفزار، بوته زار، درختچه زار، درختی و ...، شکلهای عمومی مختلف جامعه را نشان می دهند. شکل عمومی جامعه ممکن است دقیق تر توصیف شود. بعنوان مثال شکل عمومی علفزارهای مختلف با یکدیگر تفاوت دارد. </a:t>
            </a:r>
            <a:r>
              <a:rPr lang="fa-IR" sz="2400" b="1" dirty="0">
                <a:cs typeface="B Nazanin" pitchFamily="2" charset="-78"/>
              </a:rPr>
              <a:t>برخی چمنی شکل اند، یعنی به دلیل وجود ساقه های زیرزمینی رونده و ساقه های هوایی خزنده، انشعابات فراگیر زیادی دارند که سطح رویشگاه را پوشش می دهند، در حالیکه برخی علفزارهای دیگر </a:t>
            </a:r>
            <a:r>
              <a:rPr lang="fa-IR" sz="2400" b="1" dirty="0" smtClean="0">
                <a:cs typeface="B Nazanin" pitchFamily="2" charset="-78"/>
              </a:rPr>
              <a:t>چمنی </a:t>
            </a:r>
            <a:r>
              <a:rPr lang="fa-IR" sz="2400" b="1" dirty="0">
                <a:cs typeface="B Nazanin" pitchFamily="2" charset="-78"/>
              </a:rPr>
              <a:t>شکل نیستند و افراد گونه ها جدا از یکدیگر رویش</a:t>
            </a:r>
            <a:r>
              <a:rPr lang="fa-IR" sz="2400" b="1" dirty="0">
                <a:cs typeface="B Nazanin" pitchFamily="2" charset="-78"/>
              </a:rPr>
              <a:t> دارند</a:t>
            </a:r>
            <a:r>
              <a:rPr lang="fa-IR" sz="2400" b="1" dirty="0">
                <a:cs typeface="B Nazanin" pitchFamily="2" charset="-78"/>
              </a:rPr>
              <a:t>.</a:t>
            </a:r>
            <a:endParaRPr lang="en-US" sz="2400" b="1" dirty="0">
              <a:cs typeface="B Nazanin" pitchFamily="2" charset="-78"/>
            </a:endParaRPr>
          </a:p>
        </p:txBody>
      </p:sp>
      <p:sp>
        <p:nvSpPr>
          <p:cNvPr id="15" name="Rounded Rectangle 14"/>
          <p:cNvSpPr/>
          <p:nvPr/>
        </p:nvSpPr>
        <p:spPr>
          <a:xfrm>
            <a:off x="2514600" y="116280"/>
            <a:ext cx="5946733" cy="685800"/>
          </a:xfrm>
          <a:prstGeom prst="roundRec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fa-IR" sz="2800" b="1" dirty="0" smtClean="0">
                <a:cs typeface="B Titr" pitchFamily="2" charset="-78"/>
              </a:rPr>
              <a:t>فیزیونومی-ویژگی کیفی جامعه گیاهی</a:t>
            </a:r>
            <a:endParaRPr lang="en-US" sz="2800" b="1" dirty="0">
              <a:cs typeface="B Titr" pitchFamily="2" charset="-78"/>
            </a:endParaRPr>
          </a:p>
        </p:txBody>
      </p:sp>
    </p:spTree>
    <p:extLst>
      <p:ext uri="{BB962C8B-B14F-4D97-AF65-F5344CB8AC3E}">
        <p14:creationId xmlns:p14="http://schemas.microsoft.com/office/powerpoint/2010/main" val="470969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 calcmode="lin" valueType="num">
                                      <p:cBhvr additive="base">
                                        <p:cTn id="2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459180"/>
            <a:ext cx="9144000" cy="6400800"/>
            <a:chOff x="0" y="613317"/>
            <a:chExt cx="9144000" cy="6244683"/>
          </a:xfrm>
        </p:grpSpPr>
        <p:sp>
          <p:nvSpPr>
            <p:cNvPr id="5" name="Rectangle 4"/>
            <p:cNvSpPr/>
            <p:nvPr/>
          </p:nvSpPr>
          <p:spPr>
            <a:xfrm>
              <a:off x="0" y="762000"/>
              <a:ext cx="457200" cy="6096000"/>
            </a:xfrm>
            <a:prstGeom prst="rect">
              <a:avLst/>
            </a:prstGeom>
            <a:solidFill>
              <a:srgbClr val="CCFF33">
                <a:alpha val="40000"/>
              </a:srgb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0" y="6190712"/>
              <a:ext cx="9144000" cy="591015"/>
            </a:xfrm>
            <a:prstGeom prst="rect">
              <a:avLst/>
            </a:prstGeom>
            <a:solidFill>
              <a:srgbClr val="BDDE54">
                <a:alpha val="60000"/>
              </a:srgb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29"/>
            <p:cNvGrpSpPr/>
            <p:nvPr/>
          </p:nvGrpSpPr>
          <p:grpSpPr>
            <a:xfrm>
              <a:off x="0" y="613317"/>
              <a:ext cx="9144000" cy="6244683"/>
              <a:chOff x="0" y="613317"/>
              <a:chExt cx="9144000" cy="6244683"/>
            </a:xfrm>
          </p:grpSpPr>
          <p:sp>
            <p:nvSpPr>
              <p:cNvPr id="9" name="Rectangle 4"/>
              <p:cNvSpPr/>
              <p:nvPr/>
            </p:nvSpPr>
            <p:spPr>
              <a:xfrm>
                <a:off x="0" y="6186995"/>
                <a:ext cx="9144000" cy="607313"/>
              </a:xfrm>
              <a:prstGeom prst="rect">
                <a:avLst/>
              </a:prstGeom>
              <a:solidFill>
                <a:schemeClr val="bg2">
                  <a:lumMod val="75000"/>
                  <a:alpha val="60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rtl="1" eaLnBrk="0" hangingPunct="0">
                  <a:lnSpc>
                    <a:spcPct val="130000"/>
                  </a:lnSpc>
                  <a:spcBef>
                    <a:spcPct val="20000"/>
                  </a:spcBef>
                  <a:defRPr/>
                </a:pPr>
                <a:endParaRPr lang="fa-IR" sz="1600" b="1" dirty="0">
                  <a:solidFill>
                    <a:schemeClr val="tx1"/>
                  </a:solidFill>
                  <a:effectLst>
                    <a:outerShdw blurRad="38100" dist="38100" dir="2700000" algn="tl">
                      <a:srgbClr val="000000">
                        <a:alpha val="43137"/>
                      </a:srgbClr>
                    </a:outerShdw>
                  </a:effectLst>
                  <a:cs typeface="B Nazanin" pitchFamily="2" charset="-78"/>
                </a:endParaRPr>
              </a:p>
            </p:txBody>
          </p:sp>
          <p:sp>
            <p:nvSpPr>
              <p:cNvPr id="10" name="Rectangle 9"/>
              <p:cNvSpPr/>
              <p:nvPr/>
            </p:nvSpPr>
            <p:spPr>
              <a:xfrm>
                <a:off x="0" y="613317"/>
                <a:ext cx="457200" cy="6244683"/>
              </a:xfrm>
              <a:prstGeom prst="rect">
                <a:avLst/>
              </a:prstGeom>
              <a:solidFill>
                <a:schemeClr val="bg2">
                  <a:lumMod val="75000"/>
                  <a:alpha val="55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 name="Oval 7"/>
            <p:cNvSpPr/>
            <p:nvPr/>
          </p:nvSpPr>
          <p:spPr>
            <a:xfrm>
              <a:off x="1173" y="5429642"/>
              <a:ext cx="490024" cy="475786"/>
            </a:xfrm>
            <a:prstGeom prst="ellipse">
              <a:avLst/>
            </a:prstGeom>
            <a:noFill/>
            <a:ln/>
          </p:spPr>
          <p:style>
            <a:lnRef idx="1">
              <a:schemeClr val="accent4"/>
            </a:lnRef>
            <a:fillRef idx="3">
              <a:schemeClr val="accent4"/>
            </a:fillRef>
            <a:effectRef idx="2">
              <a:schemeClr val="accent4"/>
            </a:effectRef>
            <a:fontRef idx="minor">
              <a:schemeClr val="lt1"/>
            </a:fontRef>
          </p:style>
          <p:txBody>
            <a:bodyPr rtlCol="0" anchor="ctr">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endParaRPr lang="en-US" sz="1200" b="1" dirty="0">
                <a:ln/>
                <a:solidFill>
                  <a:schemeClr val="bg1"/>
                </a:solidFill>
                <a:cs typeface="B Titr" pitchFamily="2" charset="-78"/>
              </a:endParaRPr>
            </a:p>
          </p:txBody>
        </p:sp>
      </p:grpSp>
      <p:sp>
        <p:nvSpPr>
          <p:cNvPr id="3" name="Rounded Rectangle 2"/>
          <p:cNvSpPr/>
          <p:nvPr/>
        </p:nvSpPr>
        <p:spPr>
          <a:xfrm>
            <a:off x="762000" y="950734"/>
            <a:ext cx="8382000" cy="5417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fa-IR" sz="2400" b="1" dirty="0" smtClean="0">
                <a:solidFill>
                  <a:schemeClr val="tx1"/>
                </a:solidFill>
                <a:cs typeface="B Titr" pitchFamily="2" charset="-78"/>
              </a:rPr>
              <a:t>فنولوژی (دوره زندگی)</a:t>
            </a:r>
          </a:p>
          <a:p>
            <a:pPr algn="just" rtl="1"/>
            <a:r>
              <a:rPr lang="fa-IR" sz="2400" b="1" dirty="0" smtClean="0">
                <a:cs typeface="B Nazanin" pitchFamily="2" charset="-78"/>
              </a:rPr>
              <a:t>ظهور منظم پدیده های زیستی در یک گیاه مثل قد برافراشتن، گلدهی، گرده افشانی، بذردهی، میوه دهی و همچنین آثار مربوط به این پدیده ها مانند جوانه زنی، تشکیل برگ و امثال این را دورگی می نامند. اگر پیدایش پدیده های زیستی مربوط به فصل معینی باشد (نه نوسانات محیطی) این پدیده ها فنولوژی نامیده می شوند. </a:t>
            </a:r>
          </a:p>
          <a:p>
            <a:pPr algn="just" rtl="1"/>
            <a:r>
              <a:rPr lang="fa-IR" sz="2400" b="1" dirty="0" smtClean="0">
                <a:cs typeface="B Nazanin" pitchFamily="2" charset="-78"/>
              </a:rPr>
              <a:t>یادداشت تاریخ وقوع پدیده های فنولوژیکی هر گونه گیاهی مانند تاریخ های مختلف رشد رویشی، گلدهی، بذردهی موجب تعیین دقیق مراحل رشد گونه گیاهی می شود و در اکولوژی انفرادی (اوت اکولوژی) کابرد زیادی دارد.</a:t>
            </a:r>
          </a:p>
          <a:p>
            <a:pPr algn="just" rtl="1"/>
            <a:r>
              <a:rPr lang="fa-IR" sz="2400" b="1" dirty="0" smtClean="0">
                <a:cs typeface="B Nazanin" pitchFamily="2" charset="-78"/>
              </a:rPr>
              <a:t>البته لازم به ذکر است که تغییر وضع اقلیمی و همچنین ارتفاع از سطح دریا از عوامل مهمی اند که می توانند </a:t>
            </a:r>
            <a:endParaRPr lang="en-US" sz="2400" b="1" dirty="0">
              <a:cs typeface="B Nazanin" pitchFamily="2" charset="-78"/>
            </a:endParaRPr>
          </a:p>
        </p:txBody>
      </p:sp>
      <p:sp>
        <p:nvSpPr>
          <p:cNvPr id="15" name="Rounded Rectangle 14"/>
          <p:cNvSpPr/>
          <p:nvPr/>
        </p:nvSpPr>
        <p:spPr>
          <a:xfrm>
            <a:off x="2514600" y="116280"/>
            <a:ext cx="5946733" cy="685800"/>
          </a:xfrm>
          <a:prstGeom prst="roundRec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fa-IR" sz="2800" b="1" dirty="0" smtClean="0">
                <a:cs typeface="B Titr" pitchFamily="2" charset="-78"/>
              </a:rPr>
              <a:t>فنولوژی-ویژگی کیفی جامعه گیاهی</a:t>
            </a:r>
            <a:endParaRPr lang="en-US" sz="2800" b="1" dirty="0">
              <a:cs typeface="B Titr" pitchFamily="2" charset="-78"/>
            </a:endParaRPr>
          </a:p>
        </p:txBody>
      </p:sp>
    </p:spTree>
    <p:extLst>
      <p:ext uri="{BB962C8B-B14F-4D97-AF65-F5344CB8AC3E}">
        <p14:creationId xmlns:p14="http://schemas.microsoft.com/office/powerpoint/2010/main" val="74514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 calcmode="lin" valueType="num">
                                      <p:cBhvr additive="base">
                                        <p:cTn id="2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additive="base">
                                        <p:cTn id="3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anim calcmode="lin" valueType="num">
                                      <p:cBhvr additive="base">
                                        <p:cTn id="3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0" y="459180"/>
            <a:ext cx="9144000" cy="6400800"/>
            <a:chOff x="0" y="613317"/>
            <a:chExt cx="9144000" cy="6244683"/>
          </a:xfrm>
        </p:grpSpPr>
        <p:sp>
          <p:nvSpPr>
            <p:cNvPr id="7" name="Rectangle 6"/>
            <p:cNvSpPr/>
            <p:nvPr/>
          </p:nvSpPr>
          <p:spPr>
            <a:xfrm>
              <a:off x="0" y="762000"/>
              <a:ext cx="457200" cy="6096000"/>
            </a:xfrm>
            <a:prstGeom prst="rect">
              <a:avLst/>
            </a:prstGeom>
            <a:solidFill>
              <a:srgbClr val="CCFF33">
                <a:alpha val="40000"/>
              </a:srgb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6190712"/>
              <a:ext cx="9144000" cy="591015"/>
            </a:xfrm>
            <a:prstGeom prst="rect">
              <a:avLst/>
            </a:prstGeom>
            <a:solidFill>
              <a:srgbClr val="BDDE54">
                <a:alpha val="60000"/>
              </a:srgb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29"/>
            <p:cNvGrpSpPr/>
            <p:nvPr/>
          </p:nvGrpSpPr>
          <p:grpSpPr>
            <a:xfrm>
              <a:off x="0" y="613317"/>
              <a:ext cx="9144000" cy="6244683"/>
              <a:chOff x="0" y="613317"/>
              <a:chExt cx="9144000" cy="6244683"/>
            </a:xfrm>
          </p:grpSpPr>
          <p:sp>
            <p:nvSpPr>
              <p:cNvPr id="11" name="Rectangle 4"/>
              <p:cNvSpPr/>
              <p:nvPr/>
            </p:nvSpPr>
            <p:spPr>
              <a:xfrm>
                <a:off x="0" y="6186995"/>
                <a:ext cx="9144000" cy="607313"/>
              </a:xfrm>
              <a:prstGeom prst="rect">
                <a:avLst/>
              </a:prstGeom>
              <a:solidFill>
                <a:schemeClr val="bg2">
                  <a:lumMod val="75000"/>
                  <a:alpha val="60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rtl="1" eaLnBrk="0" hangingPunct="0">
                  <a:lnSpc>
                    <a:spcPct val="130000"/>
                  </a:lnSpc>
                  <a:spcBef>
                    <a:spcPct val="20000"/>
                  </a:spcBef>
                  <a:defRPr/>
                </a:pPr>
                <a:endParaRPr lang="fa-IR" sz="1600" b="1" dirty="0">
                  <a:solidFill>
                    <a:schemeClr val="tx1"/>
                  </a:solidFill>
                  <a:effectLst>
                    <a:outerShdw blurRad="38100" dist="38100" dir="2700000" algn="tl">
                      <a:srgbClr val="000000">
                        <a:alpha val="43137"/>
                      </a:srgbClr>
                    </a:outerShdw>
                  </a:effectLst>
                  <a:cs typeface="B Nazanin" pitchFamily="2" charset="-78"/>
                </a:endParaRPr>
              </a:p>
            </p:txBody>
          </p:sp>
          <p:sp>
            <p:nvSpPr>
              <p:cNvPr id="12" name="Rectangle 11"/>
              <p:cNvSpPr/>
              <p:nvPr/>
            </p:nvSpPr>
            <p:spPr>
              <a:xfrm>
                <a:off x="0" y="613317"/>
                <a:ext cx="457200" cy="6244683"/>
              </a:xfrm>
              <a:prstGeom prst="rect">
                <a:avLst/>
              </a:prstGeom>
              <a:solidFill>
                <a:schemeClr val="bg2">
                  <a:lumMod val="75000"/>
                  <a:alpha val="55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0" name="Oval 9"/>
            <p:cNvSpPr/>
            <p:nvPr/>
          </p:nvSpPr>
          <p:spPr>
            <a:xfrm>
              <a:off x="1173" y="5429642"/>
              <a:ext cx="490024" cy="475786"/>
            </a:xfrm>
            <a:prstGeom prst="ellipse">
              <a:avLst/>
            </a:prstGeom>
            <a:noFill/>
            <a:ln/>
          </p:spPr>
          <p:style>
            <a:lnRef idx="1">
              <a:schemeClr val="accent4"/>
            </a:lnRef>
            <a:fillRef idx="3">
              <a:schemeClr val="accent4"/>
            </a:fillRef>
            <a:effectRef idx="2">
              <a:schemeClr val="accent4"/>
            </a:effectRef>
            <a:fontRef idx="minor">
              <a:schemeClr val="lt1"/>
            </a:fontRef>
          </p:style>
          <p:txBody>
            <a:bodyPr rtlCol="0" anchor="ctr">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endParaRPr lang="en-US" sz="1200" b="1" dirty="0">
                <a:ln/>
                <a:solidFill>
                  <a:schemeClr val="bg1"/>
                </a:solidFill>
                <a:cs typeface="B Titr" pitchFamily="2" charset="-78"/>
              </a:endParaRPr>
            </a:p>
          </p:txBody>
        </p:sp>
      </p:grpSp>
      <p:sp>
        <p:nvSpPr>
          <p:cNvPr id="16" name="Rounded Rectangle 15"/>
          <p:cNvSpPr/>
          <p:nvPr/>
        </p:nvSpPr>
        <p:spPr>
          <a:xfrm>
            <a:off x="491197" y="459180"/>
            <a:ext cx="8424203" cy="5791200"/>
          </a:xfrm>
          <a:prstGeom prst="roundRect">
            <a:avLst/>
          </a:prstGeom>
        </p:spPr>
        <p:style>
          <a:lnRef idx="0">
            <a:schemeClr val="accent4"/>
          </a:lnRef>
          <a:fillRef idx="3">
            <a:schemeClr val="accent4"/>
          </a:fillRef>
          <a:effectRef idx="3">
            <a:schemeClr val="accent4"/>
          </a:effectRef>
          <a:fontRef idx="minor">
            <a:schemeClr val="lt1"/>
          </a:fontRef>
        </p:style>
        <p:txBody>
          <a:bodyPr rtlCol="0"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r" rtl="1"/>
            <a:endParaRPr lang="fa-IR"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B Lotus" pitchFamily="2" charset="-78"/>
            </a:endParaRPr>
          </a:p>
          <a:p>
            <a:pPr algn="r" rtl="1"/>
            <a:endParaRPr lang="fa-IR"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B Lotus" pitchFamily="2" charset="-78"/>
            </a:endParaRPr>
          </a:p>
          <a:p>
            <a:pPr algn="ctr" rtl="1"/>
            <a:r>
              <a:rPr lang="fa-IR" sz="4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B Lotus" pitchFamily="2" charset="-78"/>
              </a:rPr>
              <a:t>سپاس فراوان از حسن توجه شما</a:t>
            </a:r>
          </a:p>
          <a:p>
            <a:pPr algn="ctr"/>
            <a:endParaRPr lang="en-U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B Lotus" pitchFamily="2" charset="-78"/>
            </a:endParaRPr>
          </a:p>
        </p:txBody>
      </p:sp>
    </p:spTree>
    <p:extLst>
      <p:ext uri="{BB962C8B-B14F-4D97-AF65-F5344CB8AC3E}">
        <p14:creationId xmlns:p14="http://schemas.microsoft.com/office/powerpoint/2010/main" val="40449576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2368</TotalTime>
  <Words>1527</Words>
  <Application>Microsoft Office PowerPoint</Application>
  <PresentationFormat>On-screen Show (4:3)</PresentationFormat>
  <Paragraphs>95</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c:creator>
  <cp:lastModifiedBy>Computer GIGA</cp:lastModifiedBy>
  <cp:revision>409</cp:revision>
  <dcterms:created xsi:type="dcterms:W3CDTF">2018-12-11T00:15:49Z</dcterms:created>
  <dcterms:modified xsi:type="dcterms:W3CDTF">2020-03-03T12:06:47Z</dcterms:modified>
</cp:coreProperties>
</file>