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  <p:sldMasterId id="2147483706" r:id="rId2"/>
  </p:sldMasterIdLst>
  <p:sldIdLst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7" r:id="rId16"/>
    <p:sldId id="271" r:id="rId17"/>
    <p:sldId id="278" r:id="rId18"/>
    <p:sldId id="279" r:id="rId19"/>
    <p:sldId id="273" r:id="rId20"/>
    <p:sldId id="272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1326" y="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0A14-F924-4B3E-A803-58E4E173BD8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090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72C0F-4E5D-4394-BCE9-30315B4EAAB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80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E1C35-C11D-483A-9E32-2241C806D74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496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78FB9-312C-441A-B752-CE6EBE6A753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942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2F0AE-3DC1-4B00-A7D3-F0C4CFBAFA9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301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7087C-C2B6-4BDD-8F6F-910F9BFEFA3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017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F1CD7-85E1-4FD3-A4B1-97D4B817D76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198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8D14E-8FDC-4EB7-A433-5DA127A6D16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657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C281C-2550-432B-831B-22A7E7D14E9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458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04/09/1440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5631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04/09/1440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89421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04/09/1440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767640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04/09/1440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3557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04/09/1440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827478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F2647-4EF5-4005-9E98-E8230D8BBE5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0082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7CA8-84F5-4117-BCFE-4BB3402C78F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0889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4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78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4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04/09/1440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182550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04/09/1440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29582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90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90" y="4589468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5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04/09/1440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841404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04/09/1440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541203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3" y="365129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5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4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4" y="1681164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5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4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4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04/09/1440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412066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04/09/1440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269313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9"/>
          <p:cNvSpPr>
            <a:spLocks noChangeArrowheads="1"/>
          </p:cNvSpPr>
          <p:nvPr userDrawn="1"/>
        </p:nvSpPr>
        <p:spPr bwMode="auto">
          <a:xfrm>
            <a:off x="0" y="3"/>
            <a:ext cx="9144000" cy="6463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defRPr/>
            </a:pPr>
            <a:endParaRPr lang="fa-IR" sz="1200" dirty="0">
              <a:latin typeface="Arial" charset="0"/>
              <a:cs typeface="B Lotus" pitchFamily="2" charset="-78"/>
            </a:endParaRPr>
          </a:p>
          <a:p>
            <a:pPr algn="r" rtl="1">
              <a:defRPr/>
            </a:pPr>
            <a:r>
              <a:rPr lang="fa-IR" sz="1200" dirty="0" smtClean="0">
                <a:latin typeface="Arial" charset="0"/>
                <a:cs typeface="B Lotus" pitchFamily="2" charset="-78"/>
              </a:rPr>
              <a:t>                                                           </a:t>
            </a:r>
            <a:endParaRPr lang="fa-IR" sz="1200" dirty="0">
              <a:latin typeface="Arial" charset="0"/>
              <a:cs typeface="B Lotus" pitchFamily="2" charset="-78"/>
            </a:endParaRPr>
          </a:p>
          <a:p>
            <a:pPr algn="r" rtl="1">
              <a:defRPr/>
            </a:pPr>
            <a:endParaRPr lang="en-US" sz="1200" dirty="0">
              <a:latin typeface="Arial" charset="0"/>
              <a:cs typeface="B Lotus" pitchFamily="2" charset="-78"/>
            </a:endParaRPr>
          </a:p>
        </p:txBody>
      </p:sp>
      <p:sp>
        <p:nvSpPr>
          <p:cNvPr id="9" name="Rectangle 19"/>
          <p:cNvSpPr>
            <a:spLocks noChangeArrowheads="1"/>
          </p:cNvSpPr>
          <p:nvPr userDrawn="1"/>
        </p:nvSpPr>
        <p:spPr bwMode="auto">
          <a:xfrm>
            <a:off x="0" y="6285424"/>
            <a:ext cx="9144000" cy="6463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endParaRPr lang="fa-IR" sz="1200" dirty="0">
              <a:latin typeface="Arial" charset="0"/>
              <a:cs typeface="B Lotus" pitchFamily="2" charset="-78"/>
            </a:endParaRPr>
          </a:p>
          <a:p>
            <a:pPr algn="r" rtl="1">
              <a:defRPr/>
            </a:pPr>
            <a:r>
              <a:rPr lang="fa-IR" sz="1200" dirty="0" smtClean="0">
                <a:latin typeface="Arial" charset="0"/>
                <a:cs typeface="B Lotus" pitchFamily="2" charset="-78"/>
              </a:rPr>
              <a:t>                                                             </a:t>
            </a:r>
            <a:endParaRPr lang="fa-IR" sz="1050" dirty="0">
              <a:latin typeface="Arial" charset="0"/>
              <a:cs typeface="B Lotus" pitchFamily="2" charset="-78"/>
            </a:endParaRPr>
          </a:p>
          <a:p>
            <a:pPr algn="r" rtl="1">
              <a:defRPr/>
            </a:pPr>
            <a:endParaRPr lang="en-US" sz="1200" dirty="0">
              <a:latin typeface="Arial" charset="0"/>
              <a:cs typeface="B Lotus" pitchFamily="2" charset="-78"/>
            </a:endParaRPr>
          </a:p>
        </p:txBody>
      </p:sp>
      <p:sp>
        <p:nvSpPr>
          <p:cNvPr id="12" name="Oval 11"/>
          <p:cNvSpPr/>
          <p:nvPr userDrawn="1"/>
        </p:nvSpPr>
        <p:spPr bwMode="auto">
          <a:xfrm>
            <a:off x="0" y="6285423"/>
            <a:ext cx="685800" cy="629171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33338" indent="-33338" algn="ctr" rtl="0">
              <a:defRPr/>
            </a:pPr>
            <a:fld id="{DF4BC872-99D0-4AFF-80E5-6C62BB631F44}" type="slidenum">
              <a:rPr lang="fa-IR" sz="2000" b="1" smtClean="0">
                <a:latin typeface="Arial" charset="0"/>
                <a:cs typeface="B Lotus" pitchFamily="2" charset="-78"/>
              </a:rPr>
              <a:pPr marL="33338" indent="-33338" algn="ctr" rtl="0">
                <a:defRPr/>
              </a:pPr>
              <a:t>‹#›</a:t>
            </a:fld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 userDrawn="1"/>
        </p:nvSpPr>
        <p:spPr bwMode="auto">
          <a:xfrm>
            <a:off x="1200150" y="6453814"/>
            <a:ext cx="6743700" cy="292388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288918" algn="ctr" rtl="1" eaLnBrk="0" hangingPunct="0">
              <a:defRPr/>
            </a:pPr>
            <a:r>
              <a:rPr lang="fa-IR" sz="1300" b="0" dirty="0" smtClean="0">
                <a:latin typeface="Times New Roman" pitchFamily="18" charset="0"/>
                <a:cs typeface="B Nazanin" panose="00000400000000000000" pitchFamily="2" charset="-78"/>
              </a:rPr>
              <a:t>طراحی</a:t>
            </a:r>
            <a:r>
              <a:rPr lang="fa-IR" sz="1300" b="0" baseline="0" dirty="0" smtClean="0">
                <a:latin typeface="Times New Roman" pitchFamily="18" charset="0"/>
                <a:cs typeface="B Nazanin" panose="00000400000000000000" pitchFamily="2" charset="-78"/>
              </a:rPr>
              <a:t> ماشین‌های خاکورزی</a:t>
            </a:r>
            <a:r>
              <a:rPr lang="fa-IR" sz="1300" b="0" dirty="0" smtClean="0">
                <a:latin typeface="Times New Roman" pitchFamily="18" charset="0"/>
                <a:cs typeface="B Nazanin" panose="00000400000000000000" pitchFamily="2" charset="-78"/>
              </a:rPr>
              <a:t>- </a:t>
            </a:r>
            <a:r>
              <a:rPr lang="fa-IR" sz="1300" b="0" dirty="0">
                <a:latin typeface="Times New Roman" pitchFamily="18" charset="0"/>
                <a:cs typeface="B Nazanin" panose="00000400000000000000" pitchFamily="2" charset="-78"/>
              </a:rPr>
              <a:t>گروه مهندسی بیوسیستم– </a:t>
            </a:r>
            <a:r>
              <a:rPr lang="fa-IR" sz="1300" b="0" dirty="0" smtClean="0">
                <a:latin typeface="Times New Roman" pitchFamily="18" charset="0"/>
                <a:cs typeface="B Nazanin" panose="00000400000000000000" pitchFamily="2" charset="-78"/>
              </a:rPr>
              <a:t>دانشگاه</a:t>
            </a:r>
            <a:r>
              <a:rPr lang="fa-IR" sz="1300" b="0" baseline="0" dirty="0" smtClean="0">
                <a:latin typeface="Times New Roman" pitchFamily="18" charset="0"/>
                <a:cs typeface="B Nazanin" panose="00000400000000000000" pitchFamily="2" charset="-78"/>
              </a:rPr>
              <a:t> جیرفت</a:t>
            </a:r>
            <a:endParaRPr lang="en-US" sz="1300" b="0" dirty="0">
              <a:latin typeface="Times New Roman" pitchFamily="18" charset="0"/>
              <a:cs typeface="B Nazanin" panose="00000400000000000000" pitchFamily="2" charset="-78"/>
            </a:endParaRPr>
          </a:p>
        </p:txBody>
      </p:sp>
      <p:pic>
        <p:nvPicPr>
          <p:cNvPr id="7" name="Content Placeholder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924" y="6309399"/>
            <a:ext cx="652006" cy="581217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947643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4" y="987430"/>
            <a:ext cx="462915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8" indent="0">
              <a:buNone/>
              <a:defRPr sz="1400"/>
            </a:lvl2pPr>
            <a:lvl3pPr marL="914355" indent="0">
              <a:buNone/>
              <a:defRPr sz="1200"/>
            </a:lvl3pPr>
            <a:lvl4pPr marL="1371532" indent="0">
              <a:buNone/>
              <a:defRPr sz="1000"/>
            </a:lvl4pPr>
            <a:lvl5pPr marL="1828709" indent="0">
              <a:buNone/>
              <a:defRPr sz="1000"/>
            </a:lvl5pPr>
            <a:lvl6pPr marL="2285886" indent="0">
              <a:buNone/>
              <a:defRPr sz="1000"/>
            </a:lvl6pPr>
            <a:lvl7pPr marL="2743064" indent="0">
              <a:buNone/>
              <a:defRPr sz="1000"/>
            </a:lvl7pPr>
            <a:lvl8pPr marL="3200240" indent="0">
              <a:buNone/>
              <a:defRPr sz="1000"/>
            </a:lvl8pPr>
            <a:lvl9pPr marL="3657418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04/09/1440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318452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4" y="987430"/>
            <a:ext cx="4629151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78" indent="0">
              <a:buNone/>
              <a:defRPr sz="2800"/>
            </a:lvl2pPr>
            <a:lvl3pPr marL="914355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4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8" indent="0">
              <a:buNone/>
              <a:defRPr sz="1400"/>
            </a:lvl2pPr>
            <a:lvl3pPr marL="914355" indent="0">
              <a:buNone/>
              <a:defRPr sz="1200"/>
            </a:lvl3pPr>
            <a:lvl4pPr marL="1371532" indent="0">
              <a:buNone/>
              <a:defRPr sz="1000"/>
            </a:lvl4pPr>
            <a:lvl5pPr marL="1828709" indent="0">
              <a:buNone/>
              <a:defRPr sz="1000"/>
            </a:lvl5pPr>
            <a:lvl6pPr marL="2285886" indent="0">
              <a:buNone/>
              <a:defRPr sz="1000"/>
            </a:lvl6pPr>
            <a:lvl7pPr marL="2743064" indent="0">
              <a:buNone/>
              <a:defRPr sz="1000"/>
            </a:lvl7pPr>
            <a:lvl8pPr marL="3200240" indent="0">
              <a:buNone/>
              <a:defRPr sz="1000"/>
            </a:lvl8pPr>
            <a:lvl9pPr marL="3657418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04/09/1440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779925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04/09/1440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974831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7" y="365127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7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04/09/1440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47785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83C07-BBD4-4EA4-ADFE-9213E624490F}" type="datetimeFigureOut">
              <a:rPr lang="fa-IR" smtClean="0"/>
              <a:t>04/09/1440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76842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1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83C07-BBD4-4EA4-ADFE-9213E624490F}" type="datetimeFigureOut">
              <a:rPr lang="fa-IR" smtClean="0"/>
              <a:t>04/09/1440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5970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l" defTabSz="914355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8" indent="-228588" algn="r" defTabSz="914355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8" algn="r" defTabSz="914355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4" indent="-228588" algn="r" defTabSz="914355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8" algn="r" defTabSz="914355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7" indent="-228588" algn="r" defTabSz="914355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8" algn="r" defTabSz="914355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8" algn="r" defTabSz="914355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8" algn="r" defTabSz="914355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8" algn="r" defTabSz="914355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355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r" defTabSz="914355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r" defTabSz="914355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r" defTabSz="914355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r" defTabSz="914355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r" defTabSz="914355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4" algn="r" defTabSz="914355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r" defTabSz="914355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r" defTabSz="914355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8595" y="65866"/>
            <a:ext cx="846815" cy="754875"/>
          </a:xfrm>
          <a:ln>
            <a:noFill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800351" y="820743"/>
            <a:ext cx="3505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/>
            <a:r>
              <a:rPr lang="fa-IR" altLang="fa-IR" sz="1600" b="0" dirty="0">
                <a:solidFill>
                  <a:prstClr val="black"/>
                </a:solidFill>
                <a:cs typeface="B Homa" panose="00000400000000000000" pitchFamily="2" charset="-78"/>
              </a:rPr>
              <a:t>دانشگاه جیرفت</a:t>
            </a:r>
          </a:p>
          <a:p>
            <a:pPr algn="ctr" rtl="1" eaLnBrk="1" hangingPunct="1"/>
            <a:r>
              <a:rPr lang="fa-IR" altLang="fa-IR" sz="1600" b="0" dirty="0">
                <a:solidFill>
                  <a:prstClr val="black"/>
                </a:solidFill>
                <a:cs typeface="B Homa" panose="00000400000000000000" pitchFamily="2" charset="-78"/>
              </a:rPr>
              <a:t>دانشکده کشاورزی</a:t>
            </a:r>
          </a:p>
          <a:p>
            <a:pPr algn="ctr" rtl="1" eaLnBrk="1" hangingPunct="1"/>
            <a:r>
              <a:rPr lang="fa-IR" altLang="fa-IR" sz="1600" b="0" dirty="0">
                <a:solidFill>
                  <a:prstClr val="black"/>
                </a:solidFill>
                <a:cs typeface="B Homa" panose="00000400000000000000" pitchFamily="2" charset="-78"/>
              </a:rPr>
              <a:t>گروه مهندسی بیوسیستم</a:t>
            </a:r>
            <a:endParaRPr lang="en-US" altLang="fa-IR" sz="1600" b="0" dirty="0">
              <a:solidFill>
                <a:prstClr val="black"/>
              </a:solidFill>
              <a:cs typeface="B Homa" panose="00000400000000000000" pitchFamily="2" charset="-78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69889" y="1651740"/>
            <a:ext cx="8404225" cy="148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287338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lnSpc>
                <a:spcPct val="150000"/>
              </a:lnSpc>
            </a:pPr>
            <a:r>
              <a:rPr lang="fa-IR" altLang="fa-IR" sz="3200" b="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Homa" panose="00000400000000000000" pitchFamily="2" charset="-78"/>
              </a:rPr>
              <a:t> </a:t>
            </a:r>
            <a:r>
              <a:rPr lang="fa-IR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Titr" pitchFamily="2" charset="-78"/>
              </a:rPr>
              <a:t>طراحی ماشین‌های خاک ورزی</a:t>
            </a:r>
            <a:br>
              <a:rPr lang="fa-IR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Titr" pitchFamily="2" charset="-78"/>
              </a:rPr>
            </a:br>
            <a:r>
              <a:rPr lang="en-U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Titr" pitchFamily="2" charset="-78"/>
              </a:rPr>
              <a:t>Design of Tillage Machines</a:t>
            </a:r>
            <a:endParaRPr lang="en-US" altLang="fa-IR" sz="3200" b="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B Homa" panose="00000400000000000000" pitchFamily="2" charset="-78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423870" y="3798805"/>
            <a:ext cx="84042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287338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lnSpc>
                <a:spcPct val="150000"/>
              </a:lnSpc>
            </a:pPr>
            <a:r>
              <a:rPr lang="fa-IR" altLang="fa-IR" sz="2400" b="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Homa" panose="00000400000000000000" pitchFamily="2" charset="-78"/>
              </a:rPr>
              <a:t>فصل </a:t>
            </a:r>
            <a:r>
              <a:rPr lang="fa-IR" altLang="fa-IR" sz="2400" b="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Homa" panose="00000400000000000000" pitchFamily="2" charset="-78"/>
              </a:rPr>
              <a:t>دوم:</a:t>
            </a:r>
            <a:endParaRPr lang="fa-IR" altLang="fa-IR" sz="2400" b="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B Homa" panose="00000400000000000000" pitchFamily="2" charset="-78"/>
            </a:endParaRPr>
          </a:p>
          <a:p>
            <a:pPr algn="ctr" rtl="1" eaLnBrk="1" hangingPunct="1">
              <a:lnSpc>
                <a:spcPct val="150000"/>
              </a:lnSpc>
            </a:pPr>
            <a:r>
              <a:rPr lang="fa-IR" altLang="fa-IR" sz="2400" b="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Homa" panose="00000400000000000000" pitchFamily="2" charset="-78"/>
              </a:rPr>
              <a:t>مقدمه ای بر مسائل طراحی</a:t>
            </a:r>
            <a:endParaRPr lang="fa-IR" altLang="fa-IR" sz="2400" b="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42279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0"/>
            <a:ext cx="8229600" cy="792162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355" rtl="1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altLang="en-US" sz="3200" b="1" dirty="0" smtClean="0">
                <a:solidFill>
                  <a:srgbClr val="FF0000"/>
                </a:solidFill>
                <a:latin typeface="Zar"/>
                <a:cs typeface="B Mitra" panose="00000400000000000000" pitchFamily="2" charset="-78"/>
              </a:rPr>
              <a:t>سوالات اساسی</a:t>
            </a:r>
            <a:endParaRPr kumimoji="0" lang="en-US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Zar"/>
              <a:cs typeface="B Mitra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148" t="1911" r="1929"/>
          <a:stretch/>
        </p:blipFill>
        <p:spPr>
          <a:xfrm>
            <a:off x="633548" y="653143"/>
            <a:ext cx="7876903" cy="559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298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26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47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932" y="640080"/>
            <a:ext cx="7996116" cy="5651046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0"/>
            <a:ext cx="8229600" cy="792162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355" rtl="1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altLang="en-US" sz="3200" b="1" dirty="0" smtClean="0">
                <a:solidFill>
                  <a:srgbClr val="FF0000"/>
                </a:solidFill>
                <a:latin typeface="Zar"/>
                <a:cs typeface="B Mitra" panose="00000400000000000000" pitchFamily="2" charset="-78"/>
              </a:rPr>
              <a:t>چرایی طراحی ماشین‌های کشاورزی</a:t>
            </a:r>
            <a:endParaRPr kumimoji="0" lang="en-US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Zar"/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44502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21131"/>
          <a:stretch/>
        </p:blipFill>
        <p:spPr>
          <a:xfrm>
            <a:off x="0" y="0"/>
            <a:ext cx="9144000" cy="494116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2358" y="5063025"/>
            <a:ext cx="89392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sz="2000" b="1" dirty="0">
                <a:solidFill>
                  <a:srgbClr val="FF0000"/>
                </a:solidFill>
                <a:cs typeface="B Mitra" panose="00000400000000000000" pitchFamily="2" charset="-78"/>
              </a:rPr>
              <a:t>طراح</a:t>
            </a:r>
            <a:r>
              <a:rPr lang="fa-IR" sz="2000" b="1" dirty="0">
                <a:cs typeface="B Mitra" panose="00000400000000000000" pitchFamily="2" charset="-78"/>
              </a:rPr>
              <a:t> به فردی اطلاق می شود که مسئولیت طراحی قطعه، سیستم و یا فرایندی که وظیفه ویژه ای را به صورتی بهینه انجام می دهد، به عهده دارد. وظیفه طراح استخراج اطلاعات لازم و قابل اجرا نمودن آنها جهت ساخت و مونتاژ، کنترل و بازرسی، نصب و راه اندازی و تعمیر و نگهداری مناسب موضوع طراحی است.</a:t>
            </a:r>
            <a:endParaRPr lang="en-US" sz="2000" b="1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1692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1605"/>
            <a:ext cx="9144001" cy="628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5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282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77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289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52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47"/>
            <a:ext cx="9144000" cy="628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66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1991" y="1632176"/>
            <a:ext cx="6000750" cy="46386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0512" y="632051"/>
            <a:ext cx="6324600" cy="1000125"/>
          </a:xfrm>
          <a:prstGeom prst="rect">
            <a:avLst/>
          </a:prstGeom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200" y="0"/>
            <a:ext cx="8229600" cy="632051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355" rtl="1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process</a:t>
            </a:r>
            <a:endParaRPr kumimoji="0" lang="en-US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26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205" y="653142"/>
            <a:ext cx="7512804" cy="5564641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0"/>
            <a:ext cx="8229600" cy="632051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355" rtl="1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altLang="en-US" sz="3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مراحل طراحی</a:t>
            </a:r>
            <a:endParaRPr kumimoji="0" lang="en-US" altLang="en-US" sz="3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58992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291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8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282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85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8906"/>
            <a:ext cx="9144000" cy="6296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940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276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82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8926"/>
            <a:ext cx="9144000" cy="6338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86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461"/>
            <a:ext cx="9144000" cy="62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98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287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73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817" y="0"/>
            <a:ext cx="88566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3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عوامل موثر در طراحی و ساخت ماشین‌ها و ادوات خاکورزی</a:t>
            </a:r>
            <a:endParaRPr lang="en-US" sz="32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805543"/>
            <a:ext cx="90264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sz="2400" dirty="0" smtClean="0">
                <a:cs typeface="B Nazanin" panose="00000400000000000000" pitchFamily="2" charset="-78"/>
              </a:rPr>
              <a:t>علی‌رغم پیشرفت‌های چشم‌گیر بشر در ابداع و استفاده از فن‌آوریهای نوین، هنوز بخش اعظم عملیات آماده‌سازی خاک به منظور ایجاد شرایط مناسب برای رشد و نمو گیاهان با روش‌های مکانیکی انجام میشود. بنابراین طراحی، ساخت و بهینه‌سازی ماشین‌ها و ادوات مختلف خاکورزی و بررسی تاثیر این ادوات  بر کیفیت و عملکرد محصولات کشاورزی بخش عمده‌ای از فعالیت‌های محققین و مهندسین کشاورزی را به خود اختصاص داده است.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744535"/>
            <a:ext cx="902643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2400" b="1" dirty="0" smtClean="0">
                <a:solidFill>
                  <a:schemeClr val="accent6">
                    <a:lumMod val="50000"/>
                  </a:schemeClr>
                </a:solidFill>
                <a:cs typeface="B Nazanin" panose="00000400000000000000" pitchFamily="2" charset="-78"/>
              </a:rPr>
              <a:t>1- منبع تولید قدرت در مزرعه</a:t>
            </a:r>
          </a:p>
          <a:p>
            <a:pPr algn="justLow" rtl="1">
              <a:lnSpc>
                <a:spcPct val="150000"/>
              </a:lnSpc>
            </a:pPr>
            <a:r>
              <a:rPr lang="fa-IR" sz="2400" b="1" dirty="0" smtClean="0">
                <a:solidFill>
                  <a:schemeClr val="accent6">
                    <a:lumMod val="50000"/>
                  </a:schemeClr>
                </a:solidFill>
                <a:cs typeface="B Nazanin" panose="00000400000000000000" pitchFamily="2" charset="-78"/>
              </a:rPr>
              <a:t>2- نوع محصول و نوع آبیاری</a:t>
            </a:r>
          </a:p>
          <a:p>
            <a:pPr algn="justLow" rtl="1">
              <a:lnSpc>
                <a:spcPct val="150000"/>
              </a:lnSpc>
            </a:pPr>
            <a:r>
              <a:rPr lang="fa-IR" sz="2400" b="1" dirty="0" smtClean="0">
                <a:solidFill>
                  <a:schemeClr val="accent6">
                    <a:lumMod val="50000"/>
                  </a:schemeClr>
                </a:solidFill>
                <a:cs typeface="B Nazanin" panose="00000400000000000000" pitchFamily="2" charset="-78"/>
              </a:rPr>
              <a:t>3- روش‌های خاکورزی</a:t>
            </a:r>
          </a:p>
          <a:p>
            <a:pPr algn="justLow" rtl="1">
              <a:lnSpc>
                <a:spcPct val="150000"/>
              </a:lnSpc>
            </a:pPr>
            <a:r>
              <a:rPr lang="fa-IR" sz="2400" b="1" dirty="0" smtClean="0">
                <a:solidFill>
                  <a:schemeClr val="accent6">
                    <a:lumMod val="50000"/>
                  </a:schemeClr>
                </a:solidFill>
                <a:cs typeface="B Nazanin" panose="00000400000000000000" pitchFamily="2" charset="-78"/>
              </a:rPr>
              <a:t>4- نوع و ویژگی‌های خاک</a:t>
            </a:r>
          </a:p>
          <a:p>
            <a:pPr algn="justLow" rtl="1">
              <a:lnSpc>
                <a:spcPct val="150000"/>
              </a:lnSpc>
            </a:pPr>
            <a:r>
              <a:rPr lang="fa-IR" sz="2400" b="1" dirty="0" smtClean="0">
                <a:solidFill>
                  <a:schemeClr val="accent6">
                    <a:lumMod val="50000"/>
                  </a:schemeClr>
                </a:solidFill>
                <a:cs typeface="B Nazanin" panose="00000400000000000000" pitchFamily="2" charset="-78"/>
              </a:rPr>
              <a:t>5- پیشرفت‌ها و دستاوردهای سایر علوم و فنون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3185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1_Theme1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4FA6A59-225A-4B61-AC15-AC38D5851326}" vid="{BF9AFE6D-0F9A-4A40-8286-6BF341A906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1582</TotalTime>
  <Words>202</Words>
  <Application>Microsoft Office PowerPoint</Application>
  <PresentationFormat>On-screen Show (4:3)</PresentationFormat>
  <Paragraphs>18</Paragraphs>
  <Slides>19</Slides>
  <Notes>0</Notes>
  <HiddenSlides>4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34" baseType="lpstr">
      <vt:lpstr>Arial</vt:lpstr>
      <vt:lpstr>B Homa</vt:lpstr>
      <vt:lpstr>B Lotus</vt:lpstr>
      <vt:lpstr>B Mitra</vt:lpstr>
      <vt:lpstr>B Nazanin</vt:lpstr>
      <vt:lpstr>B Titr</vt:lpstr>
      <vt:lpstr>Calibri</vt:lpstr>
      <vt:lpstr>Calibri Light</vt:lpstr>
      <vt:lpstr>Century Gothic</vt:lpstr>
      <vt:lpstr>Tahoma</vt:lpstr>
      <vt:lpstr>Times New Roman</vt:lpstr>
      <vt:lpstr>Wingdings 3</vt:lpstr>
      <vt:lpstr>Zar</vt:lpstr>
      <vt:lpstr>Wisp</vt:lpstr>
      <vt:lpstr>1_Theme1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25</cp:revision>
  <dcterms:created xsi:type="dcterms:W3CDTF">2017-02-24T21:26:01Z</dcterms:created>
  <dcterms:modified xsi:type="dcterms:W3CDTF">2019-05-08T06:24:09Z</dcterms:modified>
</cp:coreProperties>
</file>